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8" d="100"/>
          <a:sy n="58" d="100"/>
        </p:scale>
        <p:origin x="88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37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47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8880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564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3994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71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710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53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03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72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324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6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78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2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05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36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D2992-1A13-42EF-92C3-91655901B338}" type="datetimeFigureOut">
              <a:rPr lang="zh-TW" altLang="en-US" smtClean="0"/>
              <a:t>2023/7/19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874D675-B9DF-4999-AB03-209C536282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04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07809" y="2537538"/>
            <a:ext cx="7766936" cy="1646302"/>
          </a:xfrm>
        </p:spPr>
        <p:txBody>
          <a:bodyPr/>
          <a:lstStyle/>
          <a:p>
            <a:r>
              <a:rPr lang="zh-TW" altLang="zh-TW" dirty="0"/>
              <a:t>停車場盲區測距模組</a:t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879252D-6C4A-E148-0D9E-4A58C59A08C5}"/>
              </a:ext>
            </a:extLst>
          </p:cNvPr>
          <p:cNvSpPr/>
          <p:nvPr/>
        </p:nvSpPr>
        <p:spPr>
          <a:xfrm>
            <a:off x="1091268" y="4547315"/>
            <a:ext cx="23601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effectLst/>
              </a:rPr>
              <a:t>C109152113 </a:t>
            </a:r>
            <a:r>
              <a:rPr lang="zh-TW" altLang="en-US" dirty="0"/>
              <a:t>黃祥豪</a:t>
            </a:r>
            <a:endParaRPr lang="en-US" altLang="zh-TW" dirty="0"/>
          </a:p>
          <a:p>
            <a:r>
              <a:rPr lang="en-US" altLang="zh-TW" dirty="0">
                <a:effectLst/>
              </a:rPr>
              <a:t>C109152321 </a:t>
            </a:r>
            <a:r>
              <a:rPr lang="zh-TW" altLang="en-US" dirty="0"/>
              <a:t>吳家穎</a:t>
            </a:r>
            <a:endParaRPr lang="en-US" altLang="zh-TW" dirty="0">
              <a:effectLst/>
            </a:endParaRPr>
          </a:p>
          <a:p>
            <a:r>
              <a:rPr lang="en-US" altLang="zh-TW" dirty="0">
                <a:effectLst/>
              </a:rPr>
              <a:t>C109152148 </a:t>
            </a:r>
            <a:r>
              <a:rPr lang="zh-TW" altLang="en-US" dirty="0"/>
              <a:t>黃俊瑋</a:t>
            </a:r>
            <a:endParaRPr lang="en-US" altLang="zh-TW" dirty="0">
              <a:effectLst/>
            </a:endParaRPr>
          </a:p>
          <a:p>
            <a:r>
              <a:rPr lang="en-US" altLang="zh-TW" dirty="0">
                <a:effectLst/>
              </a:rPr>
              <a:t>C109152126 </a:t>
            </a:r>
            <a:r>
              <a:rPr lang="zh-TW" altLang="en-US" dirty="0"/>
              <a:t>許哲逢</a:t>
            </a:r>
            <a:endParaRPr lang="en-US" altLang="zh-TW" dirty="0">
              <a:effectLst/>
            </a:endParaRPr>
          </a:p>
          <a:p>
            <a:r>
              <a:rPr lang="en-US" altLang="zh-TW" dirty="0">
                <a:effectLst/>
              </a:rPr>
              <a:t>C109152127 </a:t>
            </a:r>
            <a:r>
              <a:rPr lang="zh-TW" altLang="en-US" dirty="0"/>
              <a:t>何冠緯</a:t>
            </a:r>
            <a:endParaRPr lang="en-US" altLang="zh-TW" dirty="0">
              <a:effectLst/>
            </a:endParaRPr>
          </a:p>
          <a:p>
            <a:r>
              <a:rPr lang="en-US" altLang="zh-TW" dirty="0">
                <a:effectLst/>
              </a:rPr>
              <a:t>C109152152 </a:t>
            </a:r>
            <a:r>
              <a:rPr lang="zh-TW" altLang="en-US" dirty="0"/>
              <a:t>程霄雲</a:t>
            </a:r>
            <a:endParaRPr lang="en-US" altLang="zh-TW" dirty="0">
              <a:effectLst/>
            </a:endParaRPr>
          </a:p>
          <a:p>
            <a:r>
              <a:rPr lang="en-US" altLang="zh-TW" dirty="0">
                <a:effectLst/>
              </a:rPr>
              <a:t>C109152204 </a:t>
            </a:r>
            <a:r>
              <a:rPr lang="zh-TW" altLang="en-US" dirty="0">
                <a:effectLst/>
              </a:rPr>
              <a:t>陳信守</a:t>
            </a:r>
            <a:endParaRPr lang="zh-TW" altLang="zh-TW" sz="1200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36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08872" y="866894"/>
            <a:ext cx="279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2800" b="1" dirty="0">
                <a:latin typeface="+mn-ea"/>
                <a:cs typeface="Times New Roman" panose="02020603050405020304" pitchFamily="18" charset="0"/>
              </a:rPr>
              <a:t>設計動機及目的</a:t>
            </a:r>
            <a:r>
              <a:rPr lang="en-US" altLang="zh-TW" sz="2800" b="1" dirty="0">
                <a:latin typeface="+mn-ea"/>
                <a:cs typeface="Times New Roman" panose="02020603050405020304" pitchFamily="18" charset="0"/>
              </a:rPr>
              <a:t>:</a:t>
            </a:r>
            <a:endParaRPr lang="zh-TW" altLang="en-US" sz="2800" b="1" dirty="0">
              <a:latin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4109" y="1546167"/>
            <a:ext cx="72320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800" dirty="0">
                <a:latin typeface="+mn-ea"/>
                <a:cs typeface="Times New Roman" panose="02020603050405020304" pitchFamily="18" charset="0"/>
              </a:rPr>
              <a:t>日常在停車場常常因為環境，以及對場地不熟悉，所以我們設計一個可以感測距離以及是否有人經過</a:t>
            </a:r>
            <a:r>
              <a:rPr lang="zh-TW" altLang="en-US" sz="2800" dirty="0">
                <a:latin typeface="+mn-ea"/>
                <a:cs typeface="Times New Roman" panose="02020603050405020304" pitchFamily="18" charset="0"/>
              </a:rPr>
              <a:t>，達到警示效果</a:t>
            </a:r>
            <a:r>
              <a:rPr lang="zh-TW" altLang="zh-TW" sz="2800" dirty="0">
                <a:latin typeface="+mn-ea"/>
                <a:cs typeface="Times New Roman" panose="02020603050405020304" pitchFamily="18" charset="0"/>
              </a:rPr>
              <a:t>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8872" y="3069766"/>
            <a:ext cx="13612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TW" altLang="zh-TW" sz="2800" b="1" kern="100" dirty="0">
                <a:latin typeface="+mn-ea"/>
                <a:cs typeface="Times New Roman" panose="02020603050405020304" pitchFamily="18" charset="0"/>
              </a:rPr>
              <a:t>材料表</a:t>
            </a:r>
            <a:r>
              <a:rPr lang="en-US" altLang="zh-TW" sz="2800" b="1" kern="100" dirty="0">
                <a:latin typeface="+mn-ea"/>
                <a:cs typeface="Times New Roman" panose="02020603050405020304" pitchFamily="18" charset="0"/>
              </a:rPr>
              <a:t>:</a:t>
            </a:r>
            <a:endParaRPr lang="zh-TW" altLang="zh-TW" b="1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023566"/>
              </p:ext>
            </p:extLst>
          </p:nvPr>
        </p:nvGraphicFramePr>
        <p:xfrm>
          <a:off x="2283846" y="3835299"/>
          <a:ext cx="6112008" cy="2249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6004">
                  <a:extLst>
                    <a:ext uri="{9D8B030D-6E8A-4147-A177-3AD203B41FA5}">
                      <a16:colId xmlns:a16="http://schemas.microsoft.com/office/drawing/2014/main" val="2241664720"/>
                    </a:ext>
                  </a:extLst>
                </a:gridCol>
                <a:gridCol w="3056004">
                  <a:extLst>
                    <a:ext uri="{9D8B030D-6E8A-4147-A177-3AD203B41FA5}">
                      <a16:colId xmlns:a16="http://schemas.microsoft.com/office/drawing/2014/main" val="3058035105"/>
                    </a:ext>
                  </a:extLst>
                </a:gridCol>
              </a:tblGrid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材料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數量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1149131"/>
                  </a:ext>
                </a:extLst>
              </a:tr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HUB5168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7910234"/>
                  </a:ext>
                </a:extLst>
              </a:tr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蜂鳴器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8805075"/>
                  </a:ext>
                </a:extLst>
              </a:tr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LED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1111839"/>
                  </a:ext>
                </a:extLst>
              </a:tr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DHT11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605885"/>
                  </a:ext>
                </a:extLst>
              </a:tr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人體紅外線模組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6436416"/>
                  </a:ext>
                </a:extLst>
              </a:tr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超音波感測模組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8723618"/>
                  </a:ext>
                </a:extLst>
              </a:tr>
              <a:tr h="281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</a:rPr>
                        <a:t>電阻</a:t>
                      </a:r>
                      <a:r>
                        <a:rPr lang="en-US" sz="1200" kern="100">
                          <a:effectLst/>
                        </a:rPr>
                        <a:t>220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4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1640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579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19864" y="708953"/>
            <a:ext cx="13612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TW" altLang="zh-TW" sz="2800" b="1" kern="100" dirty="0">
                <a:latin typeface="+mn-ea"/>
                <a:cs typeface="Times New Roman" panose="02020603050405020304" pitchFamily="18" charset="0"/>
              </a:rPr>
              <a:t>程式碼</a:t>
            </a:r>
            <a:r>
              <a:rPr lang="en-US" altLang="zh-TW" sz="2800" b="1" kern="100" dirty="0">
                <a:latin typeface="+mn-ea"/>
                <a:cs typeface="Times New Roman" panose="02020603050405020304" pitchFamily="18" charset="0"/>
              </a:rPr>
              <a:t>:</a:t>
            </a:r>
            <a:endParaRPr lang="zh-TW" altLang="zh-TW" b="1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02080" y="1812419"/>
            <a:ext cx="374349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#include &lt;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HttpClient.h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&gt;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#include &lt;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WiFi.h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&gt;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#include &lt;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WiFiClient.h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&gt;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#include "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DHT.h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"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//#define DHTPIN 8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//#define DHTTYPE DHT11   // DHT 11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//DHT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dht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(DHTPIN, DHTTYPE);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// tone 12 3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trigPin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7;                  //Trig Pin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echoPin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8;                  //Echo Pin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LED1_Pin = 10;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LED2_Pin = 11;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LED3_Pin = 9;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4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4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LED4_Pin = 6;</a:t>
            </a:r>
            <a:endParaRPr lang="zh-TW" altLang="zh-TW" sz="12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926677" y="708953"/>
            <a:ext cx="6096000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0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distance = 0;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=0;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people_out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=2;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char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ssid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[] = "D-Link_DIR-612"; // your network SSID (name)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char pass[] = "0986067099";     // your network password (use for WPA, or use as key for WEP)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// Name of the server we want to connect to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char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kHostname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[] = "maker.ifttt.com";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String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kBuffer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"/trigger/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email_test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/with/key/bpWMUhUdaVFz3Yk-0NGUCA?";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String kBuffer1 = "/trigger/people/with/key/bpWMUhUdaVFz3Yk-0NGUCA?";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kNetworkTimeout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2 * 1000;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kNetworkDelay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1000;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status = WL_IDLE_STATUS;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long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readUltrasonicDistance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triggerPin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echoPin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{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triggerPin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LOW);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delayMicroseconds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(5);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// Sets the trigger pin to HIGH state for 10 microseconds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triggerPin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HIGH);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delayMicroseconds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(10);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triggerPin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LOW);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// Reads the echo pin, and returns the sound wave travel time in microseconds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return 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pulseIn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2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echoPin</a:t>
            </a: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HIGH);// </a:t>
            </a:r>
            <a:r>
              <a:rPr lang="zh-TW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收到高電位時的時間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2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}</a:t>
            </a:r>
            <a:endParaRPr lang="zh-TW" altLang="zh-TW" sz="11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460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70066" y="365761"/>
            <a:ext cx="3610494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void setup() {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Serial.begin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(115200);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//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dht.begin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pinMode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trigPin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OUTPUT); 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pinMode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echoPin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INPUT);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pinMode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(LED1_Pin, OUTPUT);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pinMode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(LED2_Pin, OUTPUT);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pinMode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(LED3_Pin, OUTPUT);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pinMode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(LED4_Pin, OUTPUT);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pinMode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people_out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INPUT);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while (status != WL_CONNECTED) {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("Attempting to connect to SSID: ");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ssid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status =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WiFi.begin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ssid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pass);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// wait 10 seconds for connection: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delay(10000);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}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("Connected to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");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printWifiStatus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}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void loop() {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/*float h = 2.2;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float t = 2.3;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*/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/*float h =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dht.readHumidity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float t =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dht.readTemperature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// Check if any reads failed and exit early (to try again).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if 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isnan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(h)||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isnan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(t) ) {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(F("Failed to read from DHT sensor!"));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return;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}*/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if(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digitalRead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people_out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)){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(LED4_Pin,HIGH);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distance = 0.01723 *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readUltrasonicDistance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trigPin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echoPin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if(distance &lt; 10){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(LED1_Pin,HIGH);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(LED2_Pin,HIGH);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9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(LED3_Pin,HIGH);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9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tone(12,900,1000);         </a:t>
            </a:r>
            <a:endParaRPr lang="zh-TW" altLang="zh-TW" sz="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480560" y="188789"/>
            <a:ext cx="6096000" cy="65248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tone(3,900,1000);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delay(1000);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noTone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(12);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noTone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(3);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}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else if(distance &lt; 20){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(LED1_Pin,HIGH);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(LED2_Pin,HIGH);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(LED3_Pin,LOW);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tone(12,400,250);        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tone(3,400,250);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delay(250);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noTone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(12);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noTone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(3);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}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else if(distance &lt; 30){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(LED1_Pin,HIGH);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(LED2_Pin,LOW);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(LED3_Pin,LOW);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}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else if(distance &lt; 300){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(LED1_Pin,LOW);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(LED2_Pin,LOW);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(LED3_Pin,LOW);     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}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// tone(12,560,2500);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("Distance : ");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(distance);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("cm");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delay(50);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Transmit_data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distance,cnt,kBuffer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}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else 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(LED1_Pin,LOW);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(LED2_Pin,LOW);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(LED3_Pin,LOW);  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3687" y="348526"/>
            <a:ext cx="4724400" cy="6509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digitalWrite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(LED4_Pin,LOW);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Transmit_data1(kBuffer1);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}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delay(1000);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++;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}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void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Transmit_data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(float h ,float t ,String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API_Path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err = 0;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char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kPath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[128];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String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url_s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API_Path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+ "value1=" + 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)t + "number&amp;value2=" + 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)h + "cm";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url_s.toCharArray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kPath,url_s.length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 + 1);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WiFiClient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c;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HttpClient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http(c);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err =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http.get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kHostname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kPath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if (err == 0) 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startedRequest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ok");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err =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http.responseStatusCode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if (err &gt;= 0) 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("Got status code: ");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(err);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err =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http.skipResponseHeaders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if (err &gt;= 0) 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bodyLen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http.contentLength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("Content length is: ");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bodyLen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("Body returned follows:");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unsigned long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timeoutStart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millis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char c;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while ((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http.connected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 ||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http.available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()) &amp;&amp; ((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millis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 -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timeoutStart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 &lt;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kNetworkTimeout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)) 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if (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http.available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()) {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c =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http.read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(c);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bodyLen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--;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timeoutStart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11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millis</a:t>
            </a: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105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702532" y="-91440"/>
            <a:ext cx="6096000" cy="70634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0">
              <a:spcAft>
                <a:spcPts val="0"/>
              </a:spcAft>
            </a:pPr>
            <a:r>
              <a:rPr lang="en-US" altLang="zh-TW" sz="11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} else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delay(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kNetworkDelay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http.stop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void Transmit_data1(String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API_Path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err = 0;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char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kPath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[128];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String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url_s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API_Path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url_s.toCharArray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kPath,url_s.length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 + 1);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WiFiClient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c;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HttpClient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http(c);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err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http.get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kHostname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,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kPath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if (err == 0)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startedRequest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ok");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err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http.responseStatusCode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if (err &gt;= 0)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("Got status code: 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(err);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err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http.skipResponseHeaders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if (err &gt;= 0)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bodyLen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http.contentLength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("Content length is: 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bodyLen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("Body returned follows:");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unsigned long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timeoutStart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millis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char c;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while ((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http.connected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 ||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http.available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()) &amp;&amp; ((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millis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 -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timeoutStart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 &lt;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kNetworkTimeout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))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if 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http.available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())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c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http.read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(c);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bodyLen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--;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timeoutStart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millis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} else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    delay(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kNetworkDelay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http.stop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void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printWifiStatus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 {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// print the SSID of the network you're attached to: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("SSID: 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WiFi.SSID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// print your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shield's IP address: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IPAddress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ip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WiFi.localIP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("IP Address: 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ip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// print the received signal strength: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long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rssi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=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WiFi.RSSI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("signal strength (RSSI):");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rssi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48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Serial.println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(" </a:t>
            </a:r>
            <a:r>
              <a:rPr lang="en-US" altLang="zh-TW" sz="700" kern="100" dirty="0" err="1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dBm</a:t>
            </a: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");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en-US" altLang="zh-TW" sz="7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}</a:t>
            </a:r>
            <a:endParaRPr lang="zh-TW" altLang="zh-TW" sz="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963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90049" y="925082"/>
            <a:ext cx="24352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2800" b="1" dirty="0">
                <a:latin typeface="+mn-ea"/>
                <a:cs typeface="Times New Roman" panose="02020603050405020304" pitchFamily="18" charset="0"/>
              </a:rPr>
              <a:t>產品設計功能</a:t>
            </a:r>
            <a:r>
              <a:rPr lang="en-US" altLang="zh-TW" sz="2800" b="1" dirty="0">
                <a:latin typeface="+mn-ea"/>
                <a:cs typeface="Times New Roman" panose="02020603050405020304" pitchFamily="18" charset="0"/>
              </a:rPr>
              <a:t>:</a:t>
            </a:r>
            <a:endParaRPr lang="zh-TW" altLang="en-US" sz="2800" b="1" dirty="0">
              <a:latin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99294" y="1768713"/>
            <a:ext cx="7100640" cy="1882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利用人體紅外線模組偵測是否有人，如果有人才</a:t>
            </a:r>
            <a:r>
              <a:rPr lang="zh-TW" altLang="en-US" sz="2000" kern="100" dirty="0">
                <a:latin typeface="+mn-ea"/>
                <a:cs typeface="Times New Roman" panose="02020603050405020304" pitchFamily="18" charset="0"/>
              </a:rPr>
              <a:t>會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偵測距離，根據距離</a:t>
            </a:r>
            <a:r>
              <a:rPr lang="zh-TW" altLang="en-US" sz="2000" kern="100" dirty="0">
                <a:latin typeface="+mn-ea"/>
                <a:cs typeface="Times New Roman" panose="02020603050405020304" pitchFamily="18" charset="0"/>
              </a:rPr>
              <a:t>長短，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蜂鳴器</a:t>
            </a:r>
            <a:r>
              <a:rPr lang="zh-TW" altLang="en-US" sz="2000" kern="100" dirty="0">
                <a:latin typeface="+mn-ea"/>
                <a:cs typeface="Times New Roman" panose="02020603050405020304" pitchFamily="18" charset="0"/>
              </a:rPr>
              <a:t>會呈現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不同</a:t>
            </a:r>
            <a:r>
              <a:rPr lang="zh-TW" altLang="en-US" sz="2000" kern="100" dirty="0">
                <a:latin typeface="+mn-ea"/>
                <a:cs typeface="Times New Roman" panose="02020603050405020304" pitchFamily="18" charset="0"/>
              </a:rPr>
              <a:t>的音量。</a:t>
            </a:r>
            <a:endParaRPr lang="en-US" altLang="zh-TW" sz="2000" kern="100" dirty="0">
              <a:latin typeface="+mn-ea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最終將所有感測資料透過</a:t>
            </a:r>
            <a:r>
              <a:rPr lang="en-US" altLang="zh-TW" sz="2000" kern="100" dirty="0">
                <a:latin typeface="+mn-ea"/>
                <a:cs typeface="Times New Roman" panose="02020603050405020304" pitchFamily="18" charset="0"/>
              </a:rPr>
              <a:t>HUB 5168+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連接到手機的</a:t>
            </a:r>
            <a:r>
              <a:rPr lang="en-US" altLang="zh-TW" sz="2000" kern="100" dirty="0">
                <a:latin typeface="+mn-ea"/>
                <a:cs typeface="Times New Roman" panose="02020603050405020304" pitchFamily="18" charset="0"/>
              </a:rPr>
              <a:t>Line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來達成提醒的動作，同時利用樹梅派來監測環境的溫濕度。</a:t>
            </a:r>
            <a:endParaRPr lang="zh-TW" altLang="zh-TW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98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一張含有 文字, 電腦, 電腦硬體, 個人電腦 的圖片&#10;&#10;自動產生的描述">
            <a:extLst>
              <a:ext uri="{FF2B5EF4-FFF2-40B4-BE49-F238E27FC236}">
                <a16:creationId xmlns:a16="http://schemas.microsoft.com/office/drawing/2014/main" id="{78D4194C-D135-9583-57CB-5412F5AB33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75" y="322083"/>
            <a:ext cx="5634990" cy="42252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圖片 6" descr="一張含有 文字, 電子產品, 電子工程, 電子裝置 的圖片&#10;&#10;自動產生的描述">
            <a:extLst>
              <a:ext uri="{FF2B5EF4-FFF2-40B4-BE49-F238E27FC236}">
                <a16:creationId xmlns:a16="http://schemas.microsoft.com/office/drawing/2014/main" id="{C8D3C71C-9FAC-AB4F-0DB9-AFF5BFD193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235" y="2434728"/>
            <a:ext cx="5634990" cy="42252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2851CC4A-8AE7-7C52-32F6-9BDF03278C9B}"/>
              </a:ext>
            </a:extLst>
          </p:cNvPr>
          <p:cNvSpPr txBox="1"/>
          <p:nvPr/>
        </p:nvSpPr>
        <p:spPr>
          <a:xfrm>
            <a:off x="5754478" y="859100"/>
            <a:ext cx="39907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000" dirty="0">
                <a:highlight>
                  <a:srgbClr val="00FFFF"/>
                </a:highlight>
              </a:rPr>
              <a:t>樹梅派</a:t>
            </a:r>
            <a:endParaRPr lang="en-US" altLang="zh-TW" sz="2000" dirty="0">
              <a:highlight>
                <a:srgbClr val="00FFFF"/>
              </a:highlight>
            </a:endParaRPr>
          </a:p>
          <a:p>
            <a:pPr algn="ctr"/>
            <a:r>
              <a:rPr lang="zh-TW" altLang="en-US" sz="2000" dirty="0"/>
              <a:t>監測環境的溫度及濕度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E7E72044-D612-9357-99C3-490277D3A66C}"/>
              </a:ext>
            </a:extLst>
          </p:cNvPr>
          <p:cNvSpPr txBox="1"/>
          <p:nvPr/>
        </p:nvSpPr>
        <p:spPr>
          <a:xfrm>
            <a:off x="461010" y="5237427"/>
            <a:ext cx="548075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利用人體紅外線模組偵測是否有人，</a:t>
            </a:r>
            <a:r>
              <a:rPr lang="zh-TW" altLang="en-US" sz="2000" kern="100" dirty="0">
                <a:latin typeface="+mn-ea"/>
                <a:cs typeface="Times New Roman" panose="02020603050405020304" pitchFamily="18" charset="0"/>
              </a:rPr>
              <a:t>並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根據距離蜂鳴器聲量</a:t>
            </a:r>
            <a:r>
              <a:rPr lang="zh-TW" altLang="en-US" sz="2000" kern="100" dirty="0">
                <a:latin typeface="+mn-ea"/>
                <a:cs typeface="Times New Roman" panose="02020603050405020304" pitchFamily="18" charset="0"/>
              </a:rPr>
              <a:t>會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不同，將所有感測資料透過</a:t>
            </a:r>
            <a:r>
              <a:rPr lang="en-US" altLang="zh-TW" sz="2000" kern="100" dirty="0">
                <a:highlight>
                  <a:srgbClr val="FFFF00"/>
                </a:highlight>
                <a:latin typeface="+mn-ea"/>
                <a:cs typeface="Times New Roman" panose="02020603050405020304" pitchFamily="18" charset="0"/>
              </a:rPr>
              <a:t>HUB 5168+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連接到手機的</a:t>
            </a:r>
            <a:r>
              <a:rPr lang="en-US" altLang="zh-TW" sz="2000" kern="100" dirty="0">
                <a:latin typeface="+mn-ea"/>
                <a:cs typeface="Times New Roman" panose="02020603050405020304" pitchFamily="18" charset="0"/>
              </a:rPr>
              <a:t>Line</a:t>
            </a:r>
            <a:r>
              <a:rPr lang="zh-TW" altLang="zh-TW" sz="2000" kern="100" dirty="0">
                <a:latin typeface="+mn-ea"/>
                <a:cs typeface="Times New Roman" panose="02020603050405020304" pitchFamily="18" charset="0"/>
              </a:rPr>
              <a:t>來達成提醒</a:t>
            </a:r>
            <a:r>
              <a:rPr lang="zh-TW" altLang="en-US" sz="2000" kern="100" dirty="0">
                <a:latin typeface="+mn-ea"/>
                <a:cs typeface="Times New Roman" panose="02020603050405020304" pitchFamily="18" charset="0"/>
              </a:rPr>
              <a:t>效果</a:t>
            </a:r>
            <a:endParaRPr lang="zh-TW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6035922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1745</Words>
  <Application>Microsoft Office PowerPoint</Application>
  <PresentationFormat>寬螢幕</PresentationFormat>
  <Paragraphs>257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微軟正黑體</vt:lpstr>
      <vt:lpstr>多面向</vt:lpstr>
      <vt:lpstr>停車場盲區測距模組 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停車場盲區測距模組</dc:title>
  <dc:creator>user</dc:creator>
  <cp:lastModifiedBy>邱 瑋筠</cp:lastModifiedBy>
  <cp:revision>8</cp:revision>
  <dcterms:created xsi:type="dcterms:W3CDTF">2023-06-21T01:58:42Z</dcterms:created>
  <dcterms:modified xsi:type="dcterms:W3CDTF">2023-07-19T10:01:36Z</dcterms:modified>
</cp:coreProperties>
</file>