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6" r:id="rId6"/>
    <p:sldId id="297" r:id="rId7"/>
    <p:sldId id="298" r:id="rId8"/>
    <p:sldId id="267" r:id="rId9"/>
    <p:sldId id="260" r:id="rId10"/>
    <p:sldId id="268" r:id="rId11"/>
    <p:sldId id="261" r:id="rId12"/>
    <p:sldId id="272" r:id="rId13"/>
    <p:sldId id="269" r:id="rId14"/>
    <p:sldId id="271" r:id="rId15"/>
    <p:sldId id="262" r:id="rId16"/>
    <p:sldId id="273" r:id="rId17"/>
    <p:sldId id="274" r:id="rId18"/>
    <p:sldId id="275" r:id="rId19"/>
    <p:sldId id="276" r:id="rId20"/>
    <p:sldId id="263" r:id="rId21"/>
    <p:sldId id="264" r:id="rId22"/>
    <p:sldId id="277" r:id="rId23"/>
    <p:sldId id="278" r:id="rId24"/>
    <p:sldId id="286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90" r:id="rId35"/>
    <p:sldId id="293" r:id="rId36"/>
    <p:sldId id="292" r:id="rId37"/>
    <p:sldId id="291" r:id="rId38"/>
    <p:sldId id="294" r:id="rId39"/>
    <p:sldId id="295" r:id="rId40"/>
    <p:sldId id="296" r:id="rId41"/>
    <p:sldId id="299" r:id="rId42"/>
    <p:sldId id="300" r:id="rId43"/>
    <p:sldId id="301" r:id="rId44"/>
    <p:sldId id="303" r:id="rId45"/>
  </p:sldIdLst>
  <p:sldSz cx="14630400" cy="8229600"/>
  <p:notesSz cx="8229600" cy="14630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Helvetica" panose="020B0604020202020204" pitchFamily="34" charset="0"/>
      <p:regular r:id="rId51"/>
      <p:bold r:id="rId52"/>
      <p:italic r:id="rId53"/>
      <p:boldItalic r:id="rId54"/>
    </p:embeddedFont>
    <p:embeddedFont>
      <p:font typeface="Segoe UI Emoji" panose="020B0502040204020203" pitchFamily="34" charset="0"/>
      <p:regular r:id="rId55"/>
    </p:embeddedFont>
    <p:embeddedFont>
      <p:font typeface="Segoe UI Symbol" panose="020B0502040204020203" pitchFamily="34" charset="0"/>
      <p:regular r:id="rId56"/>
    </p:embeddedFont>
    <p:embeddedFont>
      <p:font typeface="微軟正黑體" panose="020B0604030504040204" pitchFamily="34" charset="-120"/>
      <p:regular r:id="rId57"/>
      <p:bold r:id="rId58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2" autoAdjust="0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19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B2291-B30E-F03A-A100-10561C71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0E6FF-8A5A-FE48-7A0F-035C4D97E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BAE94-B433-A2EB-657B-E38C7B72B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8BDE5-2BF9-2D21-A588-0B8841313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42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3CDBF-1764-C834-FAF0-69C7F5712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BAA3FF-98F2-A092-3E29-ED780F932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20E6E-C0A2-DEC4-D394-C08011F28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91DED-A8BF-81E7-BD66-14C8AE8892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72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5EF3E-A276-3F9B-B461-97005E084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42169-4A75-D9DF-1EE9-B196CF0CB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125B8-9EE9-DABA-CB4D-199EE5035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B1B78-ED5A-465F-B6AC-423549860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40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E9D53-C0FD-7493-4FFB-0D9C780B2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851DB-7E07-B408-21E9-D098C7481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A77C2-A360-4312-A45A-D7451B2DE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68AB7-9137-4ACA-5D15-D545774704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7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EE332-8A09-B5BF-0A41-C251FA159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3E93B-B2B2-0CB8-EB7C-8874CDB1A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2E6A7-A359-B769-AD3A-596E15EA8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B51E0-FB8D-4837-6433-0007CCDFC5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3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4FB4-F4DE-B3D9-5A1A-0A91DC101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E8D2A-44AF-B187-6A2D-5CBEDCF66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71272-53AA-218F-7713-A8A850E83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82D9C-B3C9-601B-A8B8-0BA4B39E0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9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C491E-F4A0-832A-FEB0-23A97EEBB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AB52F-BCCD-3B20-A0BC-62CF8C47E2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41213-E8F3-0A11-B0E1-169A30E4A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401F1-D73E-EA25-32FB-3F95BA69C3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45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64AFA-7272-0333-FFD7-F64C94BCD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67107-EB3B-CCAD-2D75-04D86CF5B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C2F11-5D26-98D1-EFE0-F7F596915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402E-4998-EEB2-1202-578EA08D3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3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BB02A-410F-73F4-F3C7-07C82C45D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AE9FE-C95E-D924-727C-747B37CBE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E28F3-8E4A-2F45-C506-3B067558B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6094-5DDB-7CF7-751D-A46182E6C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5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53411-D063-4052-1CF3-2B1102AF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C6F96-BCB9-2BAA-9769-FCA6B2BDC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5209C-F285-CA26-C773-346D313DC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10C85-D285-C903-8E3B-8C310DE62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13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5D3B4-7F0D-61EC-1BE1-8DA2DACE7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B3CCE7-BD3A-92FA-B771-C2F9D19B6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B53FAF-9899-63A9-AACB-E71B19F77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07360-5A91-4C7B-50DD-27CBE5C9D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17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B8BE-B0DA-AF0E-12D0-8EF9ABC95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5DE55-0691-4FBE-C7EC-5CCA3AD90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66388-A06C-9B3B-B1B5-38F72F373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EA145-246E-11FE-05DD-B73BC83C0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39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1EB9-A6C8-1928-135B-A348C135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4A633-9370-1B8A-E412-D909F2A09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EBF39-2688-3D04-00D8-224DD7FBE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82F92-C0A8-9A01-A054-870008565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2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6B73F-BDCB-043B-B1FE-2ECBE02D2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8DE296-CF32-9A95-AE97-FE42BAA9C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A594D-A012-AA3D-76C0-09DC1FB59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F35BC-92C4-570C-94CE-01A01510F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4E16D-7F92-E1BE-9D76-19E094EE5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BF275-7D21-4EF3-6D20-7F0D54AA6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D19C0B-CB0A-36DD-367D-A63CBC4A6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B3215-8623-3345-0367-D561056026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6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github.com/ideashatch/HUB-8735/raw/main/amebapro2_arduino/Arduino_package/ideasHatch.json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amebaiot.com/zh/amebapro2-apply-ai-model-doc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1" y="1785699"/>
            <a:ext cx="6780490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Hub 8735 Ultra AI 應用開發課程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812500"/>
            <a:ext cx="7512009" cy="2631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本課程將帶領學員深入 Hub 8735 Ultra 開發板的 AI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應用開發，從環境建置、程式燒錄、硬體搭配，到深度學習模型的訓練與部署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Hub 8735 Ultra 具備強大的 AI 推理能力，適用於邊緣運算，並支援 YOLO 物件偵測。本課程將指導學員如何透過 Robotflow 平台訓練自訂模型，轉換為 Hub 8735 Ultra 可運行的格式，並學習如何透過 SD 卡或 Flash 記憶體加載 AI 模型，最終打造專屬的 AI 應用系統。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F67B3B5-BD5B-CBCF-4EFD-27F4B789767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CE3F2B52-739C-457B-B92C-DE273F9ACB71}"/>
              </a:ext>
            </a:extLst>
          </p:cNvPr>
          <p:cNvSpPr/>
          <p:nvPr/>
        </p:nvSpPr>
        <p:spPr>
          <a:xfrm>
            <a:off x="6280190" y="7505324"/>
            <a:ext cx="7512009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50000"/>
              </a:lnSpc>
              <a:buNone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簡報者：百兆鍶國際有限公司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F622992-DBE1-F14A-240A-A13AFD8C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604" y="3561776"/>
            <a:ext cx="11009128" cy="413637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157DFB2-EAE4-A71C-23DE-F9B93BB29FCF}"/>
              </a:ext>
            </a:extLst>
          </p:cNvPr>
          <p:cNvSpPr txBox="1"/>
          <p:nvPr/>
        </p:nvSpPr>
        <p:spPr>
          <a:xfrm>
            <a:off x="1781320" y="1704707"/>
            <a:ext cx="10189699" cy="1513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本章節完成了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Hub 8735 Ultra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與按鈕、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LED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以及伺服馬達的完整接線，並進行基礎測試。接下來的章節將進入 軟體程式設計與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應用開發，讓硬體能夠與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模型進行互動。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A1E2A7-65A6-71AD-E935-603C31EBC5F1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830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3053" y="65103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環境設置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02277" y="39895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安裝 Arduino IDE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2276" y="4497716"/>
            <a:ext cx="54157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從 Arduino 官方網站下載並安裝 Arduino IDE，建議使用 Arduino IDE 1.8.19 或 2.x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版本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，本課程以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Arduino 1.8.19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進行示範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1">
            <a:extLst>
              <a:ext uri="{FF2B5EF4-FFF2-40B4-BE49-F238E27FC236}">
                <a16:creationId xmlns:a16="http://schemas.microsoft.com/office/drawing/2014/main" id="{31595509-05A7-4AEC-964B-4D40BD191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33" y="0"/>
            <a:ext cx="8373767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B1E7268-DE9C-D2D8-A22C-008235B20952}"/>
              </a:ext>
            </a:extLst>
          </p:cNvPr>
          <p:cNvSpPr txBox="1"/>
          <p:nvPr/>
        </p:nvSpPr>
        <p:spPr>
          <a:xfrm>
            <a:off x="262116" y="1584663"/>
            <a:ext cx="5994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本章節將指導學生如何在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Arduino IDE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上設定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Hub 8735 Ultra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的開發環境，包含 開發板管理員的設定、必要函式庫安裝，以及 測試範例程式 的執行，確保學員能夠順利開始開發。</a:t>
            </a:r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38B8F75E-A67A-C3DB-E6D8-4DFF82B4C3C6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2094" y="3989557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C058F674-2CDB-CA7E-8A17-274CF795D636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92094" y="1634133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2277" y="1634133"/>
            <a:ext cx="369486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新增 Hub 8735 Ultra 開發板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2277" y="2142292"/>
            <a:ext cx="82115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在 Arduino IDE 中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手動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新增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Hub 8735 Ultra 的 Board Manager URL，然後安裝相應的開發板套件。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3146547-A314-94D2-DFC5-E1EA43E16EAC}"/>
              </a:ext>
            </a:extLst>
          </p:cNvPr>
          <p:cNvSpPr txBox="1"/>
          <p:nvPr/>
        </p:nvSpPr>
        <p:spPr>
          <a:xfrm>
            <a:off x="517384" y="2999682"/>
            <a:ext cx="9439415" cy="407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(1)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設定開發板管理員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URL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打開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Arduino IDE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，點選上方選單的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「檔案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(File)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「偏好設定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(Preferences)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在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Additional Boards Manager URLs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欄位中，填入以下網址：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https://github.com/ideashatch/HUB-8735/raw/main/amebapro2_arduino/Arduino_package/ideasHatch.json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按下「確定</a:t>
            </a:r>
            <a:r>
              <a:rPr lang="en-US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(OK)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」以儲存設定。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(2)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安裝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Hub 8735 Ultra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開發板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點選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「工具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(Tools)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「開發板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(Board)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「開發板管理員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(Boards Manager)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在搜尋欄輸入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 8735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，找到相應的開發板套件。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點擊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「安裝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(Install)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按鈕，等待下載與安裝完成。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6FBBBE4-A21E-D8D8-8AEF-4705D233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5" y1="28125" x2="21602" y2="60417"/>
                        <a14:foregroundMark x1="21602" y1="60417" x2="26680" y2="69219"/>
                        <a14:foregroundMark x1="26680" y1="69219" x2="29102" y2="69792"/>
                        <a14:backgroundMark x1="54219" y1="28125" x2="59141" y2="36302"/>
                        <a14:backgroundMark x1="59141" y1="36302" x2="59648" y2="42604"/>
                        <a14:backgroundMark x1="59648" y1="42604" x2="39297" y2="88073"/>
                        <a14:backgroundMark x1="50898" y1="48906" x2="37148" y2="7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511" y="2758168"/>
            <a:ext cx="8120798" cy="60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25992E3-852A-D300-EB88-7B006CD8AFF7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74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">
            <a:extLst>
              <a:ext uri="{FF2B5EF4-FFF2-40B4-BE49-F238E27FC236}">
                <a16:creationId xmlns:a16="http://schemas.microsoft.com/office/drawing/2014/main" id="{05CCFD96-F387-EE2E-C26C-8B23895D7EBF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2093" y="4386183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02276" y="438618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安裝必要函式庫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2275" y="4894341"/>
            <a:ext cx="76286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打開「程式庫管理員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(Library Manager)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：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點選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「工具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(Tools)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「程式庫管理員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(Library Manager)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搜尋並安裝以下函式庫：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WiFi.h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（</a:t>
            </a:r>
            <a:r>
              <a:rPr lang="en-US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 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連線）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Stream.h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（串流處理）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RTSP.h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（影像串流）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AmebaNN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（</a:t>
            </a:r>
            <a:r>
              <a:rPr lang="en-US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 8735 AI 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推理函式庫）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Shape 7">
            <a:extLst>
              <a:ext uri="{FF2B5EF4-FFF2-40B4-BE49-F238E27FC236}">
                <a16:creationId xmlns:a16="http://schemas.microsoft.com/office/drawing/2014/main" id="{9551B27F-803E-7E82-C5C1-EA5B752587DB}"/>
              </a:ext>
            </a:extLst>
          </p:cNvPr>
          <p:cNvSpPr/>
          <p:nvPr/>
        </p:nvSpPr>
        <p:spPr>
          <a:xfrm>
            <a:off x="92094" y="812344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8">
            <a:extLst>
              <a:ext uri="{FF2B5EF4-FFF2-40B4-BE49-F238E27FC236}">
                <a16:creationId xmlns:a16="http://schemas.microsoft.com/office/drawing/2014/main" id="{B225576B-E17D-307C-FD39-576990464A63}"/>
              </a:ext>
            </a:extLst>
          </p:cNvPr>
          <p:cNvSpPr/>
          <p:nvPr/>
        </p:nvSpPr>
        <p:spPr>
          <a:xfrm>
            <a:off x="602277" y="81234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驗證安裝與選擇開發板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D47B8FFE-FD0C-38E4-27CB-355141430C91}"/>
              </a:ext>
            </a:extLst>
          </p:cNvPr>
          <p:cNvSpPr/>
          <p:nvPr/>
        </p:nvSpPr>
        <p:spPr>
          <a:xfrm>
            <a:off x="602276" y="1320502"/>
            <a:ext cx="8968444" cy="2632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選擇開發板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：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點選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「工具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(Tools)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「開發板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(Board)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選擇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 8735 Ultra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選擇序列埠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(COM Port)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：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連接開發板到電腦後，前往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「工具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(Tools)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Port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355600" algn="l"/>
                <a:tab pos="711200" algn="l"/>
                <a:tab pos="9144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選擇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對應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Hub 8735 Ultra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的序列埠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通常為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b="1" kern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COMx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或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/dev/</a:t>
            </a:r>
            <a:r>
              <a:rPr lang="en-US" altLang="zh-TW" b="1" kern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ttyUSBx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880699-8B16-EDCA-C4E1-60BFFF0BE55F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53160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51760-9A2F-3E4F-2633-9252CA22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E5C9C6DD-4E32-B154-B8C0-5329B6A7CE74}"/>
              </a:ext>
            </a:extLst>
          </p:cNvPr>
          <p:cNvSpPr/>
          <p:nvPr/>
        </p:nvSpPr>
        <p:spPr>
          <a:xfrm>
            <a:off x="7074195" y="4379190"/>
            <a:ext cx="6210145" cy="2978540"/>
          </a:xfrm>
          <a:prstGeom prst="roundRect">
            <a:avLst>
              <a:gd name="adj" fmla="val 81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859AB02F-99AA-C0C3-C2DB-F5342ABDBD87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Shape 7">
            <a:extLst>
              <a:ext uri="{FF2B5EF4-FFF2-40B4-BE49-F238E27FC236}">
                <a16:creationId xmlns:a16="http://schemas.microsoft.com/office/drawing/2014/main" id="{9B9332A7-1D20-A8EE-B26C-83DC9BA194E2}"/>
              </a:ext>
            </a:extLst>
          </p:cNvPr>
          <p:cNvSpPr/>
          <p:nvPr/>
        </p:nvSpPr>
        <p:spPr>
          <a:xfrm>
            <a:off x="92094" y="812344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8">
            <a:extLst>
              <a:ext uri="{FF2B5EF4-FFF2-40B4-BE49-F238E27FC236}">
                <a16:creationId xmlns:a16="http://schemas.microsoft.com/office/drawing/2014/main" id="{31DE4CD0-492C-BE8F-1593-642A71D8BA8C}"/>
              </a:ext>
            </a:extLst>
          </p:cNvPr>
          <p:cNvSpPr/>
          <p:nvPr/>
        </p:nvSpPr>
        <p:spPr>
          <a:xfrm>
            <a:off x="602277" y="81234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altLang="zh-TW" sz="2300" b="1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測試範例程式</a:t>
            </a:r>
            <a:endParaRPr lang="en-US" altLang="zh-TW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0B201EA-B5E4-2FE3-1D8E-19A8D096EB3D}"/>
              </a:ext>
            </a:extLst>
          </p:cNvPr>
          <p:cNvSpPr/>
          <p:nvPr/>
        </p:nvSpPr>
        <p:spPr>
          <a:xfrm>
            <a:off x="602276" y="1320502"/>
            <a:ext cx="8015944" cy="3657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(1)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開啟範例程式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點選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「檔案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(File)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「範例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(Examples)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選擇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</a:t>
            </a:r>
            <a:r>
              <a:rPr lang="en-US" altLang="zh-TW" b="1" kern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AmebaNN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en-US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</a:t>
            </a:r>
            <a:r>
              <a:rPr lang="en-US" altLang="zh-TW" b="1" kern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DoorUnlockWithFaceRecognition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這是一個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臉部識別門鎖解鎖的範例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，適合測試</a:t>
            </a:r>
            <a:r>
              <a:rPr lang="en-US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功能。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(2)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燒錄程式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確保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開發板與序列埠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設定正確。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點選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「上傳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(Upload)</a:t>
            </a: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」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按鈕，將程式燒錄到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 8735 Ultra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。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4572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開啟序列監視器</a:t>
            </a:r>
            <a:r>
              <a:rPr lang="en-US" altLang="zh-TW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(Serial Monitor)</a:t>
            </a:r>
            <a:r>
              <a:rPr lang="zh-TW" altLang="zh-TW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，確認輸出是否正常。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879875" y="852110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DB5FBF-A98B-3E14-2119-2155B486313C}"/>
              </a:ext>
            </a:extLst>
          </p:cNvPr>
          <p:cNvSpPr txBox="1"/>
          <p:nvPr/>
        </p:nvSpPr>
        <p:spPr>
          <a:xfrm>
            <a:off x="7315200" y="4620393"/>
            <a:ext cx="6067647" cy="2606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sz="24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環境設置總結</a:t>
            </a:r>
            <a:endParaRPr lang="zh-TW" altLang="zh-TW" sz="24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✅</a:t>
            </a: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完成</a:t>
            </a:r>
            <a:r>
              <a:rPr lang="en-US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Arduino IDE </a:t>
            </a:r>
            <a:r>
              <a:rPr lang="zh-TW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設定與開發板安裝</a:t>
            </a:r>
            <a:b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✅</a:t>
            </a: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成功安裝必要函式庫</a:t>
            </a:r>
            <a:b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✅</a:t>
            </a: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選擇正確的開發板與序列埠</a:t>
            </a:r>
            <a:b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✅</a:t>
            </a: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成功燒錄測試範例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zh-TW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這代表</a:t>
            </a:r>
            <a:r>
              <a:rPr lang="zh-TW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 8735 Ultra</a:t>
            </a: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的開發環境已設置完成，接下來可以進行</a:t>
            </a:r>
            <a:r>
              <a:rPr lang="zh-TW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硬體測試與</a:t>
            </a:r>
            <a:r>
              <a:rPr lang="en-US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sz="1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應用開發</a:t>
            </a:r>
            <a:r>
              <a:rPr lang="zh-TW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rPr>
              <a:t>！</a:t>
            </a:r>
            <a:r>
              <a:rPr lang="zh-TW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🚀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471AD45-55FE-27DD-FECB-5D2BBD14C1AB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0579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617839" y="861655"/>
            <a:ext cx="5394722" cy="674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程式碼燒錄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1"/>
          <p:cNvSpPr/>
          <p:nvPr/>
        </p:nvSpPr>
        <p:spPr>
          <a:xfrm>
            <a:off x="1232535" y="2084249"/>
            <a:ext cx="287976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選擇開發板與 COM Port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/>
          <p:cNvSpPr/>
          <p:nvPr/>
        </p:nvSpPr>
        <p:spPr>
          <a:xfrm>
            <a:off x="1232535" y="3365986"/>
            <a:ext cx="316039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進入 Flash Download 模式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1232535" y="4648427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上傳程式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1232535" y="5930025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燒錄除錯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E9BB373-4055-F8AC-C078-788C3EE39FD4}"/>
              </a:ext>
            </a:extLst>
          </p:cNvPr>
          <p:cNvSpPr txBox="1"/>
          <p:nvPr/>
        </p:nvSpPr>
        <p:spPr>
          <a:xfrm>
            <a:off x="5280837" y="2082988"/>
            <a:ext cx="8498958" cy="487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(1)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選擇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Hub 8735 Ultra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打開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Arduino IDE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點擊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「工具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(Tools)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「開發板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(Board)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在搜尋框輸入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 8735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，選擇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HUB-8735 Ultra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(2)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選擇正確的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COM Port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開啟「工具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(Tools)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Port (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埠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選擇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HUB-8735 Ultra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」對應的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COM Port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n"/>
              <a:tabLst>
                <a:tab pos="9144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Windows 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通常顯示為 </a:t>
            </a:r>
            <a:r>
              <a:rPr lang="en-US" altLang="zh-TW" sz="20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COMx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COM11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COM12)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n"/>
              <a:tabLst>
                <a:tab pos="9144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macOS/Linux 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通常顯示為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/dev/</a:t>
            </a:r>
            <a:r>
              <a:rPr lang="en-US" altLang="zh-TW" sz="20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ttyUSBx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若不確定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COM Port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，可先拔除開發板，觀察消失的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Port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，再重新插上開發板來確認。</a:t>
            </a:r>
          </a:p>
        </p:txBody>
      </p:sp>
      <p:sp>
        <p:nvSpPr>
          <p:cNvPr id="17" name="箭號: ＞形 16">
            <a:extLst>
              <a:ext uri="{FF2B5EF4-FFF2-40B4-BE49-F238E27FC236}">
                <a16:creationId xmlns:a16="http://schemas.microsoft.com/office/drawing/2014/main" id="{A6E8C6F7-419C-4EE6-7DF9-242141EDE15A}"/>
              </a:ext>
            </a:extLst>
          </p:cNvPr>
          <p:cNvSpPr/>
          <p:nvPr/>
        </p:nvSpPr>
        <p:spPr>
          <a:xfrm rot="5400000">
            <a:off x="-139662" y="1942104"/>
            <a:ext cx="1587345" cy="85055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＞形 17">
            <a:extLst>
              <a:ext uri="{FF2B5EF4-FFF2-40B4-BE49-F238E27FC236}">
                <a16:creationId xmlns:a16="http://schemas.microsoft.com/office/drawing/2014/main" id="{34397893-0F4A-7D44-A15C-74BD458C9B4F}"/>
              </a:ext>
            </a:extLst>
          </p:cNvPr>
          <p:cNvSpPr/>
          <p:nvPr/>
        </p:nvSpPr>
        <p:spPr>
          <a:xfrm rot="5400000">
            <a:off x="-139662" y="3224029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＞形 18">
            <a:extLst>
              <a:ext uri="{FF2B5EF4-FFF2-40B4-BE49-F238E27FC236}">
                <a16:creationId xmlns:a16="http://schemas.microsoft.com/office/drawing/2014/main" id="{FD0DA6FC-211A-A48D-94F9-4BEE32EF126E}"/>
              </a:ext>
            </a:extLst>
          </p:cNvPr>
          <p:cNvSpPr/>
          <p:nvPr/>
        </p:nvSpPr>
        <p:spPr>
          <a:xfrm rot="5400000">
            <a:off x="-139662" y="450595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＞形 19">
            <a:extLst>
              <a:ext uri="{FF2B5EF4-FFF2-40B4-BE49-F238E27FC236}">
                <a16:creationId xmlns:a16="http://schemas.microsoft.com/office/drawing/2014/main" id="{F6F492FE-54D8-D99B-2DE3-7CAB555F9C3F}"/>
              </a:ext>
            </a:extLst>
          </p:cNvPr>
          <p:cNvSpPr/>
          <p:nvPr/>
        </p:nvSpPr>
        <p:spPr>
          <a:xfrm rot="5400000">
            <a:off x="-139662" y="5787879"/>
            <a:ext cx="1587344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5DB7CBC-A06A-9B80-84E2-0DCF0780D1FC}"/>
              </a:ext>
            </a:extLst>
          </p:cNvPr>
          <p:cNvSpPr/>
          <p:nvPr/>
        </p:nvSpPr>
        <p:spPr>
          <a:xfrm>
            <a:off x="5153247" y="1665767"/>
            <a:ext cx="8626548" cy="5649433"/>
          </a:xfrm>
          <a:custGeom>
            <a:avLst/>
            <a:gdLst>
              <a:gd name="connsiteX0" fmla="*/ 0 w 8626548"/>
              <a:gd name="connsiteY0" fmla="*/ 0 h 5649433"/>
              <a:gd name="connsiteX1" fmla="*/ 404784 w 8626548"/>
              <a:gd name="connsiteY1" fmla="*/ 0 h 5649433"/>
              <a:gd name="connsiteX2" fmla="*/ 895834 w 8626548"/>
              <a:gd name="connsiteY2" fmla="*/ 0 h 5649433"/>
              <a:gd name="connsiteX3" fmla="*/ 1300618 w 8626548"/>
              <a:gd name="connsiteY3" fmla="*/ 0 h 5649433"/>
              <a:gd name="connsiteX4" fmla="*/ 1877933 w 8626548"/>
              <a:gd name="connsiteY4" fmla="*/ 0 h 5649433"/>
              <a:gd name="connsiteX5" fmla="*/ 2455248 w 8626548"/>
              <a:gd name="connsiteY5" fmla="*/ 0 h 5649433"/>
              <a:gd name="connsiteX6" fmla="*/ 2946298 w 8626548"/>
              <a:gd name="connsiteY6" fmla="*/ 0 h 5649433"/>
              <a:gd name="connsiteX7" fmla="*/ 3351082 w 8626548"/>
              <a:gd name="connsiteY7" fmla="*/ 0 h 5649433"/>
              <a:gd name="connsiteX8" fmla="*/ 3928397 w 8626548"/>
              <a:gd name="connsiteY8" fmla="*/ 0 h 5649433"/>
              <a:gd name="connsiteX9" fmla="*/ 4764509 w 8626548"/>
              <a:gd name="connsiteY9" fmla="*/ 0 h 5649433"/>
              <a:gd name="connsiteX10" fmla="*/ 5169293 w 8626548"/>
              <a:gd name="connsiteY10" fmla="*/ 0 h 5649433"/>
              <a:gd name="connsiteX11" fmla="*/ 5832874 w 8626548"/>
              <a:gd name="connsiteY11" fmla="*/ 0 h 5649433"/>
              <a:gd name="connsiteX12" fmla="*/ 6496454 w 8626548"/>
              <a:gd name="connsiteY12" fmla="*/ 0 h 5649433"/>
              <a:gd name="connsiteX13" fmla="*/ 7246300 w 8626548"/>
              <a:gd name="connsiteY13" fmla="*/ 0 h 5649433"/>
              <a:gd name="connsiteX14" fmla="*/ 7823615 w 8626548"/>
              <a:gd name="connsiteY14" fmla="*/ 0 h 5649433"/>
              <a:gd name="connsiteX15" fmla="*/ 8626548 w 8626548"/>
              <a:gd name="connsiteY15" fmla="*/ 0 h 5649433"/>
              <a:gd name="connsiteX16" fmla="*/ 8626548 w 8626548"/>
              <a:gd name="connsiteY16" fmla="*/ 458232 h 5649433"/>
              <a:gd name="connsiteX17" fmla="*/ 8626548 w 8626548"/>
              <a:gd name="connsiteY17" fmla="*/ 916464 h 5649433"/>
              <a:gd name="connsiteX18" fmla="*/ 8626548 w 8626548"/>
              <a:gd name="connsiteY18" fmla="*/ 1600673 h 5649433"/>
              <a:gd name="connsiteX19" fmla="*/ 8626548 w 8626548"/>
              <a:gd name="connsiteY19" fmla="*/ 2115399 h 5649433"/>
              <a:gd name="connsiteX20" fmla="*/ 8626548 w 8626548"/>
              <a:gd name="connsiteY20" fmla="*/ 2743114 h 5649433"/>
              <a:gd name="connsiteX21" fmla="*/ 8626548 w 8626548"/>
              <a:gd name="connsiteY21" fmla="*/ 3370828 h 5649433"/>
              <a:gd name="connsiteX22" fmla="*/ 8626548 w 8626548"/>
              <a:gd name="connsiteY22" fmla="*/ 3885554 h 5649433"/>
              <a:gd name="connsiteX23" fmla="*/ 8626548 w 8626548"/>
              <a:gd name="connsiteY23" fmla="*/ 4343786 h 5649433"/>
              <a:gd name="connsiteX24" fmla="*/ 8626548 w 8626548"/>
              <a:gd name="connsiteY24" fmla="*/ 4915007 h 5649433"/>
              <a:gd name="connsiteX25" fmla="*/ 8626548 w 8626548"/>
              <a:gd name="connsiteY25" fmla="*/ 5649433 h 5649433"/>
              <a:gd name="connsiteX26" fmla="*/ 8049233 w 8626548"/>
              <a:gd name="connsiteY26" fmla="*/ 5649433 h 5649433"/>
              <a:gd name="connsiteX27" fmla="*/ 7644449 w 8626548"/>
              <a:gd name="connsiteY27" fmla="*/ 5649433 h 5649433"/>
              <a:gd name="connsiteX28" fmla="*/ 7239665 w 8626548"/>
              <a:gd name="connsiteY28" fmla="*/ 5649433 h 5649433"/>
              <a:gd name="connsiteX29" fmla="*/ 6748615 w 8626548"/>
              <a:gd name="connsiteY29" fmla="*/ 5649433 h 5649433"/>
              <a:gd name="connsiteX30" fmla="*/ 6343831 w 8626548"/>
              <a:gd name="connsiteY30" fmla="*/ 5649433 h 5649433"/>
              <a:gd name="connsiteX31" fmla="*/ 5593985 w 8626548"/>
              <a:gd name="connsiteY31" fmla="*/ 5649433 h 5649433"/>
              <a:gd name="connsiteX32" fmla="*/ 5102935 w 8626548"/>
              <a:gd name="connsiteY32" fmla="*/ 5649433 h 5649433"/>
              <a:gd name="connsiteX33" fmla="*/ 4439354 w 8626548"/>
              <a:gd name="connsiteY33" fmla="*/ 5649433 h 5649433"/>
              <a:gd name="connsiteX34" fmla="*/ 4034570 w 8626548"/>
              <a:gd name="connsiteY34" fmla="*/ 5649433 h 5649433"/>
              <a:gd name="connsiteX35" fmla="*/ 3457255 w 8626548"/>
              <a:gd name="connsiteY35" fmla="*/ 5649433 h 5649433"/>
              <a:gd name="connsiteX36" fmla="*/ 2966205 w 8626548"/>
              <a:gd name="connsiteY36" fmla="*/ 5649433 h 5649433"/>
              <a:gd name="connsiteX37" fmla="*/ 2216359 w 8626548"/>
              <a:gd name="connsiteY37" fmla="*/ 5649433 h 5649433"/>
              <a:gd name="connsiteX38" fmla="*/ 1811575 w 8626548"/>
              <a:gd name="connsiteY38" fmla="*/ 5649433 h 5649433"/>
              <a:gd name="connsiteX39" fmla="*/ 1320525 w 8626548"/>
              <a:gd name="connsiteY39" fmla="*/ 5649433 h 5649433"/>
              <a:gd name="connsiteX40" fmla="*/ 829476 w 8626548"/>
              <a:gd name="connsiteY40" fmla="*/ 5649433 h 5649433"/>
              <a:gd name="connsiteX41" fmla="*/ 0 w 8626548"/>
              <a:gd name="connsiteY41" fmla="*/ 5649433 h 5649433"/>
              <a:gd name="connsiteX42" fmla="*/ 0 w 8626548"/>
              <a:gd name="connsiteY42" fmla="*/ 5134707 h 5649433"/>
              <a:gd name="connsiteX43" fmla="*/ 0 w 8626548"/>
              <a:gd name="connsiteY43" fmla="*/ 4619981 h 5649433"/>
              <a:gd name="connsiteX44" fmla="*/ 0 w 8626548"/>
              <a:gd name="connsiteY44" fmla="*/ 3879277 h 5649433"/>
              <a:gd name="connsiteX45" fmla="*/ 0 w 8626548"/>
              <a:gd name="connsiteY45" fmla="*/ 3138574 h 5649433"/>
              <a:gd name="connsiteX46" fmla="*/ 0 w 8626548"/>
              <a:gd name="connsiteY46" fmla="*/ 2397870 h 5649433"/>
              <a:gd name="connsiteX47" fmla="*/ 0 w 8626548"/>
              <a:gd name="connsiteY47" fmla="*/ 1826650 h 5649433"/>
              <a:gd name="connsiteX48" fmla="*/ 0 w 8626548"/>
              <a:gd name="connsiteY48" fmla="*/ 1198935 h 5649433"/>
              <a:gd name="connsiteX49" fmla="*/ 0 w 8626548"/>
              <a:gd name="connsiteY49" fmla="*/ 571220 h 5649433"/>
              <a:gd name="connsiteX50" fmla="*/ 0 w 8626548"/>
              <a:gd name="connsiteY50" fmla="*/ 0 h 56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626548" h="5649433" extrusionOk="0">
                <a:moveTo>
                  <a:pt x="0" y="0"/>
                </a:moveTo>
                <a:cubicBezTo>
                  <a:pt x="146020" y="15268"/>
                  <a:pt x="283266" y="-11746"/>
                  <a:pt x="404784" y="0"/>
                </a:cubicBezTo>
                <a:cubicBezTo>
                  <a:pt x="526302" y="11746"/>
                  <a:pt x="705970" y="-2093"/>
                  <a:pt x="895834" y="0"/>
                </a:cubicBezTo>
                <a:cubicBezTo>
                  <a:pt x="1085698" y="2093"/>
                  <a:pt x="1201363" y="-16287"/>
                  <a:pt x="1300618" y="0"/>
                </a:cubicBezTo>
                <a:cubicBezTo>
                  <a:pt x="1399873" y="16287"/>
                  <a:pt x="1679340" y="8569"/>
                  <a:pt x="1877933" y="0"/>
                </a:cubicBezTo>
                <a:cubicBezTo>
                  <a:pt x="2076527" y="-8569"/>
                  <a:pt x="2314701" y="25208"/>
                  <a:pt x="2455248" y="0"/>
                </a:cubicBezTo>
                <a:cubicBezTo>
                  <a:pt x="2595796" y="-25208"/>
                  <a:pt x="2822079" y="-23083"/>
                  <a:pt x="2946298" y="0"/>
                </a:cubicBezTo>
                <a:cubicBezTo>
                  <a:pt x="3070517" y="23083"/>
                  <a:pt x="3201861" y="16567"/>
                  <a:pt x="3351082" y="0"/>
                </a:cubicBezTo>
                <a:cubicBezTo>
                  <a:pt x="3500303" y="-16567"/>
                  <a:pt x="3768108" y="8232"/>
                  <a:pt x="3928397" y="0"/>
                </a:cubicBezTo>
                <a:cubicBezTo>
                  <a:pt x="4088687" y="-8232"/>
                  <a:pt x="4575713" y="14487"/>
                  <a:pt x="4764509" y="0"/>
                </a:cubicBezTo>
                <a:cubicBezTo>
                  <a:pt x="4953305" y="-14487"/>
                  <a:pt x="5029259" y="-17709"/>
                  <a:pt x="5169293" y="0"/>
                </a:cubicBezTo>
                <a:cubicBezTo>
                  <a:pt x="5309327" y="17709"/>
                  <a:pt x="5644582" y="-18150"/>
                  <a:pt x="5832874" y="0"/>
                </a:cubicBezTo>
                <a:cubicBezTo>
                  <a:pt x="6021166" y="18150"/>
                  <a:pt x="6328130" y="13868"/>
                  <a:pt x="6496454" y="0"/>
                </a:cubicBezTo>
                <a:cubicBezTo>
                  <a:pt x="6664778" y="-13868"/>
                  <a:pt x="7044314" y="-13469"/>
                  <a:pt x="7246300" y="0"/>
                </a:cubicBezTo>
                <a:cubicBezTo>
                  <a:pt x="7448286" y="13469"/>
                  <a:pt x="7670983" y="-1589"/>
                  <a:pt x="7823615" y="0"/>
                </a:cubicBezTo>
                <a:cubicBezTo>
                  <a:pt x="7976248" y="1589"/>
                  <a:pt x="8248743" y="-1588"/>
                  <a:pt x="8626548" y="0"/>
                </a:cubicBezTo>
                <a:cubicBezTo>
                  <a:pt x="8620893" y="177958"/>
                  <a:pt x="8623569" y="312411"/>
                  <a:pt x="8626548" y="458232"/>
                </a:cubicBezTo>
                <a:cubicBezTo>
                  <a:pt x="8629527" y="604053"/>
                  <a:pt x="8613776" y="716379"/>
                  <a:pt x="8626548" y="916464"/>
                </a:cubicBezTo>
                <a:cubicBezTo>
                  <a:pt x="8639320" y="1116549"/>
                  <a:pt x="8653169" y="1324449"/>
                  <a:pt x="8626548" y="1600673"/>
                </a:cubicBezTo>
                <a:cubicBezTo>
                  <a:pt x="8599927" y="1876897"/>
                  <a:pt x="8602483" y="1879833"/>
                  <a:pt x="8626548" y="2115399"/>
                </a:cubicBezTo>
                <a:cubicBezTo>
                  <a:pt x="8650613" y="2350965"/>
                  <a:pt x="8601881" y="2501468"/>
                  <a:pt x="8626548" y="2743114"/>
                </a:cubicBezTo>
                <a:cubicBezTo>
                  <a:pt x="8651215" y="2984760"/>
                  <a:pt x="8641584" y="3119011"/>
                  <a:pt x="8626548" y="3370828"/>
                </a:cubicBezTo>
                <a:cubicBezTo>
                  <a:pt x="8611512" y="3622645"/>
                  <a:pt x="8619919" y="3774679"/>
                  <a:pt x="8626548" y="3885554"/>
                </a:cubicBezTo>
                <a:cubicBezTo>
                  <a:pt x="8633177" y="3996429"/>
                  <a:pt x="8636993" y="4134432"/>
                  <a:pt x="8626548" y="4343786"/>
                </a:cubicBezTo>
                <a:cubicBezTo>
                  <a:pt x="8616103" y="4553140"/>
                  <a:pt x="8620645" y="4662342"/>
                  <a:pt x="8626548" y="4915007"/>
                </a:cubicBezTo>
                <a:cubicBezTo>
                  <a:pt x="8632451" y="5167672"/>
                  <a:pt x="8651872" y="5324580"/>
                  <a:pt x="8626548" y="5649433"/>
                </a:cubicBezTo>
                <a:cubicBezTo>
                  <a:pt x="8388564" y="5649601"/>
                  <a:pt x="8203827" y="5650843"/>
                  <a:pt x="8049233" y="5649433"/>
                </a:cubicBezTo>
                <a:cubicBezTo>
                  <a:pt x="7894640" y="5648023"/>
                  <a:pt x="7776204" y="5636380"/>
                  <a:pt x="7644449" y="5649433"/>
                </a:cubicBezTo>
                <a:cubicBezTo>
                  <a:pt x="7512694" y="5662486"/>
                  <a:pt x="7372789" y="5637286"/>
                  <a:pt x="7239665" y="5649433"/>
                </a:cubicBezTo>
                <a:cubicBezTo>
                  <a:pt x="7106541" y="5661580"/>
                  <a:pt x="6875655" y="5625741"/>
                  <a:pt x="6748615" y="5649433"/>
                </a:cubicBezTo>
                <a:cubicBezTo>
                  <a:pt x="6621575" y="5673126"/>
                  <a:pt x="6473084" y="5654782"/>
                  <a:pt x="6343831" y="5649433"/>
                </a:cubicBezTo>
                <a:cubicBezTo>
                  <a:pt x="6214578" y="5644084"/>
                  <a:pt x="5936306" y="5633078"/>
                  <a:pt x="5593985" y="5649433"/>
                </a:cubicBezTo>
                <a:cubicBezTo>
                  <a:pt x="5251664" y="5665788"/>
                  <a:pt x="5337812" y="5627889"/>
                  <a:pt x="5102935" y="5649433"/>
                </a:cubicBezTo>
                <a:cubicBezTo>
                  <a:pt x="4868058" y="5670978"/>
                  <a:pt x="4686428" y="5669661"/>
                  <a:pt x="4439354" y="5649433"/>
                </a:cubicBezTo>
                <a:cubicBezTo>
                  <a:pt x="4192280" y="5629205"/>
                  <a:pt x="4168887" y="5657336"/>
                  <a:pt x="4034570" y="5649433"/>
                </a:cubicBezTo>
                <a:cubicBezTo>
                  <a:pt x="3900253" y="5641530"/>
                  <a:pt x="3600314" y="5625617"/>
                  <a:pt x="3457255" y="5649433"/>
                </a:cubicBezTo>
                <a:cubicBezTo>
                  <a:pt x="3314196" y="5673249"/>
                  <a:pt x="3144886" y="5631635"/>
                  <a:pt x="2966205" y="5649433"/>
                </a:cubicBezTo>
                <a:cubicBezTo>
                  <a:pt x="2787524" y="5667232"/>
                  <a:pt x="2586386" y="5621480"/>
                  <a:pt x="2216359" y="5649433"/>
                </a:cubicBezTo>
                <a:cubicBezTo>
                  <a:pt x="1846332" y="5677386"/>
                  <a:pt x="1970582" y="5630514"/>
                  <a:pt x="1811575" y="5649433"/>
                </a:cubicBezTo>
                <a:cubicBezTo>
                  <a:pt x="1652568" y="5668352"/>
                  <a:pt x="1432760" y="5668748"/>
                  <a:pt x="1320525" y="5649433"/>
                </a:cubicBezTo>
                <a:cubicBezTo>
                  <a:pt x="1208290" y="5630119"/>
                  <a:pt x="928973" y="5635938"/>
                  <a:pt x="829476" y="5649433"/>
                </a:cubicBezTo>
                <a:cubicBezTo>
                  <a:pt x="729979" y="5662928"/>
                  <a:pt x="296413" y="5653554"/>
                  <a:pt x="0" y="5649433"/>
                </a:cubicBezTo>
                <a:cubicBezTo>
                  <a:pt x="17255" y="5461925"/>
                  <a:pt x="17152" y="5285004"/>
                  <a:pt x="0" y="5134707"/>
                </a:cubicBezTo>
                <a:cubicBezTo>
                  <a:pt x="-17152" y="4984410"/>
                  <a:pt x="-3994" y="4835113"/>
                  <a:pt x="0" y="4619981"/>
                </a:cubicBezTo>
                <a:cubicBezTo>
                  <a:pt x="3994" y="4404849"/>
                  <a:pt x="5596" y="4151645"/>
                  <a:pt x="0" y="3879277"/>
                </a:cubicBezTo>
                <a:cubicBezTo>
                  <a:pt x="-5596" y="3606909"/>
                  <a:pt x="-4349" y="3412497"/>
                  <a:pt x="0" y="3138574"/>
                </a:cubicBezTo>
                <a:cubicBezTo>
                  <a:pt x="4349" y="2864651"/>
                  <a:pt x="18651" y="2744735"/>
                  <a:pt x="0" y="2397870"/>
                </a:cubicBezTo>
                <a:cubicBezTo>
                  <a:pt x="-18651" y="2051005"/>
                  <a:pt x="-2453" y="2007575"/>
                  <a:pt x="0" y="1826650"/>
                </a:cubicBezTo>
                <a:cubicBezTo>
                  <a:pt x="2453" y="1645725"/>
                  <a:pt x="8851" y="1453154"/>
                  <a:pt x="0" y="1198935"/>
                </a:cubicBezTo>
                <a:cubicBezTo>
                  <a:pt x="-8851" y="944717"/>
                  <a:pt x="-2617" y="884603"/>
                  <a:pt x="0" y="571220"/>
                </a:cubicBezTo>
                <a:cubicBezTo>
                  <a:pt x="2617" y="257837"/>
                  <a:pt x="21247" y="23927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4203999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3D6872-2920-EEE9-8B2E-25E744298188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726DE-4CC9-D75E-B301-EF08D2C9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896D4338-54B0-CD66-193C-9D2C89289A24}"/>
              </a:ext>
            </a:extLst>
          </p:cNvPr>
          <p:cNvSpPr/>
          <p:nvPr/>
        </p:nvSpPr>
        <p:spPr>
          <a:xfrm>
            <a:off x="1232535" y="2084249"/>
            <a:ext cx="287976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選擇開發板與 COM Port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F3353A26-83BE-4083-75B8-C5F4F734A9A6}"/>
              </a:ext>
            </a:extLst>
          </p:cNvPr>
          <p:cNvSpPr/>
          <p:nvPr/>
        </p:nvSpPr>
        <p:spPr>
          <a:xfrm>
            <a:off x="1232535" y="3365986"/>
            <a:ext cx="316039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進入 Flash Download 模式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DB1CC40C-BEE3-9CA7-9829-17EBEC0BFE42}"/>
              </a:ext>
            </a:extLst>
          </p:cNvPr>
          <p:cNvSpPr/>
          <p:nvPr/>
        </p:nvSpPr>
        <p:spPr>
          <a:xfrm>
            <a:off x="1232535" y="4648427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上傳程式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E16E4917-087D-5EB5-27AC-2D07032F95D0}"/>
              </a:ext>
            </a:extLst>
          </p:cNvPr>
          <p:cNvSpPr/>
          <p:nvPr/>
        </p:nvSpPr>
        <p:spPr>
          <a:xfrm>
            <a:off x="1232535" y="5930025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燒錄除錯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B3BC74B-84D6-3071-6A41-EC91E48EE8B5}"/>
              </a:ext>
            </a:extLst>
          </p:cNvPr>
          <p:cNvSpPr txBox="1"/>
          <p:nvPr/>
        </p:nvSpPr>
        <p:spPr>
          <a:xfrm>
            <a:off x="5280837" y="2507312"/>
            <a:ext cx="8243777" cy="396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(1) 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透過按鍵進入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Download 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模式</a:t>
            </a:r>
          </a:p>
          <a:p>
            <a:pPr lvl="2"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1.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按住「功能鍵 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(Function Button)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」不放</a:t>
            </a:r>
          </a:p>
          <a:p>
            <a:pPr lvl="2"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2.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短按一下「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RESET 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鍵」</a:t>
            </a:r>
          </a:p>
          <a:p>
            <a:pPr lvl="2"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3.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放開「功能鍵」</a:t>
            </a:r>
          </a:p>
          <a:p>
            <a:pPr lvl="2"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4.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確認開發板已進入 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Download 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模式</a:t>
            </a:r>
            <a:endParaRPr lang="en-US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Segoe UI Emoji" panose="020B0502040204020203" pitchFamily="34" charset="0"/>
            </a:endParaRPr>
          </a:p>
          <a:p>
            <a:pPr lvl="2"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-&gt;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若進入成功，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Arduino IDE 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應能夠偵測到正確的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COM Port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(2) 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確保短路設定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如果需要，開發板上還有一個 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BOOT_V3P3 &amp; BOOT_MODE 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短路點，某些情況下可能需要透過短接方式進入燒錄模式。</a:t>
            </a:r>
          </a:p>
        </p:txBody>
      </p:sp>
      <p:sp>
        <p:nvSpPr>
          <p:cNvPr id="17" name="箭號: ＞形 16">
            <a:extLst>
              <a:ext uri="{FF2B5EF4-FFF2-40B4-BE49-F238E27FC236}">
                <a16:creationId xmlns:a16="http://schemas.microsoft.com/office/drawing/2014/main" id="{C4954203-6EEE-4807-0E94-FCA9BB23BBF1}"/>
              </a:ext>
            </a:extLst>
          </p:cNvPr>
          <p:cNvSpPr/>
          <p:nvPr/>
        </p:nvSpPr>
        <p:spPr>
          <a:xfrm rot="5400000">
            <a:off x="-139662" y="194210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＞形 17">
            <a:extLst>
              <a:ext uri="{FF2B5EF4-FFF2-40B4-BE49-F238E27FC236}">
                <a16:creationId xmlns:a16="http://schemas.microsoft.com/office/drawing/2014/main" id="{4079B33F-2B67-70B8-AAE2-7734D70A8B17}"/>
              </a:ext>
            </a:extLst>
          </p:cNvPr>
          <p:cNvSpPr/>
          <p:nvPr/>
        </p:nvSpPr>
        <p:spPr>
          <a:xfrm rot="5400000">
            <a:off x="-139662" y="3224029"/>
            <a:ext cx="1587345" cy="85055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＞形 18">
            <a:extLst>
              <a:ext uri="{FF2B5EF4-FFF2-40B4-BE49-F238E27FC236}">
                <a16:creationId xmlns:a16="http://schemas.microsoft.com/office/drawing/2014/main" id="{00FE52A0-6545-DC60-58E7-6B5859FA5C88}"/>
              </a:ext>
            </a:extLst>
          </p:cNvPr>
          <p:cNvSpPr/>
          <p:nvPr/>
        </p:nvSpPr>
        <p:spPr>
          <a:xfrm rot="5400000">
            <a:off x="-139662" y="450595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＞形 19">
            <a:extLst>
              <a:ext uri="{FF2B5EF4-FFF2-40B4-BE49-F238E27FC236}">
                <a16:creationId xmlns:a16="http://schemas.microsoft.com/office/drawing/2014/main" id="{3618066E-4056-8322-55D3-832EA7F28A52}"/>
              </a:ext>
            </a:extLst>
          </p:cNvPr>
          <p:cNvSpPr/>
          <p:nvPr/>
        </p:nvSpPr>
        <p:spPr>
          <a:xfrm rot="5400000">
            <a:off x="-139662" y="5787879"/>
            <a:ext cx="1587344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D6A9B2B-31AB-12F0-4176-1F4B71C6B798}"/>
              </a:ext>
            </a:extLst>
          </p:cNvPr>
          <p:cNvSpPr/>
          <p:nvPr/>
        </p:nvSpPr>
        <p:spPr>
          <a:xfrm>
            <a:off x="5153247" y="1665767"/>
            <a:ext cx="8626548" cy="5649433"/>
          </a:xfrm>
          <a:custGeom>
            <a:avLst/>
            <a:gdLst>
              <a:gd name="connsiteX0" fmla="*/ 0 w 8626548"/>
              <a:gd name="connsiteY0" fmla="*/ 0 h 5649433"/>
              <a:gd name="connsiteX1" fmla="*/ 404784 w 8626548"/>
              <a:gd name="connsiteY1" fmla="*/ 0 h 5649433"/>
              <a:gd name="connsiteX2" fmla="*/ 895834 w 8626548"/>
              <a:gd name="connsiteY2" fmla="*/ 0 h 5649433"/>
              <a:gd name="connsiteX3" fmla="*/ 1300618 w 8626548"/>
              <a:gd name="connsiteY3" fmla="*/ 0 h 5649433"/>
              <a:gd name="connsiteX4" fmla="*/ 1877933 w 8626548"/>
              <a:gd name="connsiteY4" fmla="*/ 0 h 5649433"/>
              <a:gd name="connsiteX5" fmla="*/ 2455248 w 8626548"/>
              <a:gd name="connsiteY5" fmla="*/ 0 h 5649433"/>
              <a:gd name="connsiteX6" fmla="*/ 2946298 w 8626548"/>
              <a:gd name="connsiteY6" fmla="*/ 0 h 5649433"/>
              <a:gd name="connsiteX7" fmla="*/ 3351082 w 8626548"/>
              <a:gd name="connsiteY7" fmla="*/ 0 h 5649433"/>
              <a:gd name="connsiteX8" fmla="*/ 3928397 w 8626548"/>
              <a:gd name="connsiteY8" fmla="*/ 0 h 5649433"/>
              <a:gd name="connsiteX9" fmla="*/ 4764509 w 8626548"/>
              <a:gd name="connsiteY9" fmla="*/ 0 h 5649433"/>
              <a:gd name="connsiteX10" fmla="*/ 5169293 w 8626548"/>
              <a:gd name="connsiteY10" fmla="*/ 0 h 5649433"/>
              <a:gd name="connsiteX11" fmla="*/ 5832874 w 8626548"/>
              <a:gd name="connsiteY11" fmla="*/ 0 h 5649433"/>
              <a:gd name="connsiteX12" fmla="*/ 6496454 w 8626548"/>
              <a:gd name="connsiteY12" fmla="*/ 0 h 5649433"/>
              <a:gd name="connsiteX13" fmla="*/ 7246300 w 8626548"/>
              <a:gd name="connsiteY13" fmla="*/ 0 h 5649433"/>
              <a:gd name="connsiteX14" fmla="*/ 7823615 w 8626548"/>
              <a:gd name="connsiteY14" fmla="*/ 0 h 5649433"/>
              <a:gd name="connsiteX15" fmla="*/ 8626548 w 8626548"/>
              <a:gd name="connsiteY15" fmla="*/ 0 h 5649433"/>
              <a:gd name="connsiteX16" fmla="*/ 8626548 w 8626548"/>
              <a:gd name="connsiteY16" fmla="*/ 458232 h 5649433"/>
              <a:gd name="connsiteX17" fmla="*/ 8626548 w 8626548"/>
              <a:gd name="connsiteY17" fmla="*/ 916464 h 5649433"/>
              <a:gd name="connsiteX18" fmla="*/ 8626548 w 8626548"/>
              <a:gd name="connsiteY18" fmla="*/ 1600673 h 5649433"/>
              <a:gd name="connsiteX19" fmla="*/ 8626548 w 8626548"/>
              <a:gd name="connsiteY19" fmla="*/ 2115399 h 5649433"/>
              <a:gd name="connsiteX20" fmla="*/ 8626548 w 8626548"/>
              <a:gd name="connsiteY20" fmla="*/ 2743114 h 5649433"/>
              <a:gd name="connsiteX21" fmla="*/ 8626548 w 8626548"/>
              <a:gd name="connsiteY21" fmla="*/ 3370828 h 5649433"/>
              <a:gd name="connsiteX22" fmla="*/ 8626548 w 8626548"/>
              <a:gd name="connsiteY22" fmla="*/ 3885554 h 5649433"/>
              <a:gd name="connsiteX23" fmla="*/ 8626548 w 8626548"/>
              <a:gd name="connsiteY23" fmla="*/ 4343786 h 5649433"/>
              <a:gd name="connsiteX24" fmla="*/ 8626548 w 8626548"/>
              <a:gd name="connsiteY24" fmla="*/ 4915007 h 5649433"/>
              <a:gd name="connsiteX25" fmla="*/ 8626548 w 8626548"/>
              <a:gd name="connsiteY25" fmla="*/ 5649433 h 5649433"/>
              <a:gd name="connsiteX26" fmla="*/ 8049233 w 8626548"/>
              <a:gd name="connsiteY26" fmla="*/ 5649433 h 5649433"/>
              <a:gd name="connsiteX27" fmla="*/ 7644449 w 8626548"/>
              <a:gd name="connsiteY27" fmla="*/ 5649433 h 5649433"/>
              <a:gd name="connsiteX28" fmla="*/ 7239665 w 8626548"/>
              <a:gd name="connsiteY28" fmla="*/ 5649433 h 5649433"/>
              <a:gd name="connsiteX29" fmla="*/ 6748615 w 8626548"/>
              <a:gd name="connsiteY29" fmla="*/ 5649433 h 5649433"/>
              <a:gd name="connsiteX30" fmla="*/ 6343831 w 8626548"/>
              <a:gd name="connsiteY30" fmla="*/ 5649433 h 5649433"/>
              <a:gd name="connsiteX31" fmla="*/ 5593985 w 8626548"/>
              <a:gd name="connsiteY31" fmla="*/ 5649433 h 5649433"/>
              <a:gd name="connsiteX32" fmla="*/ 5102935 w 8626548"/>
              <a:gd name="connsiteY32" fmla="*/ 5649433 h 5649433"/>
              <a:gd name="connsiteX33" fmla="*/ 4439354 w 8626548"/>
              <a:gd name="connsiteY33" fmla="*/ 5649433 h 5649433"/>
              <a:gd name="connsiteX34" fmla="*/ 4034570 w 8626548"/>
              <a:gd name="connsiteY34" fmla="*/ 5649433 h 5649433"/>
              <a:gd name="connsiteX35" fmla="*/ 3457255 w 8626548"/>
              <a:gd name="connsiteY35" fmla="*/ 5649433 h 5649433"/>
              <a:gd name="connsiteX36" fmla="*/ 2966205 w 8626548"/>
              <a:gd name="connsiteY36" fmla="*/ 5649433 h 5649433"/>
              <a:gd name="connsiteX37" fmla="*/ 2216359 w 8626548"/>
              <a:gd name="connsiteY37" fmla="*/ 5649433 h 5649433"/>
              <a:gd name="connsiteX38" fmla="*/ 1811575 w 8626548"/>
              <a:gd name="connsiteY38" fmla="*/ 5649433 h 5649433"/>
              <a:gd name="connsiteX39" fmla="*/ 1320525 w 8626548"/>
              <a:gd name="connsiteY39" fmla="*/ 5649433 h 5649433"/>
              <a:gd name="connsiteX40" fmla="*/ 829476 w 8626548"/>
              <a:gd name="connsiteY40" fmla="*/ 5649433 h 5649433"/>
              <a:gd name="connsiteX41" fmla="*/ 0 w 8626548"/>
              <a:gd name="connsiteY41" fmla="*/ 5649433 h 5649433"/>
              <a:gd name="connsiteX42" fmla="*/ 0 w 8626548"/>
              <a:gd name="connsiteY42" fmla="*/ 5134707 h 5649433"/>
              <a:gd name="connsiteX43" fmla="*/ 0 w 8626548"/>
              <a:gd name="connsiteY43" fmla="*/ 4619981 h 5649433"/>
              <a:gd name="connsiteX44" fmla="*/ 0 w 8626548"/>
              <a:gd name="connsiteY44" fmla="*/ 3879277 h 5649433"/>
              <a:gd name="connsiteX45" fmla="*/ 0 w 8626548"/>
              <a:gd name="connsiteY45" fmla="*/ 3138574 h 5649433"/>
              <a:gd name="connsiteX46" fmla="*/ 0 w 8626548"/>
              <a:gd name="connsiteY46" fmla="*/ 2397870 h 5649433"/>
              <a:gd name="connsiteX47" fmla="*/ 0 w 8626548"/>
              <a:gd name="connsiteY47" fmla="*/ 1826650 h 5649433"/>
              <a:gd name="connsiteX48" fmla="*/ 0 w 8626548"/>
              <a:gd name="connsiteY48" fmla="*/ 1198935 h 5649433"/>
              <a:gd name="connsiteX49" fmla="*/ 0 w 8626548"/>
              <a:gd name="connsiteY49" fmla="*/ 571220 h 5649433"/>
              <a:gd name="connsiteX50" fmla="*/ 0 w 8626548"/>
              <a:gd name="connsiteY50" fmla="*/ 0 h 56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626548" h="5649433" extrusionOk="0">
                <a:moveTo>
                  <a:pt x="0" y="0"/>
                </a:moveTo>
                <a:cubicBezTo>
                  <a:pt x="146020" y="15268"/>
                  <a:pt x="283266" y="-11746"/>
                  <a:pt x="404784" y="0"/>
                </a:cubicBezTo>
                <a:cubicBezTo>
                  <a:pt x="526302" y="11746"/>
                  <a:pt x="705970" y="-2093"/>
                  <a:pt x="895834" y="0"/>
                </a:cubicBezTo>
                <a:cubicBezTo>
                  <a:pt x="1085698" y="2093"/>
                  <a:pt x="1201363" y="-16287"/>
                  <a:pt x="1300618" y="0"/>
                </a:cubicBezTo>
                <a:cubicBezTo>
                  <a:pt x="1399873" y="16287"/>
                  <a:pt x="1679340" y="8569"/>
                  <a:pt x="1877933" y="0"/>
                </a:cubicBezTo>
                <a:cubicBezTo>
                  <a:pt x="2076527" y="-8569"/>
                  <a:pt x="2314701" y="25208"/>
                  <a:pt x="2455248" y="0"/>
                </a:cubicBezTo>
                <a:cubicBezTo>
                  <a:pt x="2595796" y="-25208"/>
                  <a:pt x="2822079" y="-23083"/>
                  <a:pt x="2946298" y="0"/>
                </a:cubicBezTo>
                <a:cubicBezTo>
                  <a:pt x="3070517" y="23083"/>
                  <a:pt x="3201861" y="16567"/>
                  <a:pt x="3351082" y="0"/>
                </a:cubicBezTo>
                <a:cubicBezTo>
                  <a:pt x="3500303" y="-16567"/>
                  <a:pt x="3768108" y="8232"/>
                  <a:pt x="3928397" y="0"/>
                </a:cubicBezTo>
                <a:cubicBezTo>
                  <a:pt x="4088687" y="-8232"/>
                  <a:pt x="4575713" y="14487"/>
                  <a:pt x="4764509" y="0"/>
                </a:cubicBezTo>
                <a:cubicBezTo>
                  <a:pt x="4953305" y="-14487"/>
                  <a:pt x="5029259" y="-17709"/>
                  <a:pt x="5169293" y="0"/>
                </a:cubicBezTo>
                <a:cubicBezTo>
                  <a:pt x="5309327" y="17709"/>
                  <a:pt x="5644582" y="-18150"/>
                  <a:pt x="5832874" y="0"/>
                </a:cubicBezTo>
                <a:cubicBezTo>
                  <a:pt x="6021166" y="18150"/>
                  <a:pt x="6328130" y="13868"/>
                  <a:pt x="6496454" y="0"/>
                </a:cubicBezTo>
                <a:cubicBezTo>
                  <a:pt x="6664778" y="-13868"/>
                  <a:pt x="7044314" y="-13469"/>
                  <a:pt x="7246300" y="0"/>
                </a:cubicBezTo>
                <a:cubicBezTo>
                  <a:pt x="7448286" y="13469"/>
                  <a:pt x="7670983" y="-1589"/>
                  <a:pt x="7823615" y="0"/>
                </a:cubicBezTo>
                <a:cubicBezTo>
                  <a:pt x="7976248" y="1589"/>
                  <a:pt x="8248743" y="-1588"/>
                  <a:pt x="8626548" y="0"/>
                </a:cubicBezTo>
                <a:cubicBezTo>
                  <a:pt x="8620893" y="177958"/>
                  <a:pt x="8623569" y="312411"/>
                  <a:pt x="8626548" y="458232"/>
                </a:cubicBezTo>
                <a:cubicBezTo>
                  <a:pt x="8629527" y="604053"/>
                  <a:pt x="8613776" y="716379"/>
                  <a:pt x="8626548" y="916464"/>
                </a:cubicBezTo>
                <a:cubicBezTo>
                  <a:pt x="8639320" y="1116549"/>
                  <a:pt x="8653169" y="1324449"/>
                  <a:pt x="8626548" y="1600673"/>
                </a:cubicBezTo>
                <a:cubicBezTo>
                  <a:pt x="8599927" y="1876897"/>
                  <a:pt x="8602483" y="1879833"/>
                  <a:pt x="8626548" y="2115399"/>
                </a:cubicBezTo>
                <a:cubicBezTo>
                  <a:pt x="8650613" y="2350965"/>
                  <a:pt x="8601881" y="2501468"/>
                  <a:pt x="8626548" y="2743114"/>
                </a:cubicBezTo>
                <a:cubicBezTo>
                  <a:pt x="8651215" y="2984760"/>
                  <a:pt x="8641584" y="3119011"/>
                  <a:pt x="8626548" y="3370828"/>
                </a:cubicBezTo>
                <a:cubicBezTo>
                  <a:pt x="8611512" y="3622645"/>
                  <a:pt x="8619919" y="3774679"/>
                  <a:pt x="8626548" y="3885554"/>
                </a:cubicBezTo>
                <a:cubicBezTo>
                  <a:pt x="8633177" y="3996429"/>
                  <a:pt x="8636993" y="4134432"/>
                  <a:pt x="8626548" y="4343786"/>
                </a:cubicBezTo>
                <a:cubicBezTo>
                  <a:pt x="8616103" y="4553140"/>
                  <a:pt x="8620645" y="4662342"/>
                  <a:pt x="8626548" y="4915007"/>
                </a:cubicBezTo>
                <a:cubicBezTo>
                  <a:pt x="8632451" y="5167672"/>
                  <a:pt x="8651872" y="5324580"/>
                  <a:pt x="8626548" y="5649433"/>
                </a:cubicBezTo>
                <a:cubicBezTo>
                  <a:pt x="8388564" y="5649601"/>
                  <a:pt x="8203827" y="5650843"/>
                  <a:pt x="8049233" y="5649433"/>
                </a:cubicBezTo>
                <a:cubicBezTo>
                  <a:pt x="7894640" y="5648023"/>
                  <a:pt x="7776204" y="5636380"/>
                  <a:pt x="7644449" y="5649433"/>
                </a:cubicBezTo>
                <a:cubicBezTo>
                  <a:pt x="7512694" y="5662486"/>
                  <a:pt x="7372789" y="5637286"/>
                  <a:pt x="7239665" y="5649433"/>
                </a:cubicBezTo>
                <a:cubicBezTo>
                  <a:pt x="7106541" y="5661580"/>
                  <a:pt x="6875655" y="5625741"/>
                  <a:pt x="6748615" y="5649433"/>
                </a:cubicBezTo>
                <a:cubicBezTo>
                  <a:pt x="6621575" y="5673126"/>
                  <a:pt x="6473084" y="5654782"/>
                  <a:pt x="6343831" y="5649433"/>
                </a:cubicBezTo>
                <a:cubicBezTo>
                  <a:pt x="6214578" y="5644084"/>
                  <a:pt x="5936306" y="5633078"/>
                  <a:pt x="5593985" y="5649433"/>
                </a:cubicBezTo>
                <a:cubicBezTo>
                  <a:pt x="5251664" y="5665788"/>
                  <a:pt x="5337812" y="5627889"/>
                  <a:pt x="5102935" y="5649433"/>
                </a:cubicBezTo>
                <a:cubicBezTo>
                  <a:pt x="4868058" y="5670978"/>
                  <a:pt x="4686428" y="5669661"/>
                  <a:pt x="4439354" y="5649433"/>
                </a:cubicBezTo>
                <a:cubicBezTo>
                  <a:pt x="4192280" y="5629205"/>
                  <a:pt x="4168887" y="5657336"/>
                  <a:pt x="4034570" y="5649433"/>
                </a:cubicBezTo>
                <a:cubicBezTo>
                  <a:pt x="3900253" y="5641530"/>
                  <a:pt x="3600314" y="5625617"/>
                  <a:pt x="3457255" y="5649433"/>
                </a:cubicBezTo>
                <a:cubicBezTo>
                  <a:pt x="3314196" y="5673249"/>
                  <a:pt x="3144886" y="5631635"/>
                  <a:pt x="2966205" y="5649433"/>
                </a:cubicBezTo>
                <a:cubicBezTo>
                  <a:pt x="2787524" y="5667232"/>
                  <a:pt x="2586386" y="5621480"/>
                  <a:pt x="2216359" y="5649433"/>
                </a:cubicBezTo>
                <a:cubicBezTo>
                  <a:pt x="1846332" y="5677386"/>
                  <a:pt x="1970582" y="5630514"/>
                  <a:pt x="1811575" y="5649433"/>
                </a:cubicBezTo>
                <a:cubicBezTo>
                  <a:pt x="1652568" y="5668352"/>
                  <a:pt x="1432760" y="5668748"/>
                  <a:pt x="1320525" y="5649433"/>
                </a:cubicBezTo>
                <a:cubicBezTo>
                  <a:pt x="1208290" y="5630119"/>
                  <a:pt x="928973" y="5635938"/>
                  <a:pt x="829476" y="5649433"/>
                </a:cubicBezTo>
                <a:cubicBezTo>
                  <a:pt x="729979" y="5662928"/>
                  <a:pt x="296413" y="5653554"/>
                  <a:pt x="0" y="5649433"/>
                </a:cubicBezTo>
                <a:cubicBezTo>
                  <a:pt x="17255" y="5461925"/>
                  <a:pt x="17152" y="5285004"/>
                  <a:pt x="0" y="5134707"/>
                </a:cubicBezTo>
                <a:cubicBezTo>
                  <a:pt x="-17152" y="4984410"/>
                  <a:pt x="-3994" y="4835113"/>
                  <a:pt x="0" y="4619981"/>
                </a:cubicBezTo>
                <a:cubicBezTo>
                  <a:pt x="3994" y="4404849"/>
                  <a:pt x="5596" y="4151645"/>
                  <a:pt x="0" y="3879277"/>
                </a:cubicBezTo>
                <a:cubicBezTo>
                  <a:pt x="-5596" y="3606909"/>
                  <a:pt x="-4349" y="3412497"/>
                  <a:pt x="0" y="3138574"/>
                </a:cubicBezTo>
                <a:cubicBezTo>
                  <a:pt x="4349" y="2864651"/>
                  <a:pt x="18651" y="2744735"/>
                  <a:pt x="0" y="2397870"/>
                </a:cubicBezTo>
                <a:cubicBezTo>
                  <a:pt x="-18651" y="2051005"/>
                  <a:pt x="-2453" y="2007575"/>
                  <a:pt x="0" y="1826650"/>
                </a:cubicBezTo>
                <a:cubicBezTo>
                  <a:pt x="2453" y="1645725"/>
                  <a:pt x="8851" y="1453154"/>
                  <a:pt x="0" y="1198935"/>
                </a:cubicBezTo>
                <a:cubicBezTo>
                  <a:pt x="-8851" y="944717"/>
                  <a:pt x="-2617" y="884603"/>
                  <a:pt x="0" y="571220"/>
                </a:cubicBezTo>
                <a:cubicBezTo>
                  <a:pt x="2617" y="257837"/>
                  <a:pt x="21247" y="23927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4203999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776A973A-20DC-FE38-E6D6-403E832065E6}"/>
              </a:ext>
            </a:extLst>
          </p:cNvPr>
          <p:cNvSpPr/>
          <p:nvPr/>
        </p:nvSpPr>
        <p:spPr>
          <a:xfrm>
            <a:off x="4617839" y="861655"/>
            <a:ext cx="5394722" cy="674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程式碼燒錄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138250-7D38-23DF-B63C-AD75B9949BB9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2451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2E1A0-3403-AE3C-0AFB-0B2E175F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248D7078-1805-7C0A-BF6D-9CC6053FE15A}"/>
              </a:ext>
            </a:extLst>
          </p:cNvPr>
          <p:cNvSpPr/>
          <p:nvPr/>
        </p:nvSpPr>
        <p:spPr>
          <a:xfrm>
            <a:off x="1232535" y="2084249"/>
            <a:ext cx="287976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選擇開發板與 COM Port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DE7F7B11-BE2A-5B78-4F65-F8680B7EABCD}"/>
              </a:ext>
            </a:extLst>
          </p:cNvPr>
          <p:cNvSpPr/>
          <p:nvPr/>
        </p:nvSpPr>
        <p:spPr>
          <a:xfrm>
            <a:off x="1232535" y="3365986"/>
            <a:ext cx="316039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進入 Flash Download 模式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F749B389-20C4-228D-EC58-E780328FB456}"/>
              </a:ext>
            </a:extLst>
          </p:cNvPr>
          <p:cNvSpPr/>
          <p:nvPr/>
        </p:nvSpPr>
        <p:spPr>
          <a:xfrm>
            <a:off x="1232535" y="4648427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上傳程式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4A7A3929-1335-0529-583E-669780AEC2CD}"/>
              </a:ext>
            </a:extLst>
          </p:cNvPr>
          <p:cNvSpPr/>
          <p:nvPr/>
        </p:nvSpPr>
        <p:spPr>
          <a:xfrm>
            <a:off x="1232535" y="5930025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燒錄除錯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＞形 16">
            <a:extLst>
              <a:ext uri="{FF2B5EF4-FFF2-40B4-BE49-F238E27FC236}">
                <a16:creationId xmlns:a16="http://schemas.microsoft.com/office/drawing/2014/main" id="{F73B3EDF-2D9F-8016-3341-2C63A2AD7B3E}"/>
              </a:ext>
            </a:extLst>
          </p:cNvPr>
          <p:cNvSpPr/>
          <p:nvPr/>
        </p:nvSpPr>
        <p:spPr>
          <a:xfrm rot="5400000">
            <a:off x="-139662" y="194210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＞形 17">
            <a:extLst>
              <a:ext uri="{FF2B5EF4-FFF2-40B4-BE49-F238E27FC236}">
                <a16:creationId xmlns:a16="http://schemas.microsoft.com/office/drawing/2014/main" id="{EE728320-9253-B5E2-1A45-F41E44B2091A}"/>
              </a:ext>
            </a:extLst>
          </p:cNvPr>
          <p:cNvSpPr/>
          <p:nvPr/>
        </p:nvSpPr>
        <p:spPr>
          <a:xfrm rot="5400000">
            <a:off x="-139662" y="3224029"/>
            <a:ext cx="1587345" cy="85055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＞形 18">
            <a:extLst>
              <a:ext uri="{FF2B5EF4-FFF2-40B4-BE49-F238E27FC236}">
                <a16:creationId xmlns:a16="http://schemas.microsoft.com/office/drawing/2014/main" id="{507DCF0A-C71D-DE69-4F56-C815C1F32676}"/>
              </a:ext>
            </a:extLst>
          </p:cNvPr>
          <p:cNvSpPr/>
          <p:nvPr/>
        </p:nvSpPr>
        <p:spPr>
          <a:xfrm rot="5400000">
            <a:off x="-139662" y="450595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＞形 19">
            <a:extLst>
              <a:ext uri="{FF2B5EF4-FFF2-40B4-BE49-F238E27FC236}">
                <a16:creationId xmlns:a16="http://schemas.microsoft.com/office/drawing/2014/main" id="{431B5A0D-A9E8-7308-C844-6D8F357A9890}"/>
              </a:ext>
            </a:extLst>
          </p:cNvPr>
          <p:cNvSpPr/>
          <p:nvPr/>
        </p:nvSpPr>
        <p:spPr>
          <a:xfrm rot="5400000">
            <a:off x="-139662" y="5787879"/>
            <a:ext cx="1587344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DAE9E7E-BA69-4483-BA11-CA847B417D8D}"/>
              </a:ext>
            </a:extLst>
          </p:cNvPr>
          <p:cNvSpPr/>
          <p:nvPr/>
        </p:nvSpPr>
        <p:spPr>
          <a:xfrm>
            <a:off x="5153247" y="1665767"/>
            <a:ext cx="8626548" cy="5649433"/>
          </a:xfrm>
          <a:custGeom>
            <a:avLst/>
            <a:gdLst>
              <a:gd name="connsiteX0" fmla="*/ 0 w 8626548"/>
              <a:gd name="connsiteY0" fmla="*/ 0 h 5649433"/>
              <a:gd name="connsiteX1" fmla="*/ 404784 w 8626548"/>
              <a:gd name="connsiteY1" fmla="*/ 0 h 5649433"/>
              <a:gd name="connsiteX2" fmla="*/ 895834 w 8626548"/>
              <a:gd name="connsiteY2" fmla="*/ 0 h 5649433"/>
              <a:gd name="connsiteX3" fmla="*/ 1300618 w 8626548"/>
              <a:gd name="connsiteY3" fmla="*/ 0 h 5649433"/>
              <a:gd name="connsiteX4" fmla="*/ 1877933 w 8626548"/>
              <a:gd name="connsiteY4" fmla="*/ 0 h 5649433"/>
              <a:gd name="connsiteX5" fmla="*/ 2455248 w 8626548"/>
              <a:gd name="connsiteY5" fmla="*/ 0 h 5649433"/>
              <a:gd name="connsiteX6" fmla="*/ 2946298 w 8626548"/>
              <a:gd name="connsiteY6" fmla="*/ 0 h 5649433"/>
              <a:gd name="connsiteX7" fmla="*/ 3351082 w 8626548"/>
              <a:gd name="connsiteY7" fmla="*/ 0 h 5649433"/>
              <a:gd name="connsiteX8" fmla="*/ 3928397 w 8626548"/>
              <a:gd name="connsiteY8" fmla="*/ 0 h 5649433"/>
              <a:gd name="connsiteX9" fmla="*/ 4764509 w 8626548"/>
              <a:gd name="connsiteY9" fmla="*/ 0 h 5649433"/>
              <a:gd name="connsiteX10" fmla="*/ 5169293 w 8626548"/>
              <a:gd name="connsiteY10" fmla="*/ 0 h 5649433"/>
              <a:gd name="connsiteX11" fmla="*/ 5832874 w 8626548"/>
              <a:gd name="connsiteY11" fmla="*/ 0 h 5649433"/>
              <a:gd name="connsiteX12" fmla="*/ 6496454 w 8626548"/>
              <a:gd name="connsiteY12" fmla="*/ 0 h 5649433"/>
              <a:gd name="connsiteX13" fmla="*/ 7246300 w 8626548"/>
              <a:gd name="connsiteY13" fmla="*/ 0 h 5649433"/>
              <a:gd name="connsiteX14" fmla="*/ 7823615 w 8626548"/>
              <a:gd name="connsiteY14" fmla="*/ 0 h 5649433"/>
              <a:gd name="connsiteX15" fmla="*/ 8626548 w 8626548"/>
              <a:gd name="connsiteY15" fmla="*/ 0 h 5649433"/>
              <a:gd name="connsiteX16" fmla="*/ 8626548 w 8626548"/>
              <a:gd name="connsiteY16" fmla="*/ 458232 h 5649433"/>
              <a:gd name="connsiteX17" fmla="*/ 8626548 w 8626548"/>
              <a:gd name="connsiteY17" fmla="*/ 916464 h 5649433"/>
              <a:gd name="connsiteX18" fmla="*/ 8626548 w 8626548"/>
              <a:gd name="connsiteY18" fmla="*/ 1600673 h 5649433"/>
              <a:gd name="connsiteX19" fmla="*/ 8626548 w 8626548"/>
              <a:gd name="connsiteY19" fmla="*/ 2115399 h 5649433"/>
              <a:gd name="connsiteX20" fmla="*/ 8626548 w 8626548"/>
              <a:gd name="connsiteY20" fmla="*/ 2743114 h 5649433"/>
              <a:gd name="connsiteX21" fmla="*/ 8626548 w 8626548"/>
              <a:gd name="connsiteY21" fmla="*/ 3370828 h 5649433"/>
              <a:gd name="connsiteX22" fmla="*/ 8626548 w 8626548"/>
              <a:gd name="connsiteY22" fmla="*/ 3885554 h 5649433"/>
              <a:gd name="connsiteX23" fmla="*/ 8626548 w 8626548"/>
              <a:gd name="connsiteY23" fmla="*/ 4343786 h 5649433"/>
              <a:gd name="connsiteX24" fmla="*/ 8626548 w 8626548"/>
              <a:gd name="connsiteY24" fmla="*/ 4915007 h 5649433"/>
              <a:gd name="connsiteX25" fmla="*/ 8626548 w 8626548"/>
              <a:gd name="connsiteY25" fmla="*/ 5649433 h 5649433"/>
              <a:gd name="connsiteX26" fmla="*/ 8049233 w 8626548"/>
              <a:gd name="connsiteY26" fmla="*/ 5649433 h 5649433"/>
              <a:gd name="connsiteX27" fmla="*/ 7644449 w 8626548"/>
              <a:gd name="connsiteY27" fmla="*/ 5649433 h 5649433"/>
              <a:gd name="connsiteX28" fmla="*/ 7239665 w 8626548"/>
              <a:gd name="connsiteY28" fmla="*/ 5649433 h 5649433"/>
              <a:gd name="connsiteX29" fmla="*/ 6748615 w 8626548"/>
              <a:gd name="connsiteY29" fmla="*/ 5649433 h 5649433"/>
              <a:gd name="connsiteX30" fmla="*/ 6343831 w 8626548"/>
              <a:gd name="connsiteY30" fmla="*/ 5649433 h 5649433"/>
              <a:gd name="connsiteX31" fmla="*/ 5593985 w 8626548"/>
              <a:gd name="connsiteY31" fmla="*/ 5649433 h 5649433"/>
              <a:gd name="connsiteX32" fmla="*/ 5102935 w 8626548"/>
              <a:gd name="connsiteY32" fmla="*/ 5649433 h 5649433"/>
              <a:gd name="connsiteX33" fmla="*/ 4439354 w 8626548"/>
              <a:gd name="connsiteY33" fmla="*/ 5649433 h 5649433"/>
              <a:gd name="connsiteX34" fmla="*/ 4034570 w 8626548"/>
              <a:gd name="connsiteY34" fmla="*/ 5649433 h 5649433"/>
              <a:gd name="connsiteX35" fmla="*/ 3457255 w 8626548"/>
              <a:gd name="connsiteY35" fmla="*/ 5649433 h 5649433"/>
              <a:gd name="connsiteX36" fmla="*/ 2966205 w 8626548"/>
              <a:gd name="connsiteY36" fmla="*/ 5649433 h 5649433"/>
              <a:gd name="connsiteX37" fmla="*/ 2216359 w 8626548"/>
              <a:gd name="connsiteY37" fmla="*/ 5649433 h 5649433"/>
              <a:gd name="connsiteX38" fmla="*/ 1811575 w 8626548"/>
              <a:gd name="connsiteY38" fmla="*/ 5649433 h 5649433"/>
              <a:gd name="connsiteX39" fmla="*/ 1320525 w 8626548"/>
              <a:gd name="connsiteY39" fmla="*/ 5649433 h 5649433"/>
              <a:gd name="connsiteX40" fmla="*/ 829476 w 8626548"/>
              <a:gd name="connsiteY40" fmla="*/ 5649433 h 5649433"/>
              <a:gd name="connsiteX41" fmla="*/ 0 w 8626548"/>
              <a:gd name="connsiteY41" fmla="*/ 5649433 h 5649433"/>
              <a:gd name="connsiteX42" fmla="*/ 0 w 8626548"/>
              <a:gd name="connsiteY42" fmla="*/ 5134707 h 5649433"/>
              <a:gd name="connsiteX43" fmla="*/ 0 w 8626548"/>
              <a:gd name="connsiteY43" fmla="*/ 4619981 h 5649433"/>
              <a:gd name="connsiteX44" fmla="*/ 0 w 8626548"/>
              <a:gd name="connsiteY44" fmla="*/ 3879277 h 5649433"/>
              <a:gd name="connsiteX45" fmla="*/ 0 w 8626548"/>
              <a:gd name="connsiteY45" fmla="*/ 3138574 h 5649433"/>
              <a:gd name="connsiteX46" fmla="*/ 0 w 8626548"/>
              <a:gd name="connsiteY46" fmla="*/ 2397870 h 5649433"/>
              <a:gd name="connsiteX47" fmla="*/ 0 w 8626548"/>
              <a:gd name="connsiteY47" fmla="*/ 1826650 h 5649433"/>
              <a:gd name="connsiteX48" fmla="*/ 0 w 8626548"/>
              <a:gd name="connsiteY48" fmla="*/ 1198935 h 5649433"/>
              <a:gd name="connsiteX49" fmla="*/ 0 w 8626548"/>
              <a:gd name="connsiteY49" fmla="*/ 571220 h 5649433"/>
              <a:gd name="connsiteX50" fmla="*/ 0 w 8626548"/>
              <a:gd name="connsiteY50" fmla="*/ 0 h 56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626548" h="5649433" extrusionOk="0">
                <a:moveTo>
                  <a:pt x="0" y="0"/>
                </a:moveTo>
                <a:cubicBezTo>
                  <a:pt x="146020" y="15268"/>
                  <a:pt x="283266" y="-11746"/>
                  <a:pt x="404784" y="0"/>
                </a:cubicBezTo>
                <a:cubicBezTo>
                  <a:pt x="526302" y="11746"/>
                  <a:pt x="705970" y="-2093"/>
                  <a:pt x="895834" y="0"/>
                </a:cubicBezTo>
                <a:cubicBezTo>
                  <a:pt x="1085698" y="2093"/>
                  <a:pt x="1201363" y="-16287"/>
                  <a:pt x="1300618" y="0"/>
                </a:cubicBezTo>
                <a:cubicBezTo>
                  <a:pt x="1399873" y="16287"/>
                  <a:pt x="1679340" y="8569"/>
                  <a:pt x="1877933" y="0"/>
                </a:cubicBezTo>
                <a:cubicBezTo>
                  <a:pt x="2076527" y="-8569"/>
                  <a:pt x="2314701" y="25208"/>
                  <a:pt x="2455248" y="0"/>
                </a:cubicBezTo>
                <a:cubicBezTo>
                  <a:pt x="2595796" y="-25208"/>
                  <a:pt x="2822079" y="-23083"/>
                  <a:pt x="2946298" y="0"/>
                </a:cubicBezTo>
                <a:cubicBezTo>
                  <a:pt x="3070517" y="23083"/>
                  <a:pt x="3201861" y="16567"/>
                  <a:pt x="3351082" y="0"/>
                </a:cubicBezTo>
                <a:cubicBezTo>
                  <a:pt x="3500303" y="-16567"/>
                  <a:pt x="3768108" y="8232"/>
                  <a:pt x="3928397" y="0"/>
                </a:cubicBezTo>
                <a:cubicBezTo>
                  <a:pt x="4088687" y="-8232"/>
                  <a:pt x="4575713" y="14487"/>
                  <a:pt x="4764509" y="0"/>
                </a:cubicBezTo>
                <a:cubicBezTo>
                  <a:pt x="4953305" y="-14487"/>
                  <a:pt x="5029259" y="-17709"/>
                  <a:pt x="5169293" y="0"/>
                </a:cubicBezTo>
                <a:cubicBezTo>
                  <a:pt x="5309327" y="17709"/>
                  <a:pt x="5644582" y="-18150"/>
                  <a:pt x="5832874" y="0"/>
                </a:cubicBezTo>
                <a:cubicBezTo>
                  <a:pt x="6021166" y="18150"/>
                  <a:pt x="6328130" y="13868"/>
                  <a:pt x="6496454" y="0"/>
                </a:cubicBezTo>
                <a:cubicBezTo>
                  <a:pt x="6664778" y="-13868"/>
                  <a:pt x="7044314" y="-13469"/>
                  <a:pt x="7246300" y="0"/>
                </a:cubicBezTo>
                <a:cubicBezTo>
                  <a:pt x="7448286" y="13469"/>
                  <a:pt x="7670983" y="-1589"/>
                  <a:pt x="7823615" y="0"/>
                </a:cubicBezTo>
                <a:cubicBezTo>
                  <a:pt x="7976248" y="1589"/>
                  <a:pt x="8248743" y="-1588"/>
                  <a:pt x="8626548" y="0"/>
                </a:cubicBezTo>
                <a:cubicBezTo>
                  <a:pt x="8620893" y="177958"/>
                  <a:pt x="8623569" y="312411"/>
                  <a:pt x="8626548" y="458232"/>
                </a:cubicBezTo>
                <a:cubicBezTo>
                  <a:pt x="8629527" y="604053"/>
                  <a:pt x="8613776" y="716379"/>
                  <a:pt x="8626548" y="916464"/>
                </a:cubicBezTo>
                <a:cubicBezTo>
                  <a:pt x="8639320" y="1116549"/>
                  <a:pt x="8653169" y="1324449"/>
                  <a:pt x="8626548" y="1600673"/>
                </a:cubicBezTo>
                <a:cubicBezTo>
                  <a:pt x="8599927" y="1876897"/>
                  <a:pt x="8602483" y="1879833"/>
                  <a:pt x="8626548" y="2115399"/>
                </a:cubicBezTo>
                <a:cubicBezTo>
                  <a:pt x="8650613" y="2350965"/>
                  <a:pt x="8601881" y="2501468"/>
                  <a:pt x="8626548" y="2743114"/>
                </a:cubicBezTo>
                <a:cubicBezTo>
                  <a:pt x="8651215" y="2984760"/>
                  <a:pt x="8641584" y="3119011"/>
                  <a:pt x="8626548" y="3370828"/>
                </a:cubicBezTo>
                <a:cubicBezTo>
                  <a:pt x="8611512" y="3622645"/>
                  <a:pt x="8619919" y="3774679"/>
                  <a:pt x="8626548" y="3885554"/>
                </a:cubicBezTo>
                <a:cubicBezTo>
                  <a:pt x="8633177" y="3996429"/>
                  <a:pt x="8636993" y="4134432"/>
                  <a:pt x="8626548" y="4343786"/>
                </a:cubicBezTo>
                <a:cubicBezTo>
                  <a:pt x="8616103" y="4553140"/>
                  <a:pt x="8620645" y="4662342"/>
                  <a:pt x="8626548" y="4915007"/>
                </a:cubicBezTo>
                <a:cubicBezTo>
                  <a:pt x="8632451" y="5167672"/>
                  <a:pt x="8651872" y="5324580"/>
                  <a:pt x="8626548" y="5649433"/>
                </a:cubicBezTo>
                <a:cubicBezTo>
                  <a:pt x="8388564" y="5649601"/>
                  <a:pt x="8203827" y="5650843"/>
                  <a:pt x="8049233" y="5649433"/>
                </a:cubicBezTo>
                <a:cubicBezTo>
                  <a:pt x="7894640" y="5648023"/>
                  <a:pt x="7776204" y="5636380"/>
                  <a:pt x="7644449" y="5649433"/>
                </a:cubicBezTo>
                <a:cubicBezTo>
                  <a:pt x="7512694" y="5662486"/>
                  <a:pt x="7372789" y="5637286"/>
                  <a:pt x="7239665" y="5649433"/>
                </a:cubicBezTo>
                <a:cubicBezTo>
                  <a:pt x="7106541" y="5661580"/>
                  <a:pt x="6875655" y="5625741"/>
                  <a:pt x="6748615" y="5649433"/>
                </a:cubicBezTo>
                <a:cubicBezTo>
                  <a:pt x="6621575" y="5673126"/>
                  <a:pt x="6473084" y="5654782"/>
                  <a:pt x="6343831" y="5649433"/>
                </a:cubicBezTo>
                <a:cubicBezTo>
                  <a:pt x="6214578" y="5644084"/>
                  <a:pt x="5936306" y="5633078"/>
                  <a:pt x="5593985" y="5649433"/>
                </a:cubicBezTo>
                <a:cubicBezTo>
                  <a:pt x="5251664" y="5665788"/>
                  <a:pt x="5337812" y="5627889"/>
                  <a:pt x="5102935" y="5649433"/>
                </a:cubicBezTo>
                <a:cubicBezTo>
                  <a:pt x="4868058" y="5670978"/>
                  <a:pt x="4686428" y="5669661"/>
                  <a:pt x="4439354" y="5649433"/>
                </a:cubicBezTo>
                <a:cubicBezTo>
                  <a:pt x="4192280" y="5629205"/>
                  <a:pt x="4168887" y="5657336"/>
                  <a:pt x="4034570" y="5649433"/>
                </a:cubicBezTo>
                <a:cubicBezTo>
                  <a:pt x="3900253" y="5641530"/>
                  <a:pt x="3600314" y="5625617"/>
                  <a:pt x="3457255" y="5649433"/>
                </a:cubicBezTo>
                <a:cubicBezTo>
                  <a:pt x="3314196" y="5673249"/>
                  <a:pt x="3144886" y="5631635"/>
                  <a:pt x="2966205" y="5649433"/>
                </a:cubicBezTo>
                <a:cubicBezTo>
                  <a:pt x="2787524" y="5667232"/>
                  <a:pt x="2586386" y="5621480"/>
                  <a:pt x="2216359" y="5649433"/>
                </a:cubicBezTo>
                <a:cubicBezTo>
                  <a:pt x="1846332" y="5677386"/>
                  <a:pt x="1970582" y="5630514"/>
                  <a:pt x="1811575" y="5649433"/>
                </a:cubicBezTo>
                <a:cubicBezTo>
                  <a:pt x="1652568" y="5668352"/>
                  <a:pt x="1432760" y="5668748"/>
                  <a:pt x="1320525" y="5649433"/>
                </a:cubicBezTo>
                <a:cubicBezTo>
                  <a:pt x="1208290" y="5630119"/>
                  <a:pt x="928973" y="5635938"/>
                  <a:pt x="829476" y="5649433"/>
                </a:cubicBezTo>
                <a:cubicBezTo>
                  <a:pt x="729979" y="5662928"/>
                  <a:pt x="296413" y="5653554"/>
                  <a:pt x="0" y="5649433"/>
                </a:cubicBezTo>
                <a:cubicBezTo>
                  <a:pt x="17255" y="5461925"/>
                  <a:pt x="17152" y="5285004"/>
                  <a:pt x="0" y="5134707"/>
                </a:cubicBezTo>
                <a:cubicBezTo>
                  <a:pt x="-17152" y="4984410"/>
                  <a:pt x="-3994" y="4835113"/>
                  <a:pt x="0" y="4619981"/>
                </a:cubicBezTo>
                <a:cubicBezTo>
                  <a:pt x="3994" y="4404849"/>
                  <a:pt x="5596" y="4151645"/>
                  <a:pt x="0" y="3879277"/>
                </a:cubicBezTo>
                <a:cubicBezTo>
                  <a:pt x="-5596" y="3606909"/>
                  <a:pt x="-4349" y="3412497"/>
                  <a:pt x="0" y="3138574"/>
                </a:cubicBezTo>
                <a:cubicBezTo>
                  <a:pt x="4349" y="2864651"/>
                  <a:pt x="18651" y="2744735"/>
                  <a:pt x="0" y="2397870"/>
                </a:cubicBezTo>
                <a:cubicBezTo>
                  <a:pt x="-18651" y="2051005"/>
                  <a:pt x="-2453" y="2007575"/>
                  <a:pt x="0" y="1826650"/>
                </a:cubicBezTo>
                <a:cubicBezTo>
                  <a:pt x="2453" y="1645725"/>
                  <a:pt x="8851" y="1453154"/>
                  <a:pt x="0" y="1198935"/>
                </a:cubicBezTo>
                <a:cubicBezTo>
                  <a:pt x="-8851" y="944717"/>
                  <a:pt x="-2617" y="884603"/>
                  <a:pt x="0" y="571220"/>
                </a:cubicBezTo>
                <a:cubicBezTo>
                  <a:pt x="2617" y="257837"/>
                  <a:pt x="21247" y="23927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4203999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電子產品, 文字, 螢幕擷取畫面, 電路 的圖片&#10;&#10;AI 產生的內容可能不正確。">
            <a:extLst>
              <a:ext uri="{FF2B5EF4-FFF2-40B4-BE49-F238E27FC236}">
                <a16:creationId xmlns:a16="http://schemas.microsoft.com/office/drawing/2014/main" id="{4C060C81-5746-03B2-0F43-A0E83B91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03" y="1796959"/>
            <a:ext cx="8126922" cy="465346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07F654-919B-3598-76A6-886FD95E8088}"/>
              </a:ext>
            </a:extLst>
          </p:cNvPr>
          <p:cNvSpPr txBox="1"/>
          <p:nvPr/>
        </p:nvSpPr>
        <p:spPr>
          <a:xfrm>
            <a:off x="5280837" y="6275404"/>
            <a:ext cx="8243777" cy="80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⚠ 注意：</a:t>
            </a:r>
            <a:endParaRPr lang="en-US" altLang="zh-TW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Segoe UI Emoji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請確保 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USB Type-C </a:t>
            </a:r>
            <a:r>
              <a:rPr lang="zh-TW" altLang="en-US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接上之前，不要接錯 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5V </a:t>
            </a:r>
            <a:r>
              <a:rPr lang="zh-TW" altLang="en-US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與 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GND </a:t>
            </a:r>
            <a:r>
              <a:rPr lang="zh-TW" altLang="en-US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位置，避免燒毀開發板！</a:t>
            </a:r>
            <a:endParaRPr lang="zh-TW" altLang="en-US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Segoe UI Emoji" panose="020B0502040204020203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1EB41715-4878-A31B-3C58-3C3F4AF698DD}"/>
              </a:ext>
            </a:extLst>
          </p:cNvPr>
          <p:cNvSpPr/>
          <p:nvPr/>
        </p:nvSpPr>
        <p:spPr>
          <a:xfrm>
            <a:off x="4617839" y="861655"/>
            <a:ext cx="5394722" cy="674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程式碼燒錄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C476F90-796B-13FA-FBDC-378B0A35720E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704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B2A10-7995-6FD2-7C40-2C97B9C48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BB26E810-0477-38EB-A8B2-CB34CE7FB39B}"/>
              </a:ext>
            </a:extLst>
          </p:cNvPr>
          <p:cNvSpPr/>
          <p:nvPr/>
        </p:nvSpPr>
        <p:spPr>
          <a:xfrm>
            <a:off x="1232535" y="2084249"/>
            <a:ext cx="287976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選擇開發板與 COM Port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8A5DF0E-2CD5-617E-AECC-BCB3718D3C3C}"/>
              </a:ext>
            </a:extLst>
          </p:cNvPr>
          <p:cNvSpPr/>
          <p:nvPr/>
        </p:nvSpPr>
        <p:spPr>
          <a:xfrm>
            <a:off x="1232535" y="3365986"/>
            <a:ext cx="316039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進入 Flash Download 模式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6A7410B3-E0F0-ABCA-76A0-4C30A7465FE7}"/>
              </a:ext>
            </a:extLst>
          </p:cNvPr>
          <p:cNvSpPr/>
          <p:nvPr/>
        </p:nvSpPr>
        <p:spPr>
          <a:xfrm>
            <a:off x="1232535" y="4648427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上傳程式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D7B1526D-D553-DA88-1EF8-F9F30F56A509}"/>
              </a:ext>
            </a:extLst>
          </p:cNvPr>
          <p:cNvSpPr/>
          <p:nvPr/>
        </p:nvSpPr>
        <p:spPr>
          <a:xfrm>
            <a:off x="1232535" y="5930025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燒錄除錯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＞形 16">
            <a:extLst>
              <a:ext uri="{FF2B5EF4-FFF2-40B4-BE49-F238E27FC236}">
                <a16:creationId xmlns:a16="http://schemas.microsoft.com/office/drawing/2014/main" id="{1C411B92-5749-1DA9-5306-3932DC6E0BD2}"/>
              </a:ext>
            </a:extLst>
          </p:cNvPr>
          <p:cNvSpPr/>
          <p:nvPr/>
        </p:nvSpPr>
        <p:spPr>
          <a:xfrm rot="5400000">
            <a:off x="-139662" y="194210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＞形 17">
            <a:extLst>
              <a:ext uri="{FF2B5EF4-FFF2-40B4-BE49-F238E27FC236}">
                <a16:creationId xmlns:a16="http://schemas.microsoft.com/office/drawing/2014/main" id="{3D60D0E9-C288-9DF8-564A-9BF458472111}"/>
              </a:ext>
            </a:extLst>
          </p:cNvPr>
          <p:cNvSpPr/>
          <p:nvPr/>
        </p:nvSpPr>
        <p:spPr>
          <a:xfrm rot="5400000">
            <a:off x="-139662" y="3224029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＞形 18">
            <a:extLst>
              <a:ext uri="{FF2B5EF4-FFF2-40B4-BE49-F238E27FC236}">
                <a16:creationId xmlns:a16="http://schemas.microsoft.com/office/drawing/2014/main" id="{31D4DD25-88A5-30C9-DBB6-8F78F8B4B21A}"/>
              </a:ext>
            </a:extLst>
          </p:cNvPr>
          <p:cNvSpPr/>
          <p:nvPr/>
        </p:nvSpPr>
        <p:spPr>
          <a:xfrm rot="5400000">
            <a:off x="-139662" y="4505954"/>
            <a:ext cx="1587345" cy="85055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＞形 19">
            <a:extLst>
              <a:ext uri="{FF2B5EF4-FFF2-40B4-BE49-F238E27FC236}">
                <a16:creationId xmlns:a16="http://schemas.microsoft.com/office/drawing/2014/main" id="{8FB43DFD-3BB2-89B0-4628-137397FC5850}"/>
              </a:ext>
            </a:extLst>
          </p:cNvPr>
          <p:cNvSpPr/>
          <p:nvPr/>
        </p:nvSpPr>
        <p:spPr>
          <a:xfrm rot="5400000">
            <a:off x="-139662" y="5787879"/>
            <a:ext cx="1587344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01E20D8-280F-78B7-6114-518735B496F2}"/>
              </a:ext>
            </a:extLst>
          </p:cNvPr>
          <p:cNvSpPr/>
          <p:nvPr/>
        </p:nvSpPr>
        <p:spPr>
          <a:xfrm>
            <a:off x="5153247" y="1665767"/>
            <a:ext cx="8626548" cy="5649433"/>
          </a:xfrm>
          <a:custGeom>
            <a:avLst/>
            <a:gdLst>
              <a:gd name="connsiteX0" fmla="*/ 0 w 8626548"/>
              <a:gd name="connsiteY0" fmla="*/ 0 h 5649433"/>
              <a:gd name="connsiteX1" fmla="*/ 404784 w 8626548"/>
              <a:gd name="connsiteY1" fmla="*/ 0 h 5649433"/>
              <a:gd name="connsiteX2" fmla="*/ 895834 w 8626548"/>
              <a:gd name="connsiteY2" fmla="*/ 0 h 5649433"/>
              <a:gd name="connsiteX3" fmla="*/ 1300618 w 8626548"/>
              <a:gd name="connsiteY3" fmla="*/ 0 h 5649433"/>
              <a:gd name="connsiteX4" fmla="*/ 1877933 w 8626548"/>
              <a:gd name="connsiteY4" fmla="*/ 0 h 5649433"/>
              <a:gd name="connsiteX5" fmla="*/ 2455248 w 8626548"/>
              <a:gd name="connsiteY5" fmla="*/ 0 h 5649433"/>
              <a:gd name="connsiteX6" fmla="*/ 2946298 w 8626548"/>
              <a:gd name="connsiteY6" fmla="*/ 0 h 5649433"/>
              <a:gd name="connsiteX7" fmla="*/ 3351082 w 8626548"/>
              <a:gd name="connsiteY7" fmla="*/ 0 h 5649433"/>
              <a:gd name="connsiteX8" fmla="*/ 3928397 w 8626548"/>
              <a:gd name="connsiteY8" fmla="*/ 0 h 5649433"/>
              <a:gd name="connsiteX9" fmla="*/ 4764509 w 8626548"/>
              <a:gd name="connsiteY9" fmla="*/ 0 h 5649433"/>
              <a:gd name="connsiteX10" fmla="*/ 5169293 w 8626548"/>
              <a:gd name="connsiteY10" fmla="*/ 0 h 5649433"/>
              <a:gd name="connsiteX11" fmla="*/ 5832874 w 8626548"/>
              <a:gd name="connsiteY11" fmla="*/ 0 h 5649433"/>
              <a:gd name="connsiteX12" fmla="*/ 6496454 w 8626548"/>
              <a:gd name="connsiteY12" fmla="*/ 0 h 5649433"/>
              <a:gd name="connsiteX13" fmla="*/ 7246300 w 8626548"/>
              <a:gd name="connsiteY13" fmla="*/ 0 h 5649433"/>
              <a:gd name="connsiteX14" fmla="*/ 7823615 w 8626548"/>
              <a:gd name="connsiteY14" fmla="*/ 0 h 5649433"/>
              <a:gd name="connsiteX15" fmla="*/ 8626548 w 8626548"/>
              <a:gd name="connsiteY15" fmla="*/ 0 h 5649433"/>
              <a:gd name="connsiteX16" fmla="*/ 8626548 w 8626548"/>
              <a:gd name="connsiteY16" fmla="*/ 458232 h 5649433"/>
              <a:gd name="connsiteX17" fmla="*/ 8626548 w 8626548"/>
              <a:gd name="connsiteY17" fmla="*/ 916464 h 5649433"/>
              <a:gd name="connsiteX18" fmla="*/ 8626548 w 8626548"/>
              <a:gd name="connsiteY18" fmla="*/ 1600673 h 5649433"/>
              <a:gd name="connsiteX19" fmla="*/ 8626548 w 8626548"/>
              <a:gd name="connsiteY19" fmla="*/ 2115399 h 5649433"/>
              <a:gd name="connsiteX20" fmla="*/ 8626548 w 8626548"/>
              <a:gd name="connsiteY20" fmla="*/ 2743114 h 5649433"/>
              <a:gd name="connsiteX21" fmla="*/ 8626548 w 8626548"/>
              <a:gd name="connsiteY21" fmla="*/ 3370828 h 5649433"/>
              <a:gd name="connsiteX22" fmla="*/ 8626548 w 8626548"/>
              <a:gd name="connsiteY22" fmla="*/ 3885554 h 5649433"/>
              <a:gd name="connsiteX23" fmla="*/ 8626548 w 8626548"/>
              <a:gd name="connsiteY23" fmla="*/ 4343786 h 5649433"/>
              <a:gd name="connsiteX24" fmla="*/ 8626548 w 8626548"/>
              <a:gd name="connsiteY24" fmla="*/ 4915007 h 5649433"/>
              <a:gd name="connsiteX25" fmla="*/ 8626548 w 8626548"/>
              <a:gd name="connsiteY25" fmla="*/ 5649433 h 5649433"/>
              <a:gd name="connsiteX26" fmla="*/ 8049233 w 8626548"/>
              <a:gd name="connsiteY26" fmla="*/ 5649433 h 5649433"/>
              <a:gd name="connsiteX27" fmla="*/ 7644449 w 8626548"/>
              <a:gd name="connsiteY27" fmla="*/ 5649433 h 5649433"/>
              <a:gd name="connsiteX28" fmla="*/ 7239665 w 8626548"/>
              <a:gd name="connsiteY28" fmla="*/ 5649433 h 5649433"/>
              <a:gd name="connsiteX29" fmla="*/ 6748615 w 8626548"/>
              <a:gd name="connsiteY29" fmla="*/ 5649433 h 5649433"/>
              <a:gd name="connsiteX30" fmla="*/ 6343831 w 8626548"/>
              <a:gd name="connsiteY30" fmla="*/ 5649433 h 5649433"/>
              <a:gd name="connsiteX31" fmla="*/ 5593985 w 8626548"/>
              <a:gd name="connsiteY31" fmla="*/ 5649433 h 5649433"/>
              <a:gd name="connsiteX32" fmla="*/ 5102935 w 8626548"/>
              <a:gd name="connsiteY32" fmla="*/ 5649433 h 5649433"/>
              <a:gd name="connsiteX33" fmla="*/ 4439354 w 8626548"/>
              <a:gd name="connsiteY33" fmla="*/ 5649433 h 5649433"/>
              <a:gd name="connsiteX34" fmla="*/ 4034570 w 8626548"/>
              <a:gd name="connsiteY34" fmla="*/ 5649433 h 5649433"/>
              <a:gd name="connsiteX35" fmla="*/ 3457255 w 8626548"/>
              <a:gd name="connsiteY35" fmla="*/ 5649433 h 5649433"/>
              <a:gd name="connsiteX36" fmla="*/ 2966205 w 8626548"/>
              <a:gd name="connsiteY36" fmla="*/ 5649433 h 5649433"/>
              <a:gd name="connsiteX37" fmla="*/ 2216359 w 8626548"/>
              <a:gd name="connsiteY37" fmla="*/ 5649433 h 5649433"/>
              <a:gd name="connsiteX38" fmla="*/ 1811575 w 8626548"/>
              <a:gd name="connsiteY38" fmla="*/ 5649433 h 5649433"/>
              <a:gd name="connsiteX39" fmla="*/ 1320525 w 8626548"/>
              <a:gd name="connsiteY39" fmla="*/ 5649433 h 5649433"/>
              <a:gd name="connsiteX40" fmla="*/ 829476 w 8626548"/>
              <a:gd name="connsiteY40" fmla="*/ 5649433 h 5649433"/>
              <a:gd name="connsiteX41" fmla="*/ 0 w 8626548"/>
              <a:gd name="connsiteY41" fmla="*/ 5649433 h 5649433"/>
              <a:gd name="connsiteX42" fmla="*/ 0 w 8626548"/>
              <a:gd name="connsiteY42" fmla="*/ 5134707 h 5649433"/>
              <a:gd name="connsiteX43" fmla="*/ 0 w 8626548"/>
              <a:gd name="connsiteY43" fmla="*/ 4619981 h 5649433"/>
              <a:gd name="connsiteX44" fmla="*/ 0 w 8626548"/>
              <a:gd name="connsiteY44" fmla="*/ 3879277 h 5649433"/>
              <a:gd name="connsiteX45" fmla="*/ 0 w 8626548"/>
              <a:gd name="connsiteY45" fmla="*/ 3138574 h 5649433"/>
              <a:gd name="connsiteX46" fmla="*/ 0 w 8626548"/>
              <a:gd name="connsiteY46" fmla="*/ 2397870 h 5649433"/>
              <a:gd name="connsiteX47" fmla="*/ 0 w 8626548"/>
              <a:gd name="connsiteY47" fmla="*/ 1826650 h 5649433"/>
              <a:gd name="connsiteX48" fmla="*/ 0 w 8626548"/>
              <a:gd name="connsiteY48" fmla="*/ 1198935 h 5649433"/>
              <a:gd name="connsiteX49" fmla="*/ 0 w 8626548"/>
              <a:gd name="connsiteY49" fmla="*/ 571220 h 5649433"/>
              <a:gd name="connsiteX50" fmla="*/ 0 w 8626548"/>
              <a:gd name="connsiteY50" fmla="*/ 0 h 56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626548" h="5649433" extrusionOk="0">
                <a:moveTo>
                  <a:pt x="0" y="0"/>
                </a:moveTo>
                <a:cubicBezTo>
                  <a:pt x="146020" y="15268"/>
                  <a:pt x="283266" y="-11746"/>
                  <a:pt x="404784" y="0"/>
                </a:cubicBezTo>
                <a:cubicBezTo>
                  <a:pt x="526302" y="11746"/>
                  <a:pt x="705970" y="-2093"/>
                  <a:pt x="895834" y="0"/>
                </a:cubicBezTo>
                <a:cubicBezTo>
                  <a:pt x="1085698" y="2093"/>
                  <a:pt x="1201363" y="-16287"/>
                  <a:pt x="1300618" y="0"/>
                </a:cubicBezTo>
                <a:cubicBezTo>
                  <a:pt x="1399873" y="16287"/>
                  <a:pt x="1679340" y="8569"/>
                  <a:pt x="1877933" y="0"/>
                </a:cubicBezTo>
                <a:cubicBezTo>
                  <a:pt x="2076527" y="-8569"/>
                  <a:pt x="2314701" y="25208"/>
                  <a:pt x="2455248" y="0"/>
                </a:cubicBezTo>
                <a:cubicBezTo>
                  <a:pt x="2595796" y="-25208"/>
                  <a:pt x="2822079" y="-23083"/>
                  <a:pt x="2946298" y="0"/>
                </a:cubicBezTo>
                <a:cubicBezTo>
                  <a:pt x="3070517" y="23083"/>
                  <a:pt x="3201861" y="16567"/>
                  <a:pt x="3351082" y="0"/>
                </a:cubicBezTo>
                <a:cubicBezTo>
                  <a:pt x="3500303" y="-16567"/>
                  <a:pt x="3768108" y="8232"/>
                  <a:pt x="3928397" y="0"/>
                </a:cubicBezTo>
                <a:cubicBezTo>
                  <a:pt x="4088687" y="-8232"/>
                  <a:pt x="4575713" y="14487"/>
                  <a:pt x="4764509" y="0"/>
                </a:cubicBezTo>
                <a:cubicBezTo>
                  <a:pt x="4953305" y="-14487"/>
                  <a:pt x="5029259" y="-17709"/>
                  <a:pt x="5169293" y="0"/>
                </a:cubicBezTo>
                <a:cubicBezTo>
                  <a:pt x="5309327" y="17709"/>
                  <a:pt x="5644582" y="-18150"/>
                  <a:pt x="5832874" y="0"/>
                </a:cubicBezTo>
                <a:cubicBezTo>
                  <a:pt x="6021166" y="18150"/>
                  <a:pt x="6328130" y="13868"/>
                  <a:pt x="6496454" y="0"/>
                </a:cubicBezTo>
                <a:cubicBezTo>
                  <a:pt x="6664778" y="-13868"/>
                  <a:pt x="7044314" y="-13469"/>
                  <a:pt x="7246300" y="0"/>
                </a:cubicBezTo>
                <a:cubicBezTo>
                  <a:pt x="7448286" y="13469"/>
                  <a:pt x="7670983" y="-1589"/>
                  <a:pt x="7823615" y="0"/>
                </a:cubicBezTo>
                <a:cubicBezTo>
                  <a:pt x="7976248" y="1589"/>
                  <a:pt x="8248743" y="-1588"/>
                  <a:pt x="8626548" y="0"/>
                </a:cubicBezTo>
                <a:cubicBezTo>
                  <a:pt x="8620893" y="177958"/>
                  <a:pt x="8623569" y="312411"/>
                  <a:pt x="8626548" y="458232"/>
                </a:cubicBezTo>
                <a:cubicBezTo>
                  <a:pt x="8629527" y="604053"/>
                  <a:pt x="8613776" y="716379"/>
                  <a:pt x="8626548" y="916464"/>
                </a:cubicBezTo>
                <a:cubicBezTo>
                  <a:pt x="8639320" y="1116549"/>
                  <a:pt x="8653169" y="1324449"/>
                  <a:pt x="8626548" y="1600673"/>
                </a:cubicBezTo>
                <a:cubicBezTo>
                  <a:pt x="8599927" y="1876897"/>
                  <a:pt x="8602483" y="1879833"/>
                  <a:pt x="8626548" y="2115399"/>
                </a:cubicBezTo>
                <a:cubicBezTo>
                  <a:pt x="8650613" y="2350965"/>
                  <a:pt x="8601881" y="2501468"/>
                  <a:pt x="8626548" y="2743114"/>
                </a:cubicBezTo>
                <a:cubicBezTo>
                  <a:pt x="8651215" y="2984760"/>
                  <a:pt x="8641584" y="3119011"/>
                  <a:pt x="8626548" y="3370828"/>
                </a:cubicBezTo>
                <a:cubicBezTo>
                  <a:pt x="8611512" y="3622645"/>
                  <a:pt x="8619919" y="3774679"/>
                  <a:pt x="8626548" y="3885554"/>
                </a:cubicBezTo>
                <a:cubicBezTo>
                  <a:pt x="8633177" y="3996429"/>
                  <a:pt x="8636993" y="4134432"/>
                  <a:pt x="8626548" y="4343786"/>
                </a:cubicBezTo>
                <a:cubicBezTo>
                  <a:pt x="8616103" y="4553140"/>
                  <a:pt x="8620645" y="4662342"/>
                  <a:pt x="8626548" y="4915007"/>
                </a:cubicBezTo>
                <a:cubicBezTo>
                  <a:pt x="8632451" y="5167672"/>
                  <a:pt x="8651872" y="5324580"/>
                  <a:pt x="8626548" y="5649433"/>
                </a:cubicBezTo>
                <a:cubicBezTo>
                  <a:pt x="8388564" y="5649601"/>
                  <a:pt x="8203827" y="5650843"/>
                  <a:pt x="8049233" y="5649433"/>
                </a:cubicBezTo>
                <a:cubicBezTo>
                  <a:pt x="7894640" y="5648023"/>
                  <a:pt x="7776204" y="5636380"/>
                  <a:pt x="7644449" y="5649433"/>
                </a:cubicBezTo>
                <a:cubicBezTo>
                  <a:pt x="7512694" y="5662486"/>
                  <a:pt x="7372789" y="5637286"/>
                  <a:pt x="7239665" y="5649433"/>
                </a:cubicBezTo>
                <a:cubicBezTo>
                  <a:pt x="7106541" y="5661580"/>
                  <a:pt x="6875655" y="5625741"/>
                  <a:pt x="6748615" y="5649433"/>
                </a:cubicBezTo>
                <a:cubicBezTo>
                  <a:pt x="6621575" y="5673126"/>
                  <a:pt x="6473084" y="5654782"/>
                  <a:pt x="6343831" y="5649433"/>
                </a:cubicBezTo>
                <a:cubicBezTo>
                  <a:pt x="6214578" y="5644084"/>
                  <a:pt x="5936306" y="5633078"/>
                  <a:pt x="5593985" y="5649433"/>
                </a:cubicBezTo>
                <a:cubicBezTo>
                  <a:pt x="5251664" y="5665788"/>
                  <a:pt x="5337812" y="5627889"/>
                  <a:pt x="5102935" y="5649433"/>
                </a:cubicBezTo>
                <a:cubicBezTo>
                  <a:pt x="4868058" y="5670978"/>
                  <a:pt x="4686428" y="5669661"/>
                  <a:pt x="4439354" y="5649433"/>
                </a:cubicBezTo>
                <a:cubicBezTo>
                  <a:pt x="4192280" y="5629205"/>
                  <a:pt x="4168887" y="5657336"/>
                  <a:pt x="4034570" y="5649433"/>
                </a:cubicBezTo>
                <a:cubicBezTo>
                  <a:pt x="3900253" y="5641530"/>
                  <a:pt x="3600314" y="5625617"/>
                  <a:pt x="3457255" y="5649433"/>
                </a:cubicBezTo>
                <a:cubicBezTo>
                  <a:pt x="3314196" y="5673249"/>
                  <a:pt x="3144886" y="5631635"/>
                  <a:pt x="2966205" y="5649433"/>
                </a:cubicBezTo>
                <a:cubicBezTo>
                  <a:pt x="2787524" y="5667232"/>
                  <a:pt x="2586386" y="5621480"/>
                  <a:pt x="2216359" y="5649433"/>
                </a:cubicBezTo>
                <a:cubicBezTo>
                  <a:pt x="1846332" y="5677386"/>
                  <a:pt x="1970582" y="5630514"/>
                  <a:pt x="1811575" y="5649433"/>
                </a:cubicBezTo>
                <a:cubicBezTo>
                  <a:pt x="1652568" y="5668352"/>
                  <a:pt x="1432760" y="5668748"/>
                  <a:pt x="1320525" y="5649433"/>
                </a:cubicBezTo>
                <a:cubicBezTo>
                  <a:pt x="1208290" y="5630119"/>
                  <a:pt x="928973" y="5635938"/>
                  <a:pt x="829476" y="5649433"/>
                </a:cubicBezTo>
                <a:cubicBezTo>
                  <a:pt x="729979" y="5662928"/>
                  <a:pt x="296413" y="5653554"/>
                  <a:pt x="0" y="5649433"/>
                </a:cubicBezTo>
                <a:cubicBezTo>
                  <a:pt x="17255" y="5461925"/>
                  <a:pt x="17152" y="5285004"/>
                  <a:pt x="0" y="5134707"/>
                </a:cubicBezTo>
                <a:cubicBezTo>
                  <a:pt x="-17152" y="4984410"/>
                  <a:pt x="-3994" y="4835113"/>
                  <a:pt x="0" y="4619981"/>
                </a:cubicBezTo>
                <a:cubicBezTo>
                  <a:pt x="3994" y="4404849"/>
                  <a:pt x="5596" y="4151645"/>
                  <a:pt x="0" y="3879277"/>
                </a:cubicBezTo>
                <a:cubicBezTo>
                  <a:pt x="-5596" y="3606909"/>
                  <a:pt x="-4349" y="3412497"/>
                  <a:pt x="0" y="3138574"/>
                </a:cubicBezTo>
                <a:cubicBezTo>
                  <a:pt x="4349" y="2864651"/>
                  <a:pt x="18651" y="2744735"/>
                  <a:pt x="0" y="2397870"/>
                </a:cubicBezTo>
                <a:cubicBezTo>
                  <a:pt x="-18651" y="2051005"/>
                  <a:pt x="-2453" y="2007575"/>
                  <a:pt x="0" y="1826650"/>
                </a:cubicBezTo>
                <a:cubicBezTo>
                  <a:pt x="2453" y="1645725"/>
                  <a:pt x="8851" y="1453154"/>
                  <a:pt x="0" y="1198935"/>
                </a:cubicBezTo>
                <a:cubicBezTo>
                  <a:pt x="-8851" y="944717"/>
                  <a:pt x="-2617" y="884603"/>
                  <a:pt x="0" y="571220"/>
                </a:cubicBezTo>
                <a:cubicBezTo>
                  <a:pt x="2617" y="257837"/>
                  <a:pt x="21247" y="23927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4203999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文字, 軟體, 網頁, 電腦圖示 的圖片&#10;&#10;AI 產生的內容可能不正確。">
            <a:extLst>
              <a:ext uri="{FF2B5EF4-FFF2-40B4-BE49-F238E27FC236}">
                <a16:creationId xmlns:a16="http://schemas.microsoft.com/office/drawing/2014/main" id="{1AB6BCE4-9CD9-4C5F-5998-73720491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30" y="1760823"/>
            <a:ext cx="8470605" cy="379474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8B47897-DB57-B376-D7D7-A28280E622E5}"/>
              </a:ext>
            </a:extLst>
          </p:cNvPr>
          <p:cNvSpPr txBox="1"/>
          <p:nvPr/>
        </p:nvSpPr>
        <p:spPr>
          <a:xfrm>
            <a:off x="5280837" y="5496578"/>
            <a:ext cx="8243777" cy="1786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打開要燒錄的 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Arduino 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程式碼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點擊 「</a:t>
            </a:r>
            <a:r>
              <a:rPr lang="zh-TW" altLang="en-US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上傳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(Upload)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」按鈕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IDE 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會開始編譯與上傳，請等待 「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Done Uploading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」訊息出現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如果成功，開發板會重新啟動並執行新的程式碼</a:t>
            </a: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1B6AFA98-87AF-A7B2-BB22-9D92F3C32335}"/>
              </a:ext>
            </a:extLst>
          </p:cNvPr>
          <p:cNvSpPr/>
          <p:nvPr/>
        </p:nvSpPr>
        <p:spPr>
          <a:xfrm>
            <a:off x="4617839" y="861655"/>
            <a:ext cx="5394722" cy="674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程式碼燒錄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A396028-5356-9E80-B039-A64AC54E7603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148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CEE15-310D-FA00-F9B0-02477F15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3AD32DE6-4E56-2813-170F-2DFCB353E8D2}"/>
              </a:ext>
            </a:extLst>
          </p:cNvPr>
          <p:cNvSpPr/>
          <p:nvPr/>
        </p:nvSpPr>
        <p:spPr>
          <a:xfrm>
            <a:off x="1232535" y="2084249"/>
            <a:ext cx="287976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選擇開發板與 COM Port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68F76BD-DDAD-947C-3329-691419476251}"/>
              </a:ext>
            </a:extLst>
          </p:cNvPr>
          <p:cNvSpPr/>
          <p:nvPr/>
        </p:nvSpPr>
        <p:spPr>
          <a:xfrm>
            <a:off x="1232535" y="3365986"/>
            <a:ext cx="316039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進入 Flash Download 模式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50448B77-7C8A-F4F8-9EE2-C8B3132AE692}"/>
              </a:ext>
            </a:extLst>
          </p:cNvPr>
          <p:cNvSpPr/>
          <p:nvPr/>
        </p:nvSpPr>
        <p:spPr>
          <a:xfrm>
            <a:off x="1232535" y="4648427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上傳程式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D4C8A202-D1DC-E9E8-F22F-F13A4CC054C8}"/>
              </a:ext>
            </a:extLst>
          </p:cNvPr>
          <p:cNvSpPr/>
          <p:nvPr/>
        </p:nvSpPr>
        <p:spPr>
          <a:xfrm>
            <a:off x="1232535" y="5930025"/>
            <a:ext cx="2697361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燒錄除錯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＞形 16">
            <a:extLst>
              <a:ext uri="{FF2B5EF4-FFF2-40B4-BE49-F238E27FC236}">
                <a16:creationId xmlns:a16="http://schemas.microsoft.com/office/drawing/2014/main" id="{ABF3A033-88A4-3F31-EF21-2AE6D33F15A4}"/>
              </a:ext>
            </a:extLst>
          </p:cNvPr>
          <p:cNvSpPr/>
          <p:nvPr/>
        </p:nvSpPr>
        <p:spPr>
          <a:xfrm rot="5400000">
            <a:off x="-139662" y="194210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＞形 17">
            <a:extLst>
              <a:ext uri="{FF2B5EF4-FFF2-40B4-BE49-F238E27FC236}">
                <a16:creationId xmlns:a16="http://schemas.microsoft.com/office/drawing/2014/main" id="{44AD3DBC-0927-EDF8-C2A9-6F7FC25DD5A2}"/>
              </a:ext>
            </a:extLst>
          </p:cNvPr>
          <p:cNvSpPr/>
          <p:nvPr/>
        </p:nvSpPr>
        <p:spPr>
          <a:xfrm rot="5400000">
            <a:off x="-139662" y="3224029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＞形 18">
            <a:extLst>
              <a:ext uri="{FF2B5EF4-FFF2-40B4-BE49-F238E27FC236}">
                <a16:creationId xmlns:a16="http://schemas.microsoft.com/office/drawing/2014/main" id="{9C942EC5-1450-2F30-E99D-E21D9204C98E}"/>
              </a:ext>
            </a:extLst>
          </p:cNvPr>
          <p:cNvSpPr/>
          <p:nvPr/>
        </p:nvSpPr>
        <p:spPr>
          <a:xfrm rot="5400000">
            <a:off x="-139662" y="4505954"/>
            <a:ext cx="1587345" cy="850556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＞形 19">
            <a:extLst>
              <a:ext uri="{FF2B5EF4-FFF2-40B4-BE49-F238E27FC236}">
                <a16:creationId xmlns:a16="http://schemas.microsoft.com/office/drawing/2014/main" id="{A65322A8-DA8D-676A-CD78-E2569327EB58}"/>
              </a:ext>
            </a:extLst>
          </p:cNvPr>
          <p:cNvSpPr/>
          <p:nvPr/>
        </p:nvSpPr>
        <p:spPr>
          <a:xfrm rot="5400000">
            <a:off x="-139662" y="5787879"/>
            <a:ext cx="1587344" cy="85055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E63CB15-FF94-F889-D26C-D33DEB0C5986}"/>
              </a:ext>
            </a:extLst>
          </p:cNvPr>
          <p:cNvSpPr/>
          <p:nvPr/>
        </p:nvSpPr>
        <p:spPr>
          <a:xfrm>
            <a:off x="5160336" y="1665767"/>
            <a:ext cx="8626548" cy="5649433"/>
          </a:xfrm>
          <a:custGeom>
            <a:avLst/>
            <a:gdLst>
              <a:gd name="connsiteX0" fmla="*/ 0 w 8626548"/>
              <a:gd name="connsiteY0" fmla="*/ 0 h 5649433"/>
              <a:gd name="connsiteX1" fmla="*/ 404784 w 8626548"/>
              <a:gd name="connsiteY1" fmla="*/ 0 h 5649433"/>
              <a:gd name="connsiteX2" fmla="*/ 895834 w 8626548"/>
              <a:gd name="connsiteY2" fmla="*/ 0 h 5649433"/>
              <a:gd name="connsiteX3" fmla="*/ 1300618 w 8626548"/>
              <a:gd name="connsiteY3" fmla="*/ 0 h 5649433"/>
              <a:gd name="connsiteX4" fmla="*/ 1877933 w 8626548"/>
              <a:gd name="connsiteY4" fmla="*/ 0 h 5649433"/>
              <a:gd name="connsiteX5" fmla="*/ 2455248 w 8626548"/>
              <a:gd name="connsiteY5" fmla="*/ 0 h 5649433"/>
              <a:gd name="connsiteX6" fmla="*/ 2946298 w 8626548"/>
              <a:gd name="connsiteY6" fmla="*/ 0 h 5649433"/>
              <a:gd name="connsiteX7" fmla="*/ 3351082 w 8626548"/>
              <a:gd name="connsiteY7" fmla="*/ 0 h 5649433"/>
              <a:gd name="connsiteX8" fmla="*/ 3928397 w 8626548"/>
              <a:gd name="connsiteY8" fmla="*/ 0 h 5649433"/>
              <a:gd name="connsiteX9" fmla="*/ 4764509 w 8626548"/>
              <a:gd name="connsiteY9" fmla="*/ 0 h 5649433"/>
              <a:gd name="connsiteX10" fmla="*/ 5169293 w 8626548"/>
              <a:gd name="connsiteY10" fmla="*/ 0 h 5649433"/>
              <a:gd name="connsiteX11" fmla="*/ 5832874 w 8626548"/>
              <a:gd name="connsiteY11" fmla="*/ 0 h 5649433"/>
              <a:gd name="connsiteX12" fmla="*/ 6496454 w 8626548"/>
              <a:gd name="connsiteY12" fmla="*/ 0 h 5649433"/>
              <a:gd name="connsiteX13" fmla="*/ 7246300 w 8626548"/>
              <a:gd name="connsiteY13" fmla="*/ 0 h 5649433"/>
              <a:gd name="connsiteX14" fmla="*/ 7823615 w 8626548"/>
              <a:gd name="connsiteY14" fmla="*/ 0 h 5649433"/>
              <a:gd name="connsiteX15" fmla="*/ 8626548 w 8626548"/>
              <a:gd name="connsiteY15" fmla="*/ 0 h 5649433"/>
              <a:gd name="connsiteX16" fmla="*/ 8626548 w 8626548"/>
              <a:gd name="connsiteY16" fmla="*/ 458232 h 5649433"/>
              <a:gd name="connsiteX17" fmla="*/ 8626548 w 8626548"/>
              <a:gd name="connsiteY17" fmla="*/ 916464 h 5649433"/>
              <a:gd name="connsiteX18" fmla="*/ 8626548 w 8626548"/>
              <a:gd name="connsiteY18" fmla="*/ 1600673 h 5649433"/>
              <a:gd name="connsiteX19" fmla="*/ 8626548 w 8626548"/>
              <a:gd name="connsiteY19" fmla="*/ 2115399 h 5649433"/>
              <a:gd name="connsiteX20" fmla="*/ 8626548 w 8626548"/>
              <a:gd name="connsiteY20" fmla="*/ 2743114 h 5649433"/>
              <a:gd name="connsiteX21" fmla="*/ 8626548 w 8626548"/>
              <a:gd name="connsiteY21" fmla="*/ 3370828 h 5649433"/>
              <a:gd name="connsiteX22" fmla="*/ 8626548 w 8626548"/>
              <a:gd name="connsiteY22" fmla="*/ 3885554 h 5649433"/>
              <a:gd name="connsiteX23" fmla="*/ 8626548 w 8626548"/>
              <a:gd name="connsiteY23" fmla="*/ 4343786 h 5649433"/>
              <a:gd name="connsiteX24" fmla="*/ 8626548 w 8626548"/>
              <a:gd name="connsiteY24" fmla="*/ 4915007 h 5649433"/>
              <a:gd name="connsiteX25" fmla="*/ 8626548 w 8626548"/>
              <a:gd name="connsiteY25" fmla="*/ 5649433 h 5649433"/>
              <a:gd name="connsiteX26" fmla="*/ 8049233 w 8626548"/>
              <a:gd name="connsiteY26" fmla="*/ 5649433 h 5649433"/>
              <a:gd name="connsiteX27" fmla="*/ 7644449 w 8626548"/>
              <a:gd name="connsiteY27" fmla="*/ 5649433 h 5649433"/>
              <a:gd name="connsiteX28" fmla="*/ 7239665 w 8626548"/>
              <a:gd name="connsiteY28" fmla="*/ 5649433 h 5649433"/>
              <a:gd name="connsiteX29" fmla="*/ 6748615 w 8626548"/>
              <a:gd name="connsiteY29" fmla="*/ 5649433 h 5649433"/>
              <a:gd name="connsiteX30" fmla="*/ 6343831 w 8626548"/>
              <a:gd name="connsiteY30" fmla="*/ 5649433 h 5649433"/>
              <a:gd name="connsiteX31" fmla="*/ 5593985 w 8626548"/>
              <a:gd name="connsiteY31" fmla="*/ 5649433 h 5649433"/>
              <a:gd name="connsiteX32" fmla="*/ 5102935 w 8626548"/>
              <a:gd name="connsiteY32" fmla="*/ 5649433 h 5649433"/>
              <a:gd name="connsiteX33" fmla="*/ 4439354 w 8626548"/>
              <a:gd name="connsiteY33" fmla="*/ 5649433 h 5649433"/>
              <a:gd name="connsiteX34" fmla="*/ 4034570 w 8626548"/>
              <a:gd name="connsiteY34" fmla="*/ 5649433 h 5649433"/>
              <a:gd name="connsiteX35" fmla="*/ 3457255 w 8626548"/>
              <a:gd name="connsiteY35" fmla="*/ 5649433 h 5649433"/>
              <a:gd name="connsiteX36" fmla="*/ 2966205 w 8626548"/>
              <a:gd name="connsiteY36" fmla="*/ 5649433 h 5649433"/>
              <a:gd name="connsiteX37" fmla="*/ 2216359 w 8626548"/>
              <a:gd name="connsiteY37" fmla="*/ 5649433 h 5649433"/>
              <a:gd name="connsiteX38" fmla="*/ 1811575 w 8626548"/>
              <a:gd name="connsiteY38" fmla="*/ 5649433 h 5649433"/>
              <a:gd name="connsiteX39" fmla="*/ 1320525 w 8626548"/>
              <a:gd name="connsiteY39" fmla="*/ 5649433 h 5649433"/>
              <a:gd name="connsiteX40" fmla="*/ 829476 w 8626548"/>
              <a:gd name="connsiteY40" fmla="*/ 5649433 h 5649433"/>
              <a:gd name="connsiteX41" fmla="*/ 0 w 8626548"/>
              <a:gd name="connsiteY41" fmla="*/ 5649433 h 5649433"/>
              <a:gd name="connsiteX42" fmla="*/ 0 w 8626548"/>
              <a:gd name="connsiteY42" fmla="*/ 5134707 h 5649433"/>
              <a:gd name="connsiteX43" fmla="*/ 0 w 8626548"/>
              <a:gd name="connsiteY43" fmla="*/ 4619981 h 5649433"/>
              <a:gd name="connsiteX44" fmla="*/ 0 w 8626548"/>
              <a:gd name="connsiteY44" fmla="*/ 3879277 h 5649433"/>
              <a:gd name="connsiteX45" fmla="*/ 0 w 8626548"/>
              <a:gd name="connsiteY45" fmla="*/ 3138574 h 5649433"/>
              <a:gd name="connsiteX46" fmla="*/ 0 w 8626548"/>
              <a:gd name="connsiteY46" fmla="*/ 2397870 h 5649433"/>
              <a:gd name="connsiteX47" fmla="*/ 0 w 8626548"/>
              <a:gd name="connsiteY47" fmla="*/ 1826650 h 5649433"/>
              <a:gd name="connsiteX48" fmla="*/ 0 w 8626548"/>
              <a:gd name="connsiteY48" fmla="*/ 1198935 h 5649433"/>
              <a:gd name="connsiteX49" fmla="*/ 0 w 8626548"/>
              <a:gd name="connsiteY49" fmla="*/ 571220 h 5649433"/>
              <a:gd name="connsiteX50" fmla="*/ 0 w 8626548"/>
              <a:gd name="connsiteY50" fmla="*/ 0 h 56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626548" h="5649433" extrusionOk="0">
                <a:moveTo>
                  <a:pt x="0" y="0"/>
                </a:moveTo>
                <a:cubicBezTo>
                  <a:pt x="146020" y="15268"/>
                  <a:pt x="283266" y="-11746"/>
                  <a:pt x="404784" y="0"/>
                </a:cubicBezTo>
                <a:cubicBezTo>
                  <a:pt x="526302" y="11746"/>
                  <a:pt x="705970" y="-2093"/>
                  <a:pt x="895834" y="0"/>
                </a:cubicBezTo>
                <a:cubicBezTo>
                  <a:pt x="1085698" y="2093"/>
                  <a:pt x="1201363" y="-16287"/>
                  <a:pt x="1300618" y="0"/>
                </a:cubicBezTo>
                <a:cubicBezTo>
                  <a:pt x="1399873" y="16287"/>
                  <a:pt x="1679340" y="8569"/>
                  <a:pt x="1877933" y="0"/>
                </a:cubicBezTo>
                <a:cubicBezTo>
                  <a:pt x="2076527" y="-8569"/>
                  <a:pt x="2314701" y="25208"/>
                  <a:pt x="2455248" y="0"/>
                </a:cubicBezTo>
                <a:cubicBezTo>
                  <a:pt x="2595796" y="-25208"/>
                  <a:pt x="2822079" y="-23083"/>
                  <a:pt x="2946298" y="0"/>
                </a:cubicBezTo>
                <a:cubicBezTo>
                  <a:pt x="3070517" y="23083"/>
                  <a:pt x="3201861" y="16567"/>
                  <a:pt x="3351082" y="0"/>
                </a:cubicBezTo>
                <a:cubicBezTo>
                  <a:pt x="3500303" y="-16567"/>
                  <a:pt x="3768108" y="8232"/>
                  <a:pt x="3928397" y="0"/>
                </a:cubicBezTo>
                <a:cubicBezTo>
                  <a:pt x="4088687" y="-8232"/>
                  <a:pt x="4575713" y="14487"/>
                  <a:pt x="4764509" y="0"/>
                </a:cubicBezTo>
                <a:cubicBezTo>
                  <a:pt x="4953305" y="-14487"/>
                  <a:pt x="5029259" y="-17709"/>
                  <a:pt x="5169293" y="0"/>
                </a:cubicBezTo>
                <a:cubicBezTo>
                  <a:pt x="5309327" y="17709"/>
                  <a:pt x="5644582" y="-18150"/>
                  <a:pt x="5832874" y="0"/>
                </a:cubicBezTo>
                <a:cubicBezTo>
                  <a:pt x="6021166" y="18150"/>
                  <a:pt x="6328130" y="13868"/>
                  <a:pt x="6496454" y="0"/>
                </a:cubicBezTo>
                <a:cubicBezTo>
                  <a:pt x="6664778" y="-13868"/>
                  <a:pt x="7044314" y="-13469"/>
                  <a:pt x="7246300" y="0"/>
                </a:cubicBezTo>
                <a:cubicBezTo>
                  <a:pt x="7448286" y="13469"/>
                  <a:pt x="7670983" y="-1589"/>
                  <a:pt x="7823615" y="0"/>
                </a:cubicBezTo>
                <a:cubicBezTo>
                  <a:pt x="7976248" y="1589"/>
                  <a:pt x="8248743" y="-1588"/>
                  <a:pt x="8626548" y="0"/>
                </a:cubicBezTo>
                <a:cubicBezTo>
                  <a:pt x="8620893" y="177958"/>
                  <a:pt x="8623569" y="312411"/>
                  <a:pt x="8626548" y="458232"/>
                </a:cubicBezTo>
                <a:cubicBezTo>
                  <a:pt x="8629527" y="604053"/>
                  <a:pt x="8613776" y="716379"/>
                  <a:pt x="8626548" y="916464"/>
                </a:cubicBezTo>
                <a:cubicBezTo>
                  <a:pt x="8639320" y="1116549"/>
                  <a:pt x="8653169" y="1324449"/>
                  <a:pt x="8626548" y="1600673"/>
                </a:cubicBezTo>
                <a:cubicBezTo>
                  <a:pt x="8599927" y="1876897"/>
                  <a:pt x="8602483" y="1879833"/>
                  <a:pt x="8626548" y="2115399"/>
                </a:cubicBezTo>
                <a:cubicBezTo>
                  <a:pt x="8650613" y="2350965"/>
                  <a:pt x="8601881" y="2501468"/>
                  <a:pt x="8626548" y="2743114"/>
                </a:cubicBezTo>
                <a:cubicBezTo>
                  <a:pt x="8651215" y="2984760"/>
                  <a:pt x="8641584" y="3119011"/>
                  <a:pt x="8626548" y="3370828"/>
                </a:cubicBezTo>
                <a:cubicBezTo>
                  <a:pt x="8611512" y="3622645"/>
                  <a:pt x="8619919" y="3774679"/>
                  <a:pt x="8626548" y="3885554"/>
                </a:cubicBezTo>
                <a:cubicBezTo>
                  <a:pt x="8633177" y="3996429"/>
                  <a:pt x="8636993" y="4134432"/>
                  <a:pt x="8626548" y="4343786"/>
                </a:cubicBezTo>
                <a:cubicBezTo>
                  <a:pt x="8616103" y="4553140"/>
                  <a:pt x="8620645" y="4662342"/>
                  <a:pt x="8626548" y="4915007"/>
                </a:cubicBezTo>
                <a:cubicBezTo>
                  <a:pt x="8632451" y="5167672"/>
                  <a:pt x="8651872" y="5324580"/>
                  <a:pt x="8626548" y="5649433"/>
                </a:cubicBezTo>
                <a:cubicBezTo>
                  <a:pt x="8388564" y="5649601"/>
                  <a:pt x="8203827" y="5650843"/>
                  <a:pt x="8049233" y="5649433"/>
                </a:cubicBezTo>
                <a:cubicBezTo>
                  <a:pt x="7894640" y="5648023"/>
                  <a:pt x="7776204" y="5636380"/>
                  <a:pt x="7644449" y="5649433"/>
                </a:cubicBezTo>
                <a:cubicBezTo>
                  <a:pt x="7512694" y="5662486"/>
                  <a:pt x="7372789" y="5637286"/>
                  <a:pt x="7239665" y="5649433"/>
                </a:cubicBezTo>
                <a:cubicBezTo>
                  <a:pt x="7106541" y="5661580"/>
                  <a:pt x="6875655" y="5625741"/>
                  <a:pt x="6748615" y="5649433"/>
                </a:cubicBezTo>
                <a:cubicBezTo>
                  <a:pt x="6621575" y="5673126"/>
                  <a:pt x="6473084" y="5654782"/>
                  <a:pt x="6343831" y="5649433"/>
                </a:cubicBezTo>
                <a:cubicBezTo>
                  <a:pt x="6214578" y="5644084"/>
                  <a:pt x="5936306" y="5633078"/>
                  <a:pt x="5593985" y="5649433"/>
                </a:cubicBezTo>
                <a:cubicBezTo>
                  <a:pt x="5251664" y="5665788"/>
                  <a:pt x="5337812" y="5627889"/>
                  <a:pt x="5102935" y="5649433"/>
                </a:cubicBezTo>
                <a:cubicBezTo>
                  <a:pt x="4868058" y="5670978"/>
                  <a:pt x="4686428" y="5669661"/>
                  <a:pt x="4439354" y="5649433"/>
                </a:cubicBezTo>
                <a:cubicBezTo>
                  <a:pt x="4192280" y="5629205"/>
                  <a:pt x="4168887" y="5657336"/>
                  <a:pt x="4034570" y="5649433"/>
                </a:cubicBezTo>
                <a:cubicBezTo>
                  <a:pt x="3900253" y="5641530"/>
                  <a:pt x="3600314" y="5625617"/>
                  <a:pt x="3457255" y="5649433"/>
                </a:cubicBezTo>
                <a:cubicBezTo>
                  <a:pt x="3314196" y="5673249"/>
                  <a:pt x="3144886" y="5631635"/>
                  <a:pt x="2966205" y="5649433"/>
                </a:cubicBezTo>
                <a:cubicBezTo>
                  <a:pt x="2787524" y="5667232"/>
                  <a:pt x="2586386" y="5621480"/>
                  <a:pt x="2216359" y="5649433"/>
                </a:cubicBezTo>
                <a:cubicBezTo>
                  <a:pt x="1846332" y="5677386"/>
                  <a:pt x="1970582" y="5630514"/>
                  <a:pt x="1811575" y="5649433"/>
                </a:cubicBezTo>
                <a:cubicBezTo>
                  <a:pt x="1652568" y="5668352"/>
                  <a:pt x="1432760" y="5668748"/>
                  <a:pt x="1320525" y="5649433"/>
                </a:cubicBezTo>
                <a:cubicBezTo>
                  <a:pt x="1208290" y="5630119"/>
                  <a:pt x="928973" y="5635938"/>
                  <a:pt x="829476" y="5649433"/>
                </a:cubicBezTo>
                <a:cubicBezTo>
                  <a:pt x="729979" y="5662928"/>
                  <a:pt x="296413" y="5653554"/>
                  <a:pt x="0" y="5649433"/>
                </a:cubicBezTo>
                <a:cubicBezTo>
                  <a:pt x="17255" y="5461925"/>
                  <a:pt x="17152" y="5285004"/>
                  <a:pt x="0" y="5134707"/>
                </a:cubicBezTo>
                <a:cubicBezTo>
                  <a:pt x="-17152" y="4984410"/>
                  <a:pt x="-3994" y="4835113"/>
                  <a:pt x="0" y="4619981"/>
                </a:cubicBezTo>
                <a:cubicBezTo>
                  <a:pt x="3994" y="4404849"/>
                  <a:pt x="5596" y="4151645"/>
                  <a:pt x="0" y="3879277"/>
                </a:cubicBezTo>
                <a:cubicBezTo>
                  <a:pt x="-5596" y="3606909"/>
                  <a:pt x="-4349" y="3412497"/>
                  <a:pt x="0" y="3138574"/>
                </a:cubicBezTo>
                <a:cubicBezTo>
                  <a:pt x="4349" y="2864651"/>
                  <a:pt x="18651" y="2744735"/>
                  <a:pt x="0" y="2397870"/>
                </a:cubicBezTo>
                <a:cubicBezTo>
                  <a:pt x="-18651" y="2051005"/>
                  <a:pt x="-2453" y="2007575"/>
                  <a:pt x="0" y="1826650"/>
                </a:cubicBezTo>
                <a:cubicBezTo>
                  <a:pt x="2453" y="1645725"/>
                  <a:pt x="8851" y="1453154"/>
                  <a:pt x="0" y="1198935"/>
                </a:cubicBezTo>
                <a:cubicBezTo>
                  <a:pt x="-8851" y="944717"/>
                  <a:pt x="-2617" y="884603"/>
                  <a:pt x="0" y="571220"/>
                </a:cubicBezTo>
                <a:cubicBezTo>
                  <a:pt x="2617" y="257837"/>
                  <a:pt x="21247" y="23927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4203999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91FADD6-B9D2-7B6A-3A17-504D3829BE77}"/>
              </a:ext>
            </a:extLst>
          </p:cNvPr>
          <p:cNvSpPr txBox="1"/>
          <p:nvPr/>
        </p:nvSpPr>
        <p:spPr>
          <a:xfrm>
            <a:off x="5280837" y="2367382"/>
            <a:ext cx="8243777" cy="4535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如果程式燒錄失敗，請依照以下步驟排查問題：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Symbol" panose="020B0502040204020203" pitchFamily="34" charset="0"/>
              </a:rPr>
              <a:t>✔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COM Port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未顯示？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檢查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USB Type-C 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連線是否正常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在「工具」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→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「開發板管理員」重新安裝 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Hub 8735 Ultra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驅動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Symbol" panose="020B0502040204020203" pitchFamily="34" charset="0"/>
              </a:rPr>
              <a:t>✔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無法進入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Download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模式？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嘗試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重新按住功能鍵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+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按一下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Reset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，確保按鍵順序正確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BOOT_MODE 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設定正確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若適用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Symbol" panose="020B0502040204020203" pitchFamily="34" charset="0"/>
              </a:rPr>
              <a:t>✔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燒錄失敗或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Upload Card Error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？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檢查是否選擇了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正確的開發板型號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嘗試降低 </a:t>
            </a: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燒錄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Baud Rate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可在開發板選項調整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4455B774-0FA3-C9C8-E865-966688AA568F}"/>
              </a:ext>
            </a:extLst>
          </p:cNvPr>
          <p:cNvSpPr/>
          <p:nvPr/>
        </p:nvSpPr>
        <p:spPr>
          <a:xfrm>
            <a:off x="4617839" y="861655"/>
            <a:ext cx="5394722" cy="674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程式碼燒錄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2C0CCC-4F97-B392-7E4A-9FF4C71941B0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16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7089" y="590312"/>
            <a:ext cx="5630942" cy="703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課程</a:t>
            </a:r>
            <a:r>
              <a:rPr lang="zh-TW" altLang="en-US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大綱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43556" y="1615797"/>
            <a:ext cx="30480" cy="6023491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769596" y="2082998"/>
            <a:ext cx="750689" cy="3048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317516" y="1857018"/>
            <a:ext cx="482560" cy="482560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86465" y="1929289"/>
            <a:ext cx="14466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1</a:t>
            </a:r>
            <a:endParaRPr 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738586" y="1830229"/>
            <a:ext cx="394049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環境建置與開發板應用</a:t>
            </a:r>
            <a:endParaRPr 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38586" y="2310884"/>
            <a:ext cx="6141125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目標：掌握開發環境設定、Hub 8735 Ultra 程式開發流程，並成功燒錄與執行 AI 應用。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738586" y="3126105"/>
            <a:ext cx="614112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Hub 8735 Ultra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環境建置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738586" y="3544372"/>
            <a:ext cx="614112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AI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應用程式開發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738586" y="3962638"/>
            <a:ext cx="614112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實作與測試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769596" y="5201960"/>
            <a:ext cx="750689" cy="3048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317516" y="4975979"/>
            <a:ext cx="482560" cy="482560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63010" y="5048250"/>
            <a:ext cx="1915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2</a:t>
            </a:r>
            <a:endParaRPr 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738586" y="4949190"/>
            <a:ext cx="389941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YOLO 訓練與模型部署</a:t>
            </a:r>
            <a:endParaRPr 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738586" y="5429845"/>
            <a:ext cx="6141125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目標：學會如何訓練自訂 YOLO 模型，轉換格式並在 Hub 8735 Ultra 上執行物件偵測應用。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738586" y="6245066"/>
            <a:ext cx="614112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自訂 YOLO 模型訓練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738586" y="6663333"/>
            <a:ext cx="614112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模型格式轉換與部署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738586" y="7081599"/>
            <a:ext cx="614112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整合與應用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911981E-EBBA-C74A-2096-F28DF7D5AE07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A11B8ACE-1E81-3108-A9CE-7358DC3A4B3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 0"/>
          <p:cNvSpPr/>
          <p:nvPr/>
        </p:nvSpPr>
        <p:spPr>
          <a:xfrm>
            <a:off x="793790" y="123336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程式碼區塊劃分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715453" y="29610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變數與物件初始化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469243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GPIO、WiFi、RTSP、AI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模型等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193716" y="25221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193716" y="3030260"/>
            <a:ext cx="49901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硬體初始化、WiFi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連線、攝影機與 RTSP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307182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loop()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307182" y="4786313"/>
            <a:ext cx="48448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處理按鈕輸入、註冊與備份臉部、開關門控制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193716" y="60342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影像與門鎖控制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9193716" y="6542365"/>
            <a:ext cx="49901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透過臉部辨識結果決定是否開門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715453" y="55951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FRPostProcess()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93790" y="6103263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處理臉部辨識結果，更新 OSD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顯示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70302C53-38E6-D2FE-7EA4-9A6099D46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23" y="2902688"/>
            <a:ext cx="3650512" cy="3650512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745B9A04-AA8F-B149-929C-507E28E831CA}"/>
              </a:ext>
            </a:extLst>
          </p:cNvPr>
          <p:cNvGrpSpPr/>
          <p:nvPr/>
        </p:nvGrpSpPr>
        <p:grpSpPr>
          <a:xfrm>
            <a:off x="0" y="-3193"/>
            <a:ext cx="14630400" cy="8229600"/>
            <a:chOff x="0" y="0"/>
            <a:chExt cx="14630400" cy="8229600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285824B6-E445-D294-A4DA-6C66124E031C}"/>
                </a:ext>
              </a:extLst>
            </p:cNvPr>
            <p:cNvSpPr/>
            <p:nvPr/>
          </p:nvSpPr>
          <p:spPr>
            <a:xfrm>
              <a:off x="0" y="0"/>
              <a:ext cx="14630400" cy="8229600"/>
            </a:xfrm>
            <a:custGeom>
              <a:avLst/>
              <a:gdLst>
                <a:gd name="connsiteX0" fmla="*/ 674198 w 14630400"/>
                <a:gd name="connsiteY0" fmla="*/ 2359521 h 8229600"/>
                <a:gd name="connsiteX1" fmla="*/ 354419 w 14630400"/>
                <a:gd name="connsiteY1" fmla="*/ 2679300 h 8229600"/>
                <a:gd name="connsiteX2" fmla="*/ 354419 w 14630400"/>
                <a:gd name="connsiteY2" fmla="*/ 3958375 h 8229600"/>
                <a:gd name="connsiteX3" fmla="*/ 674198 w 14630400"/>
                <a:gd name="connsiteY3" fmla="*/ 4278154 h 8229600"/>
                <a:gd name="connsiteX4" fmla="*/ 4999044 w 14630400"/>
                <a:gd name="connsiteY4" fmla="*/ 4278154 h 8229600"/>
                <a:gd name="connsiteX5" fmla="*/ 5318823 w 14630400"/>
                <a:gd name="connsiteY5" fmla="*/ 3958375 h 8229600"/>
                <a:gd name="connsiteX6" fmla="*/ 5318823 w 14630400"/>
                <a:gd name="connsiteY6" fmla="*/ 2679300 h 8229600"/>
                <a:gd name="connsiteX7" fmla="*/ 4999044 w 14630400"/>
                <a:gd name="connsiteY7" fmla="*/ 2359521 h 8229600"/>
                <a:gd name="connsiteX8" fmla="*/ 0 w 14630400"/>
                <a:gd name="connsiteY8" fmla="*/ 0 h 8229600"/>
                <a:gd name="connsiteX9" fmla="*/ 14630400 w 14630400"/>
                <a:gd name="connsiteY9" fmla="*/ 0 h 8229600"/>
                <a:gd name="connsiteX10" fmla="*/ 14630400 w 14630400"/>
                <a:gd name="connsiteY10" fmla="*/ 8229600 h 8229600"/>
                <a:gd name="connsiteX11" fmla="*/ 0 w 14630400"/>
                <a:gd name="connsiteY11" fmla="*/ 8229600 h 822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30400" h="8229600">
                  <a:moveTo>
                    <a:pt x="674198" y="2359521"/>
                  </a:moveTo>
                  <a:cubicBezTo>
                    <a:pt x="497589" y="2359521"/>
                    <a:pt x="354419" y="2502691"/>
                    <a:pt x="354419" y="2679300"/>
                  </a:cubicBezTo>
                  <a:lnTo>
                    <a:pt x="354419" y="3958375"/>
                  </a:lnTo>
                  <a:cubicBezTo>
                    <a:pt x="354419" y="4134984"/>
                    <a:pt x="497589" y="4278154"/>
                    <a:pt x="674198" y="4278154"/>
                  </a:cubicBezTo>
                  <a:lnTo>
                    <a:pt x="4999044" y="4278154"/>
                  </a:lnTo>
                  <a:cubicBezTo>
                    <a:pt x="5175653" y="4278154"/>
                    <a:pt x="5318823" y="4134984"/>
                    <a:pt x="5318823" y="3958375"/>
                  </a:cubicBezTo>
                  <a:lnTo>
                    <a:pt x="5318823" y="2679300"/>
                  </a:lnTo>
                  <a:cubicBezTo>
                    <a:pt x="5318823" y="2502691"/>
                    <a:pt x="5175653" y="2359521"/>
                    <a:pt x="4999044" y="2359521"/>
                  </a:cubicBezTo>
                  <a:close/>
                  <a:moveTo>
                    <a:pt x="0" y="0"/>
                  </a:moveTo>
                  <a:lnTo>
                    <a:pt x="14630400" y="0"/>
                  </a:lnTo>
                  <a:lnTo>
                    <a:pt x="14630400" y="8229600"/>
                  </a:lnTo>
                  <a:lnTo>
                    <a:pt x="0" y="82296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4302F02F-3060-91F9-8378-A6CD6D433138}"/>
                </a:ext>
              </a:extLst>
            </p:cNvPr>
            <p:cNvSpPr txBox="1"/>
            <p:nvPr/>
          </p:nvSpPr>
          <p:spPr>
            <a:xfrm>
              <a:off x="6046438" y="3294345"/>
              <a:ext cx="7315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此區塊負責：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171E6AC-C295-18AC-F0E0-3703F80E3E68}"/>
                </a:ext>
              </a:extLst>
            </p:cNvPr>
            <p:cNvSpPr txBox="1"/>
            <p:nvPr/>
          </p:nvSpPr>
          <p:spPr>
            <a:xfrm>
              <a:off x="6113708" y="3896379"/>
              <a:ext cx="7315200" cy="2242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設定 </a:t>
              </a:r>
              <a:r>
                <a:rPr lang="en-US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GPIO </a:t>
              </a:r>
              <a:r>
                <a:rPr lang="zh-TW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腳位</a:t>
              </a: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（</a:t>
              </a: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LED</a:t>
              </a: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、按鈕、伺服馬達）</a:t>
              </a: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設定 </a:t>
              </a:r>
              <a:r>
                <a:rPr lang="en-US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RTSP </a:t>
              </a:r>
              <a:r>
                <a:rPr lang="zh-TW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串流</a:t>
              </a:r>
              <a:endPara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設定 </a:t>
              </a:r>
              <a:r>
                <a:rPr lang="zh-TW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臉部辨識</a:t>
              </a:r>
              <a:r>
                <a:rPr lang="en-US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AI </a:t>
              </a:r>
              <a:r>
                <a:rPr lang="zh-TW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模型</a:t>
              </a:r>
              <a:endPara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初始化 </a:t>
              </a:r>
              <a:r>
                <a:rPr lang="en-US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WiFi </a:t>
              </a:r>
              <a:r>
                <a:rPr lang="zh-TW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連線</a:t>
              </a:r>
              <a:endPara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設定 </a:t>
              </a:r>
              <a:r>
                <a:rPr lang="zh-TW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影像處理</a:t>
              </a:r>
              <a:r>
                <a:rPr lang="zh-TW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與 </a:t>
              </a:r>
              <a:r>
                <a:rPr lang="zh-TW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串流物件</a:t>
              </a:r>
              <a:endParaRPr lang="zh-TW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變數與物件初始化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FFF1D9-9874-83AB-DEF0-C2E8EF3F1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2453" r="8146" b="12453"/>
          <a:stretch/>
        </p:blipFill>
        <p:spPr bwMode="auto">
          <a:xfrm>
            <a:off x="1141124" y="2023557"/>
            <a:ext cx="4680000" cy="30671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D6A16D9-1CD6-5433-C317-C1764D149D10}"/>
              </a:ext>
            </a:extLst>
          </p:cNvPr>
          <p:cNvSpPr txBox="1"/>
          <p:nvPr/>
        </p:nvSpPr>
        <p:spPr>
          <a:xfrm>
            <a:off x="864675" y="5320699"/>
            <a:ext cx="6174078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WiFi.h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：用於連接無線網路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StreamIO.h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/ 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VideoStream.h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：處理影像串流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RTSP.h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：設定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（即時影像串流）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NNFaceDetectionRecognition.h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：處理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臉部辨識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AmebaServo.h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：用於控制伺服馬達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AmebaFatFS.h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：處理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SD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卡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或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Flash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記憶體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儲存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733616-4113-79D6-0FFB-E37AA230212B}"/>
              </a:ext>
            </a:extLst>
          </p:cNvPr>
          <p:cNvSpPr txBox="1"/>
          <p:nvPr/>
        </p:nvSpPr>
        <p:spPr>
          <a:xfrm>
            <a:off x="1048974" y="1550032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變數與函式庫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13A695-A61D-533C-808F-C2D1C003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11036" r="6192" b="11036"/>
          <a:stretch/>
        </p:blipFill>
        <p:spPr bwMode="auto">
          <a:xfrm>
            <a:off x="7542027" y="2321796"/>
            <a:ext cx="4830610" cy="24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7EF4F02-0CE6-0991-5C64-D6886F58B359}"/>
              </a:ext>
            </a:extLst>
          </p:cNvPr>
          <p:cNvSpPr txBox="1"/>
          <p:nvPr/>
        </p:nvSpPr>
        <p:spPr>
          <a:xfrm>
            <a:off x="7542027" y="1550032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設定影像通道與影像解析度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0BF5219-DBC8-2569-7BE0-27ECDFA5E521}"/>
              </a:ext>
            </a:extLst>
          </p:cNvPr>
          <p:cNvSpPr txBox="1"/>
          <p:nvPr/>
        </p:nvSpPr>
        <p:spPr>
          <a:xfrm>
            <a:off x="7542027" y="5320699"/>
            <a:ext cx="7315200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CHANNELVID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：用於即時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影像串流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CHANNELJPEG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：用於拍照擷取快照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CHANNELNN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：提供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AI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訓練影像，格式為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RGB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NNWIDTH / NNHEIGHT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：設定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AI 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影像解析度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576x320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E1C6002-60BE-95D0-6F2A-78E072B2DE2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432BA-C735-28AC-D154-715552BF7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722A51B-5815-74D9-9B6F-C43B4F7EA0E5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變數與物件初始化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2E715F-88EC-8255-2E50-92D40E29647E}"/>
              </a:ext>
            </a:extLst>
          </p:cNvPr>
          <p:cNvSpPr txBox="1"/>
          <p:nvPr/>
        </p:nvSpPr>
        <p:spPr>
          <a:xfrm>
            <a:off x="864675" y="5320699"/>
            <a:ext cx="6174078" cy="2077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紅色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LED (GPIO 21)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：表示錯誤或無法開門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綠色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LED (GPIO 22)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：表示成功開門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按鈕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 (GPIO 19)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：備份已註冊的臉部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按鈕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 (GPIO 18)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：進入臉部註冊模式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伺服馬達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(GPIO 8)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：控制開關門（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180°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鎖住，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0°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解鎖）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2D69C64-0018-E56C-5F09-FEB3D10E6602}"/>
              </a:ext>
            </a:extLst>
          </p:cNvPr>
          <p:cNvSpPr txBox="1"/>
          <p:nvPr/>
        </p:nvSpPr>
        <p:spPr>
          <a:xfrm>
            <a:off x="1048974" y="1550032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定義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GPIO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腳位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7D57841-65DD-C65D-7F6B-1E76892DC5E8}"/>
              </a:ext>
            </a:extLst>
          </p:cNvPr>
          <p:cNvSpPr txBox="1"/>
          <p:nvPr/>
        </p:nvSpPr>
        <p:spPr>
          <a:xfrm>
            <a:off x="7542027" y="1550032"/>
            <a:ext cx="57344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設定影像串流與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735FCE4-A4CF-C8AB-C669-F99545BB01D3}"/>
              </a:ext>
            </a:extLst>
          </p:cNvPr>
          <p:cNvSpPr txBox="1"/>
          <p:nvPr/>
        </p:nvSpPr>
        <p:spPr>
          <a:xfrm>
            <a:off x="7038753" y="4807495"/>
            <a:ext cx="7917713" cy="2920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configVID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：設定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串流的影像格式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Full HD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30 FPS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H.264 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編碼）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configJPEG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：設定拍照模式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JPEG 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格式）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configNN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：設定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模型的影像輸入解析度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RGB </a:t>
            </a:r>
            <a:r>
              <a:rPr lang="zh-TW" altLang="zh-TW" sz="16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格式）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：建立臉部辨識物件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：設定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影像串流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videoStreamer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：影像串流處理物件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myservo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：伺服馬達物件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D6B55F-8E20-3065-CF3B-93EF987D7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4811" r="8417" b="14811"/>
          <a:stretch/>
        </p:blipFill>
        <p:spPr bwMode="auto">
          <a:xfrm>
            <a:off x="1141124" y="2083644"/>
            <a:ext cx="4796580" cy="277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B1E6F2C-BDE4-AA66-7A03-CF4B09C80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11543" r="5995" b="11543"/>
          <a:stretch/>
        </p:blipFill>
        <p:spPr bwMode="auto">
          <a:xfrm>
            <a:off x="7456965" y="2083644"/>
            <a:ext cx="4997303" cy="25903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7AF3866-B912-6C94-4944-7DCAEE8FB531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11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97808-1657-88B0-8E97-692B2B83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66F2882-FA22-4902-C7B1-E18AE0C425A0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變數與物件初始化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24C40F-56DB-597D-4E54-58CCD524D794}"/>
              </a:ext>
            </a:extLst>
          </p:cNvPr>
          <p:cNvSpPr txBox="1"/>
          <p:nvPr/>
        </p:nvSpPr>
        <p:spPr>
          <a:xfrm>
            <a:off x="6230573" y="1968321"/>
            <a:ext cx="6174078" cy="80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這裡設定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了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 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名稱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(SSID)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 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密碼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status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用來儲存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連線狀態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8637D0C-C16A-1820-C701-B4C360147B26}"/>
              </a:ext>
            </a:extLst>
          </p:cNvPr>
          <p:cNvSpPr txBox="1"/>
          <p:nvPr/>
        </p:nvSpPr>
        <p:spPr>
          <a:xfrm>
            <a:off x="1048974" y="1043914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WiFi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連線資訊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6629578-3EED-77A8-05DA-0EB81B098AA8}"/>
              </a:ext>
            </a:extLst>
          </p:cNvPr>
          <p:cNvSpPr txBox="1"/>
          <p:nvPr/>
        </p:nvSpPr>
        <p:spPr>
          <a:xfrm>
            <a:off x="1048974" y="3669318"/>
            <a:ext cx="57344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變數宣告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C926F21-0108-A0C0-8BCF-6259D68970E8}"/>
              </a:ext>
            </a:extLst>
          </p:cNvPr>
          <p:cNvSpPr txBox="1"/>
          <p:nvPr/>
        </p:nvSpPr>
        <p:spPr>
          <a:xfrm>
            <a:off x="6230573" y="4432501"/>
            <a:ext cx="7917713" cy="2920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doorOpen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：表示門是否開啟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backupButtonState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/ 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RegModeButtonState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：儲存按鈕狀態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：是否進入「臉部註冊模式」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img_addr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/ 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img_len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：儲存影像快照的記憶體地址與長度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fileName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：儲存辨識到的人臉名稱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counter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：用於計數快照存檔編號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fs (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AmebaFatFS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：負責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SD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卡或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Flash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記憶體的檔案管理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649A5C-6BCD-D18A-C1C4-C31E6503B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7226" r="8417" b="17226"/>
          <a:stretch/>
        </p:blipFill>
        <p:spPr bwMode="auto">
          <a:xfrm>
            <a:off x="1141124" y="1623525"/>
            <a:ext cx="4796580" cy="186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E1D9D8-1B68-F5B8-C3A3-D8A9F70A4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12860" r="7014" b="12860"/>
          <a:stretch/>
        </p:blipFill>
        <p:spPr bwMode="auto">
          <a:xfrm>
            <a:off x="1206267" y="4137125"/>
            <a:ext cx="4471520" cy="37658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A28A900-7A24-6C08-C677-CD635B3F7303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337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19FA-3A50-0717-E33C-DAF5723B2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B51B0036-E4F9-F7CF-A9B4-2C71BFFD63F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BFAEF1BB-FE0B-8010-13BD-201F7BD6F9F1}"/>
              </a:ext>
            </a:extLst>
          </p:cNvPr>
          <p:cNvSpPr/>
          <p:nvPr/>
        </p:nvSpPr>
        <p:spPr>
          <a:xfrm>
            <a:off x="793790" y="123336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程式碼區塊劃分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6DE58A9-25C2-3D5A-5E02-00DB13B4ACC7}"/>
              </a:ext>
            </a:extLst>
          </p:cNvPr>
          <p:cNvSpPr/>
          <p:nvPr/>
        </p:nvSpPr>
        <p:spPr>
          <a:xfrm>
            <a:off x="1715453" y="29610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變數與物件初始化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42C0ABC-CBCE-730F-A243-8831B72D7DD3}"/>
              </a:ext>
            </a:extLst>
          </p:cNvPr>
          <p:cNvSpPr/>
          <p:nvPr/>
        </p:nvSpPr>
        <p:spPr>
          <a:xfrm>
            <a:off x="793790" y="3469243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GPIO、WiFi、RTSP、AI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模型等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00A98C40-ED24-E845-AE54-A4AC542A9BAE}"/>
              </a:ext>
            </a:extLst>
          </p:cNvPr>
          <p:cNvSpPr/>
          <p:nvPr/>
        </p:nvSpPr>
        <p:spPr>
          <a:xfrm>
            <a:off x="9193716" y="25221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F3B40A0-E0C0-973C-4520-521C80E37D84}"/>
              </a:ext>
            </a:extLst>
          </p:cNvPr>
          <p:cNvSpPr/>
          <p:nvPr/>
        </p:nvSpPr>
        <p:spPr>
          <a:xfrm>
            <a:off x="9193716" y="3030260"/>
            <a:ext cx="49901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硬體初始化、WiFi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連線、攝影機與 RTSP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76B83DD1-1B43-AA4B-538E-6FB3324E7AEF}"/>
              </a:ext>
            </a:extLst>
          </p:cNvPr>
          <p:cNvSpPr/>
          <p:nvPr/>
        </p:nvSpPr>
        <p:spPr>
          <a:xfrm>
            <a:off x="9307182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loop()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601708A7-0885-5BFA-F981-15EA7FE6D8F5}"/>
              </a:ext>
            </a:extLst>
          </p:cNvPr>
          <p:cNvSpPr/>
          <p:nvPr/>
        </p:nvSpPr>
        <p:spPr>
          <a:xfrm>
            <a:off x="9307182" y="4786313"/>
            <a:ext cx="48448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處理按鈕輸入、註冊與備份臉部、開關門控制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CFB76E46-AB00-7B15-701B-FD4E365C68EA}"/>
              </a:ext>
            </a:extLst>
          </p:cNvPr>
          <p:cNvSpPr/>
          <p:nvPr/>
        </p:nvSpPr>
        <p:spPr>
          <a:xfrm>
            <a:off x="9193716" y="60342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影像與門鎖控制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48FDED0B-A934-7629-068A-8A23332C85CD}"/>
              </a:ext>
            </a:extLst>
          </p:cNvPr>
          <p:cNvSpPr/>
          <p:nvPr/>
        </p:nvSpPr>
        <p:spPr>
          <a:xfrm>
            <a:off x="9193716" y="6542365"/>
            <a:ext cx="49901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透過臉部辨識結果決定是否開門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6194F5D8-DB0B-E105-C16E-05C6031335F7}"/>
              </a:ext>
            </a:extLst>
          </p:cNvPr>
          <p:cNvSpPr/>
          <p:nvPr/>
        </p:nvSpPr>
        <p:spPr>
          <a:xfrm>
            <a:off x="1715453" y="55951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FRPostProcess()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CCD1CCCD-E06E-AC7D-BB07-AF392ED0C1FB}"/>
              </a:ext>
            </a:extLst>
          </p:cNvPr>
          <p:cNvSpPr/>
          <p:nvPr/>
        </p:nvSpPr>
        <p:spPr>
          <a:xfrm>
            <a:off x="793790" y="6103263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處理臉部辨識結果，更新 OSD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顯示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0CEEC485-171B-69B8-DFB3-22B45F317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23" y="2902688"/>
            <a:ext cx="3650512" cy="3650512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2BBBB1C2-136E-1533-65C2-86D2DB5EC3BA}"/>
              </a:ext>
            </a:extLst>
          </p:cNvPr>
          <p:cNvGrpSpPr/>
          <p:nvPr/>
        </p:nvGrpSpPr>
        <p:grpSpPr>
          <a:xfrm>
            <a:off x="-138896" y="-25126"/>
            <a:ext cx="14769296" cy="8632903"/>
            <a:chOff x="-138896" y="-25126"/>
            <a:chExt cx="14769296" cy="8632903"/>
          </a:xfrm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356BFD06-B3E8-83E3-D34C-C4A5FB8DC093}"/>
                </a:ext>
              </a:extLst>
            </p:cNvPr>
            <p:cNvSpPr/>
            <p:nvPr/>
          </p:nvSpPr>
          <p:spPr>
            <a:xfrm>
              <a:off x="-138896" y="-25126"/>
              <a:ext cx="14769296" cy="8632903"/>
            </a:xfrm>
            <a:custGeom>
              <a:avLst/>
              <a:gdLst>
                <a:gd name="connsiteX0" fmla="*/ 9191177 w 14769296"/>
                <a:gd name="connsiteY0" fmla="*/ 2260107 h 8632903"/>
                <a:gd name="connsiteX1" fmla="*/ 8947735 w 14769296"/>
                <a:gd name="connsiteY1" fmla="*/ 2503549 h 8632903"/>
                <a:gd name="connsiteX2" fmla="*/ 8947735 w 14769296"/>
                <a:gd name="connsiteY2" fmla="*/ 3477286 h 8632903"/>
                <a:gd name="connsiteX3" fmla="*/ 9191177 w 14769296"/>
                <a:gd name="connsiteY3" fmla="*/ 3720728 h 8632903"/>
                <a:gd name="connsiteX4" fmla="*/ 14109670 w 14769296"/>
                <a:gd name="connsiteY4" fmla="*/ 3720728 h 8632903"/>
                <a:gd name="connsiteX5" fmla="*/ 14353112 w 14769296"/>
                <a:gd name="connsiteY5" fmla="*/ 3477286 h 8632903"/>
                <a:gd name="connsiteX6" fmla="*/ 14353112 w 14769296"/>
                <a:gd name="connsiteY6" fmla="*/ 2503549 h 8632903"/>
                <a:gd name="connsiteX7" fmla="*/ 14109670 w 14769296"/>
                <a:gd name="connsiteY7" fmla="*/ 2260107 h 8632903"/>
                <a:gd name="connsiteX8" fmla="*/ 0 w 14769296"/>
                <a:gd name="connsiteY8" fmla="*/ 0 h 8632903"/>
                <a:gd name="connsiteX9" fmla="*/ 14769296 w 14769296"/>
                <a:gd name="connsiteY9" fmla="*/ 0 h 8632903"/>
                <a:gd name="connsiteX10" fmla="*/ 14769296 w 14769296"/>
                <a:gd name="connsiteY10" fmla="*/ 8632903 h 8632903"/>
                <a:gd name="connsiteX11" fmla="*/ 0 w 14769296"/>
                <a:gd name="connsiteY11" fmla="*/ 8632903 h 863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69296" h="8632903">
                  <a:moveTo>
                    <a:pt x="9191177" y="2260107"/>
                  </a:moveTo>
                  <a:cubicBezTo>
                    <a:pt x="9056728" y="2260107"/>
                    <a:pt x="8947735" y="2369100"/>
                    <a:pt x="8947735" y="2503549"/>
                  </a:cubicBezTo>
                  <a:lnTo>
                    <a:pt x="8947735" y="3477286"/>
                  </a:lnTo>
                  <a:cubicBezTo>
                    <a:pt x="8947735" y="3611735"/>
                    <a:pt x="9056728" y="3720728"/>
                    <a:pt x="9191177" y="3720728"/>
                  </a:cubicBezTo>
                  <a:lnTo>
                    <a:pt x="14109670" y="3720728"/>
                  </a:lnTo>
                  <a:cubicBezTo>
                    <a:pt x="14244119" y="3720728"/>
                    <a:pt x="14353112" y="3611735"/>
                    <a:pt x="14353112" y="3477286"/>
                  </a:cubicBezTo>
                  <a:lnTo>
                    <a:pt x="14353112" y="2503549"/>
                  </a:lnTo>
                  <a:cubicBezTo>
                    <a:pt x="14353112" y="2369100"/>
                    <a:pt x="14244119" y="2260107"/>
                    <a:pt x="14109670" y="2260107"/>
                  </a:cubicBezTo>
                  <a:close/>
                  <a:moveTo>
                    <a:pt x="0" y="0"/>
                  </a:moveTo>
                  <a:lnTo>
                    <a:pt x="14769296" y="0"/>
                  </a:lnTo>
                  <a:lnTo>
                    <a:pt x="14769296" y="8632903"/>
                  </a:lnTo>
                  <a:lnTo>
                    <a:pt x="0" y="86329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BCECFF2B-7D8E-DBBA-F125-37625DF613F1}"/>
                </a:ext>
              </a:extLst>
            </p:cNvPr>
            <p:cNvSpPr txBox="1"/>
            <p:nvPr/>
          </p:nvSpPr>
          <p:spPr>
            <a:xfrm>
              <a:off x="827841" y="3951289"/>
              <a:ext cx="7315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第二個區塊：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setup() 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初始化函式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7E4D03A-3617-65BF-12D3-C85917CAD543}"/>
                </a:ext>
              </a:extLst>
            </p:cNvPr>
            <p:cNvSpPr txBox="1"/>
            <p:nvPr/>
          </p:nvSpPr>
          <p:spPr>
            <a:xfrm>
              <a:off x="827840" y="4684581"/>
              <a:ext cx="10378876" cy="770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setup() 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是 </a:t>
              </a: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Arduino 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內建的初始化函式，在開機或重置後只會執行 </a:t>
              </a:r>
              <a:r>
                <a:rPr lang="zh-TW" altLang="en-US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一次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。這段程式碼負責 </a:t>
              </a:r>
              <a:r>
                <a:rPr lang="zh-TW" altLang="en-US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設定 </a:t>
              </a:r>
              <a:r>
                <a:rPr lang="en-US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GPIO</a:t>
              </a:r>
              <a:r>
                <a:rPr lang="zh-TW" altLang="en-US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</a:t>
              </a:r>
              <a:r>
                <a:rPr lang="en-US" altLang="zh-TW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WiFi </a:t>
              </a:r>
              <a:r>
                <a:rPr lang="zh-TW" altLang="en-US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連線、影像串流、臉部辨識模型 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以及 </a:t>
              </a:r>
              <a:r>
                <a:rPr lang="zh-TW" altLang="en-US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伺服馬達 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的初始狀態。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6C670-D1D4-7D61-1B56-9C3C684D6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1D10EDA-E797-EBFA-698C-6F2B9056C330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第二個區塊：</a:t>
            </a:r>
            <a:r>
              <a:rPr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初始化函式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CE94A90-EA2F-0F29-4483-A5AB8F1EBB08}"/>
              </a:ext>
            </a:extLst>
          </p:cNvPr>
          <p:cNvSpPr txBox="1"/>
          <p:nvPr/>
        </p:nvSpPr>
        <p:spPr>
          <a:xfrm>
            <a:off x="4991100" y="4267929"/>
            <a:ext cx="9509760" cy="3332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GPIO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腳位模式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pinMode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(RED_LED, OUTPUT);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設定紅色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LED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為輸出模式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pinMode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(GREEN_LED, OUTPUT);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設定綠色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LED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為輸出模式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pinMode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(BACKUP_FACE_BUTTON_PIN, INPUT);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備份臉部按鈕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為輸入模式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pinMode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(EN_REGMODE_BUTTON_PIN, INPUT);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臉部註冊模式按鈕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為輸入模式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myservo.attach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(SERVO_PIN); →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將伺服馬達綁定到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GPIO 8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初始化序列埠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(Serial Monitor)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Serial.begin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(115200);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序列監視器波特率為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115200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，用於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偵錯與除錯輸出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370446-AD92-560C-DAE2-7DCD133170CB}"/>
              </a:ext>
            </a:extLst>
          </p:cNvPr>
          <p:cNvSpPr txBox="1"/>
          <p:nvPr/>
        </p:nvSpPr>
        <p:spPr>
          <a:xfrm>
            <a:off x="1460205" y="1116109"/>
            <a:ext cx="11585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setup() 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</a:t>
            </a:r>
            <a:r>
              <a:rPr lang="en-US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Arduino 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內建的初始化函式，在開機或重置後只會執行 </a:t>
            </a:r>
            <a:r>
              <a:rPr lang="zh-TW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一次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。這段程式碼負責 </a:t>
            </a:r>
            <a:r>
              <a:rPr lang="zh-TW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</a:t>
            </a:r>
            <a:r>
              <a:rPr lang="en-US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GPIO</a:t>
            </a:r>
            <a:r>
              <a:rPr lang="zh-TW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 </a:t>
            </a:r>
            <a:r>
              <a:rPr lang="zh-TW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連線、影像串流、臉部辨識模型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以及 </a:t>
            </a:r>
            <a:r>
              <a:rPr lang="zh-TW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伺服馬達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的初始狀態。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4D673D7-EDD6-E281-2B53-DFC568EBA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11126" r="7852" b="11126"/>
          <a:stretch/>
        </p:blipFill>
        <p:spPr bwMode="auto">
          <a:xfrm>
            <a:off x="331426" y="2284191"/>
            <a:ext cx="4659674" cy="323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FF89AFE-54AE-C430-1928-75067378CE0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6380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C265C-D075-0E2D-912B-F317B06E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51CDA15-3502-DFF7-3EA0-B2086629346F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初始化函式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8F6DB3B-CF2C-9348-D4E9-36EC8D1818F8}"/>
              </a:ext>
            </a:extLst>
          </p:cNvPr>
          <p:cNvSpPr txBox="1"/>
          <p:nvPr/>
        </p:nvSpPr>
        <p:spPr>
          <a:xfrm>
            <a:off x="6118860" y="2007696"/>
            <a:ext cx="8634948" cy="249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這段程式碼會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嘗試連接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WiFi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，如果失敗，會不斷重試：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顯示正在連線的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WiFi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SSID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呼叫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WiFi.begin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ssid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, pass);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開始連線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每次失敗後等待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秒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，然後再嘗試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直到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WiFi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連線成功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才會繼續執行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✅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如果成功連線，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WiFi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會變成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WL_CONNECTED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，並繼續執行後續程式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CD86AA4-F780-A6F1-9811-DC88D1FC2E60}"/>
              </a:ext>
            </a:extLst>
          </p:cNvPr>
          <p:cNvSpPr txBox="1"/>
          <p:nvPr/>
        </p:nvSpPr>
        <p:spPr>
          <a:xfrm>
            <a:off x="1048974" y="1258546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WiFi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D31454-EDFE-220D-BFDF-5FDC3C84C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8306" r="7083" b="8306"/>
          <a:stretch/>
        </p:blipFill>
        <p:spPr bwMode="auto">
          <a:xfrm>
            <a:off x="1054272" y="1947785"/>
            <a:ext cx="4743272" cy="2558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49D4EE6-43C4-6D8B-5785-00A5A7A82543}"/>
              </a:ext>
            </a:extLst>
          </p:cNvPr>
          <p:cNvSpPr txBox="1"/>
          <p:nvPr/>
        </p:nvSpPr>
        <p:spPr>
          <a:xfrm>
            <a:off x="6118860" y="5484377"/>
            <a:ext cx="8634948" cy="2077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這裡設定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攝影機影像串流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CHANNELVID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（通道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0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）：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影像串流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CHANNELJPEG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（通道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）：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拍攝快照用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CHANNELNN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（通道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3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）：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辨識影像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Camera.videoInit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啟動攝影機影像串流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E7DE835-DD98-201C-FC33-2FF5C11F6170}"/>
              </a:ext>
            </a:extLst>
          </p:cNvPr>
          <p:cNvSpPr txBox="1"/>
          <p:nvPr/>
        </p:nvSpPr>
        <p:spPr>
          <a:xfrm>
            <a:off x="1048974" y="4995193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設定攝影機與影像串流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D82CD38-C532-F6C0-6A42-5BD26B51A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15045" r="7034" b="15045"/>
          <a:stretch/>
        </p:blipFill>
        <p:spPr bwMode="auto">
          <a:xfrm>
            <a:off x="1048974" y="5682736"/>
            <a:ext cx="4748696" cy="15718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AB06011-DB45-5D51-7EC7-B347B1849603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485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F6007-5F81-EF27-A79A-74D12799C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6C14633-BA53-7080-97FC-4649E0CE7A2E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初始化函式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DE2895A-3BCB-CD91-E561-4BBA629DA48A}"/>
              </a:ext>
            </a:extLst>
          </p:cNvPr>
          <p:cNvSpPr txBox="1"/>
          <p:nvPr/>
        </p:nvSpPr>
        <p:spPr>
          <a:xfrm>
            <a:off x="5887526" y="1856436"/>
            <a:ext cx="8300914" cy="154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這段程式碼設定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影像串流：</a:t>
            </a:r>
          </a:p>
          <a:p>
            <a:pPr marL="5715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rtsp.configVideo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(configVID); →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影像格式</a:t>
            </a:r>
          </a:p>
          <a:p>
            <a:pPr marL="5715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rtsp.begin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→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 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影像串流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，可以透過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 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串流軟體（如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VLC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）觀看攝影機畫面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38D2831-B0E4-E60B-9C7D-C5B685B5D5E2}"/>
              </a:ext>
            </a:extLst>
          </p:cNvPr>
          <p:cNvSpPr txBox="1"/>
          <p:nvPr/>
        </p:nvSpPr>
        <p:spPr>
          <a:xfrm>
            <a:off x="1048974" y="1258546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RTSP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串流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3C576F-A58E-701E-A3BF-451174FD415E}"/>
              </a:ext>
            </a:extLst>
          </p:cNvPr>
          <p:cNvSpPr txBox="1"/>
          <p:nvPr/>
        </p:nvSpPr>
        <p:spPr>
          <a:xfrm>
            <a:off x="6109203" y="4114800"/>
            <a:ext cx="8216397" cy="3659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這裡設定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臉部辨識模型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facerecog.configVideo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configNN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); →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指定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影像通道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facerecog.modelSelect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(FACE_RECOGNITION, NA_MODEL, DEFAULT_SCRFD, DEFAULT_MOBILEFACENET);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914400" algn="l"/>
              </a:tabLst>
            </a:pP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DEFAULT_SCRFD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：負責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人臉偵測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914400" algn="l"/>
              </a:tabLst>
            </a:pP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DEFAULT_MOBILEFACENET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：負責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臉部辨識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facerecog.begin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→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啟動臉部辨識模型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facerecog.setResultCallback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FRPostProcess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); →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辨識結果的回調函式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📌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當攝影機偵測到臉部後，會自動呼叫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FRPostProcess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來處理辨識結果！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BF2EF4-126F-CAB6-9F62-E26FB2182F83}"/>
              </a:ext>
            </a:extLst>
          </p:cNvPr>
          <p:cNvSpPr txBox="1"/>
          <p:nvPr/>
        </p:nvSpPr>
        <p:spPr>
          <a:xfrm>
            <a:off x="1048974" y="380252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啟動臉部辨識模型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538CC2C-091E-5CCD-F4B4-71EBE1B13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15542" r="7002" b="15542"/>
          <a:stretch/>
        </p:blipFill>
        <p:spPr bwMode="auto">
          <a:xfrm>
            <a:off x="1048973" y="1856436"/>
            <a:ext cx="4754733" cy="143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9924A62-F221-89CA-6721-45E541374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14224" r="5257" b="14224"/>
          <a:stretch/>
        </p:blipFill>
        <p:spPr bwMode="auto">
          <a:xfrm>
            <a:off x="1048974" y="4487502"/>
            <a:ext cx="4754732" cy="11755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AB645A5-658D-BFC3-83EC-7C9EA243FF2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357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131CE-EA37-5598-1E24-CAF9E3988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48F1CCA-6B33-BC18-BB49-DE053D04DBF3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初始化函式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2BDF7E2-E82E-EBC4-91F6-D055177D8442}"/>
              </a:ext>
            </a:extLst>
          </p:cNvPr>
          <p:cNvSpPr txBox="1"/>
          <p:nvPr/>
        </p:nvSpPr>
        <p:spPr>
          <a:xfrm>
            <a:off x="5913120" y="1900847"/>
            <a:ext cx="8275319" cy="154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取得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影像串流來源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videoStreamer.registerInput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Camera.getStream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(CHANNELVID));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輸出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videoStreamer.registerOutput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);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videoStreamer.begin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啟動影像串流（若失敗，會輸出錯誤）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98A480F-F047-E439-AB15-C7C6A2A3B4A5}"/>
              </a:ext>
            </a:extLst>
          </p:cNvPr>
          <p:cNvSpPr txBox="1"/>
          <p:nvPr/>
        </p:nvSpPr>
        <p:spPr>
          <a:xfrm>
            <a:off x="1048974" y="1258546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啟動影像串流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96D1A5F-B167-875D-752B-F6D1E7208EEB}"/>
              </a:ext>
            </a:extLst>
          </p:cNvPr>
          <p:cNvSpPr txBox="1"/>
          <p:nvPr/>
        </p:nvSpPr>
        <p:spPr>
          <a:xfrm>
            <a:off x="5909793" y="4114800"/>
            <a:ext cx="8415808" cy="1226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影像通道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CHANNELNN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將影像輸入到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進行辨識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啟動影像處理流程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03F1DB-8D33-5161-CA21-A9137016E15C}"/>
              </a:ext>
            </a:extLst>
          </p:cNvPr>
          <p:cNvSpPr txBox="1"/>
          <p:nvPr/>
        </p:nvSpPr>
        <p:spPr>
          <a:xfrm>
            <a:off x="1048974" y="3538129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影像處理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01599D-EF76-BC75-A8E0-54CEA7DC3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13303" r="6167" b="13303"/>
          <a:stretch/>
        </p:blipFill>
        <p:spPr bwMode="auto">
          <a:xfrm>
            <a:off x="1048552" y="1692229"/>
            <a:ext cx="4755153" cy="156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7F62CE7-3C97-197B-90BD-06B6F3229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12066" r="4864" b="12066"/>
          <a:stretch/>
        </p:blipFill>
        <p:spPr bwMode="auto">
          <a:xfrm>
            <a:off x="1048552" y="3971811"/>
            <a:ext cx="4755154" cy="15393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A4FA13D-9A05-621D-0EFB-79F695200562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163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FCFEF-3256-DFE3-11AD-0484F68F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63B53A7-D5CF-F79E-4B25-4D101FBEF63D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初始化函式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70C20E8-8A90-66A0-719D-DD1A2B8FD3D0}"/>
              </a:ext>
            </a:extLst>
          </p:cNvPr>
          <p:cNvSpPr txBox="1"/>
          <p:nvPr/>
        </p:nvSpPr>
        <p:spPr>
          <a:xfrm>
            <a:off x="6050282" y="4557798"/>
            <a:ext cx="8275319" cy="3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開機時會自動恢復之前註冊的臉部資訊，避免每次重新註冊！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C254AA1-0279-67BC-7303-ED31617B592C}"/>
              </a:ext>
            </a:extLst>
          </p:cNvPr>
          <p:cNvSpPr txBox="1"/>
          <p:nvPr/>
        </p:nvSpPr>
        <p:spPr>
          <a:xfrm>
            <a:off x="1048974" y="3601383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Flash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恢復已註冊的臉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A63F1E7-EF02-75F9-EA22-1936F6974239}"/>
              </a:ext>
            </a:extLst>
          </p:cNvPr>
          <p:cNvSpPr txBox="1"/>
          <p:nvPr/>
        </p:nvSpPr>
        <p:spPr>
          <a:xfrm>
            <a:off x="6050282" y="6651734"/>
            <a:ext cx="8415808" cy="3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上電後，馬達預設為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180°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（門鎖關閉狀態）。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9D8EC47-5921-ED1A-D23B-953F786ECAC2}"/>
              </a:ext>
            </a:extLst>
          </p:cNvPr>
          <p:cNvSpPr txBox="1"/>
          <p:nvPr/>
        </p:nvSpPr>
        <p:spPr>
          <a:xfrm>
            <a:off x="1048974" y="581786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設定門鎖初始狀態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200DAEE-2379-C6CB-D440-9A93D347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25483" r="12109" b="25483"/>
          <a:stretch/>
        </p:blipFill>
        <p:spPr bwMode="auto">
          <a:xfrm>
            <a:off x="1048974" y="4059221"/>
            <a:ext cx="4754732" cy="137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7F8B5E1-AD77-F49C-41CC-9BC509D2B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9937" r="7469" b="19937"/>
          <a:stretch/>
        </p:blipFill>
        <p:spPr bwMode="auto">
          <a:xfrm>
            <a:off x="1048551" y="6275699"/>
            <a:ext cx="4754731" cy="1124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D3A5FAA-89E6-65A0-DF0E-736A610C5BF6}"/>
              </a:ext>
            </a:extLst>
          </p:cNvPr>
          <p:cNvSpPr txBox="1"/>
          <p:nvPr/>
        </p:nvSpPr>
        <p:spPr>
          <a:xfrm>
            <a:off x="1048974" y="1384905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OSD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疊加資訊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4E3F171-9688-C3FB-2F8C-210602A90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19730" r="9638" b="19730"/>
          <a:stretch/>
        </p:blipFill>
        <p:spPr bwMode="auto">
          <a:xfrm>
            <a:off x="1048552" y="1818588"/>
            <a:ext cx="4251958" cy="149352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AF59ED4-239C-CB3D-ECDE-345ACBD64B5D}"/>
              </a:ext>
            </a:extLst>
          </p:cNvPr>
          <p:cNvSpPr txBox="1"/>
          <p:nvPr/>
        </p:nvSpPr>
        <p:spPr>
          <a:xfrm>
            <a:off x="5909793" y="1818588"/>
            <a:ext cx="8415808" cy="1226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這裡啟動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 (On-Screen Display)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疊加：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OSD.configVideo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(CHANNELVID, configVID);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影像的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文字疊加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OSD.begin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OSD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，讓影像上可顯示偵測到的資訊（如人名）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CFBE820-A43F-59FF-140E-15ACC469E39F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96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54235" y="555069"/>
            <a:ext cx="5225058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課程收穫</a:t>
            </a:r>
            <a:endParaRPr lang="en-US" sz="4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354235" y="1506736"/>
            <a:ext cx="9579531" cy="1177528"/>
          </a:xfrm>
          <a:prstGeom prst="roundRect">
            <a:avLst>
              <a:gd name="adj" fmla="val 7100"/>
            </a:avLst>
          </a:prstGeom>
          <a:solidFill>
            <a:schemeClr val="accent5">
              <a:lumMod val="20000"/>
              <a:lumOff val="80000"/>
            </a:schemeClr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560808" y="1713309"/>
            <a:ext cx="2612469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熟悉 Hub 8735 Ultra</a:t>
            </a:r>
            <a:endParaRPr lang="en-US" sz="2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560808" y="2159198"/>
            <a:ext cx="9166384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學員將能夠熟悉 Hub 8735 Ultra 的環境建置與開發流程，為後續的 AI 應用開發奠定基礎。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354235" y="2883218"/>
            <a:ext cx="9579531" cy="1177528"/>
          </a:xfrm>
          <a:prstGeom prst="roundRect">
            <a:avLst>
              <a:gd name="adj" fmla="val 7100"/>
            </a:avLst>
          </a:prstGeom>
          <a:solidFill>
            <a:schemeClr val="accent5">
              <a:lumMod val="20000"/>
              <a:lumOff val="80000"/>
            </a:schemeClr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560808" y="3089791"/>
            <a:ext cx="2612469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YOLO 物件偵測</a:t>
            </a:r>
            <a:endParaRPr lang="en-US" sz="2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560808" y="3535680"/>
            <a:ext cx="9166384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瞭解 YOLO 物件偵測模型的訓練與應用，能夠自行訓練並部署自訂模型。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354235" y="4259699"/>
            <a:ext cx="9579531" cy="1177528"/>
          </a:xfrm>
          <a:prstGeom prst="roundRect">
            <a:avLst>
              <a:gd name="adj" fmla="val 7100"/>
            </a:avLst>
          </a:prstGeom>
          <a:solidFill>
            <a:schemeClr val="accent5">
              <a:lumMod val="20000"/>
              <a:lumOff val="80000"/>
            </a:schemeClr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560808" y="4466273"/>
            <a:ext cx="2612469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模型格式轉換</a:t>
            </a:r>
            <a:endParaRPr lang="en-US" sz="2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560808" y="4912162"/>
            <a:ext cx="9166384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學會模型格式轉換與部署技術，能夠將訓練好的模型轉換為 Hub 8735 Ultra 可運行的格式。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354235" y="5636181"/>
            <a:ext cx="9579531" cy="1177528"/>
          </a:xfrm>
          <a:prstGeom prst="roundRect">
            <a:avLst>
              <a:gd name="adj" fmla="val 7100"/>
            </a:avLst>
          </a:prstGeom>
          <a:solidFill>
            <a:schemeClr val="accent5">
              <a:lumMod val="20000"/>
              <a:lumOff val="80000"/>
            </a:schemeClr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560808" y="5842754"/>
            <a:ext cx="2612469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SD/Flash 加載模型</a:t>
            </a:r>
            <a:endParaRPr lang="en-US" sz="2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560808" y="6288643"/>
            <a:ext cx="9166384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使用 SD 卡或 Flash 記憶體加載模型，提升運行效率，實現更靈活的 AI 應用部署。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354235" y="7037546"/>
            <a:ext cx="957953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本課程適合具備基礎 Arduino 或 AI 應用經驗的開發者、學生或工程師，並將提供完整的範例程式與實作指引，幫助學員快速上手並應用於實際專案開發。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36717C0-95C3-07E8-8DAC-474CD1D5F4AC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FB90D-A7C7-F3B6-9D43-8B7C29957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292A23A-DE3D-11FC-A502-1C086E159479}"/>
              </a:ext>
            </a:extLst>
          </p:cNvPr>
          <p:cNvSpPr/>
          <p:nvPr/>
        </p:nvSpPr>
        <p:spPr>
          <a:xfrm>
            <a:off x="4338101" y="29384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初始化函式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41D95A-3738-E24E-14C3-59101BE51C23}"/>
              </a:ext>
            </a:extLst>
          </p:cNvPr>
          <p:cNvSpPr txBox="1"/>
          <p:nvPr/>
        </p:nvSpPr>
        <p:spPr>
          <a:xfrm>
            <a:off x="6050282" y="4557798"/>
            <a:ext cx="8275319" cy="3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開機時會自動恢復之前註冊的臉部資訊，避免每次重新註冊！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EE59CC-FB99-C160-3B29-2DB02773CC3C}"/>
              </a:ext>
            </a:extLst>
          </p:cNvPr>
          <p:cNvSpPr txBox="1"/>
          <p:nvPr/>
        </p:nvSpPr>
        <p:spPr>
          <a:xfrm>
            <a:off x="1048974" y="3601383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Flash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恢復已註冊的臉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65CD96F-CC53-5CAA-887C-EBA77D6956E1}"/>
              </a:ext>
            </a:extLst>
          </p:cNvPr>
          <p:cNvSpPr txBox="1"/>
          <p:nvPr/>
        </p:nvSpPr>
        <p:spPr>
          <a:xfrm>
            <a:off x="6050282" y="6651734"/>
            <a:ext cx="8415808" cy="3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上電後，馬達預設為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180°</a:t>
            </a: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（門鎖關閉狀態）。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F91BFCD-DCC0-044F-0D18-13B19527DADA}"/>
              </a:ext>
            </a:extLst>
          </p:cNvPr>
          <p:cNvSpPr txBox="1"/>
          <p:nvPr/>
        </p:nvSpPr>
        <p:spPr>
          <a:xfrm>
            <a:off x="1048974" y="581786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設定門鎖初始狀態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A3B02BC-7F00-881D-F98D-0E52C8516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25483" r="12109" b="25483"/>
          <a:stretch/>
        </p:blipFill>
        <p:spPr bwMode="auto">
          <a:xfrm>
            <a:off x="1048974" y="4059221"/>
            <a:ext cx="4754732" cy="137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0D379B9-9E4B-39CF-E112-3CEDB1800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9937" r="7469" b="19937"/>
          <a:stretch/>
        </p:blipFill>
        <p:spPr bwMode="auto">
          <a:xfrm>
            <a:off x="1048551" y="6275699"/>
            <a:ext cx="4754731" cy="1124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7C0052E-598D-873D-EDE7-25A7D98028AB}"/>
              </a:ext>
            </a:extLst>
          </p:cNvPr>
          <p:cNvSpPr txBox="1"/>
          <p:nvPr/>
        </p:nvSpPr>
        <p:spPr>
          <a:xfrm>
            <a:off x="1048974" y="1384905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effectLst/>
                <a:latin typeface="Segoe UI Emoji" panose="020B0502040204020203" pitchFamily="34" charset="0"/>
                <a:ea typeface="新細明體" panose="02020500000000000000" pitchFamily="18" charset="-120"/>
                <a:cs typeface="Segoe UI Emoji" panose="020B0502040204020203" pitchFamily="34" charset="0"/>
              </a:rPr>
              <a:t>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OSD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疊加資訊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C673F78-431E-99D8-F6E7-5B32E1956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19730" r="9638" b="19730"/>
          <a:stretch/>
        </p:blipFill>
        <p:spPr bwMode="auto">
          <a:xfrm>
            <a:off x="1048552" y="1818588"/>
            <a:ext cx="4251958" cy="149352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FE23C45-0333-12D2-59FD-52617C444FA5}"/>
              </a:ext>
            </a:extLst>
          </p:cNvPr>
          <p:cNvSpPr txBox="1"/>
          <p:nvPr/>
        </p:nvSpPr>
        <p:spPr>
          <a:xfrm>
            <a:off x="5909793" y="1818588"/>
            <a:ext cx="8415808" cy="1226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這裡啟動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 (On-Screen Display)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疊加：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OSD.configVideo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(CHANNELVID, configVID);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影像的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文字疊加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OSD.begin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OSD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，讓影像上可顯示偵測到的資訊（如人名）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653E50-83D0-53A9-9B65-1B1E52F6A726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513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2B40C-A102-4999-6138-8730F720A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FEE78E20-B949-9819-3894-A34DB899E43A}"/>
              </a:ext>
            </a:extLst>
          </p:cNvPr>
          <p:cNvSpPr/>
          <p:nvPr/>
        </p:nvSpPr>
        <p:spPr>
          <a:xfrm>
            <a:off x="13009880" y="79146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93F3E81-3762-9ECC-AE46-1072CC7EA046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C00931F5-D821-CE83-BB32-E53962756CBB}"/>
              </a:ext>
            </a:extLst>
          </p:cNvPr>
          <p:cNvSpPr/>
          <p:nvPr/>
        </p:nvSpPr>
        <p:spPr>
          <a:xfrm>
            <a:off x="793790" y="123336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程式碼區塊劃分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6F84F97-8C5F-0F72-2103-ADDBDC0E7E9F}"/>
              </a:ext>
            </a:extLst>
          </p:cNvPr>
          <p:cNvSpPr/>
          <p:nvPr/>
        </p:nvSpPr>
        <p:spPr>
          <a:xfrm>
            <a:off x="1715453" y="29610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變數與物件初始化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B8F216A-8AB8-2955-1E74-59FCA9C73117}"/>
              </a:ext>
            </a:extLst>
          </p:cNvPr>
          <p:cNvSpPr/>
          <p:nvPr/>
        </p:nvSpPr>
        <p:spPr>
          <a:xfrm>
            <a:off x="793790" y="3469243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GPIO、WiFi、RTSP、AI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模型等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82BB749-ED7B-DDD9-69F5-8A472600CA63}"/>
              </a:ext>
            </a:extLst>
          </p:cNvPr>
          <p:cNvSpPr/>
          <p:nvPr/>
        </p:nvSpPr>
        <p:spPr>
          <a:xfrm>
            <a:off x="9193716" y="25221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DC21A1AB-3328-A45C-885E-5999F55F1D8C}"/>
              </a:ext>
            </a:extLst>
          </p:cNvPr>
          <p:cNvSpPr/>
          <p:nvPr/>
        </p:nvSpPr>
        <p:spPr>
          <a:xfrm>
            <a:off x="9193716" y="3030260"/>
            <a:ext cx="49901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硬體初始化、WiFi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連線、攝影機與 RTSP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8A62A0BE-BD14-1E83-D7BE-9D306169BDF4}"/>
              </a:ext>
            </a:extLst>
          </p:cNvPr>
          <p:cNvSpPr/>
          <p:nvPr/>
        </p:nvSpPr>
        <p:spPr>
          <a:xfrm>
            <a:off x="9307182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loop()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32303354-55D8-88D7-1B4F-F7D4F016E07B}"/>
              </a:ext>
            </a:extLst>
          </p:cNvPr>
          <p:cNvSpPr/>
          <p:nvPr/>
        </p:nvSpPr>
        <p:spPr>
          <a:xfrm>
            <a:off x="9307182" y="4786313"/>
            <a:ext cx="48448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處理按鈕輸入、註冊與備份臉部、開關門控制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DAD6E083-43DF-26FD-77E6-9C798DB35F06}"/>
              </a:ext>
            </a:extLst>
          </p:cNvPr>
          <p:cNvSpPr/>
          <p:nvPr/>
        </p:nvSpPr>
        <p:spPr>
          <a:xfrm>
            <a:off x="9193716" y="60342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影像與門鎖控制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71C70AB8-50C4-8D65-BA1E-E1EFBA574D80}"/>
              </a:ext>
            </a:extLst>
          </p:cNvPr>
          <p:cNvSpPr/>
          <p:nvPr/>
        </p:nvSpPr>
        <p:spPr>
          <a:xfrm>
            <a:off x="9193716" y="6542365"/>
            <a:ext cx="49901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透過臉部辨識結果決定是否開門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2BBDF95C-918E-A4E0-17A9-41570A55CF3A}"/>
              </a:ext>
            </a:extLst>
          </p:cNvPr>
          <p:cNvSpPr/>
          <p:nvPr/>
        </p:nvSpPr>
        <p:spPr>
          <a:xfrm>
            <a:off x="1715453" y="55951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FRPostProcess()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4D2ECF38-22D2-D319-0AE1-21AC140591FB}"/>
              </a:ext>
            </a:extLst>
          </p:cNvPr>
          <p:cNvSpPr/>
          <p:nvPr/>
        </p:nvSpPr>
        <p:spPr>
          <a:xfrm>
            <a:off x="793790" y="6103263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處理臉部辨識結果，更新 OSD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顯示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1AA7012-1856-57C1-424F-0C4F003CD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23" y="2902688"/>
            <a:ext cx="3650512" cy="3650512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52ECA580-C3A0-FE87-B9AB-B107753E027B}"/>
              </a:ext>
            </a:extLst>
          </p:cNvPr>
          <p:cNvGrpSpPr/>
          <p:nvPr/>
        </p:nvGrpSpPr>
        <p:grpSpPr>
          <a:xfrm>
            <a:off x="-171124" y="-173893"/>
            <a:ext cx="14801522" cy="8381738"/>
            <a:chOff x="-171122" y="-124200"/>
            <a:chExt cx="14801522" cy="838173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CE58DB63-B3BE-FC18-E3FD-5F7CF7134547}"/>
                </a:ext>
              </a:extLst>
            </p:cNvPr>
            <p:cNvSpPr/>
            <p:nvPr/>
          </p:nvSpPr>
          <p:spPr>
            <a:xfrm rot="10800000">
              <a:off x="-171121" y="-124199"/>
              <a:ext cx="14630400" cy="8229600"/>
            </a:xfrm>
            <a:custGeom>
              <a:avLst/>
              <a:gdLst>
                <a:gd name="connsiteX0" fmla="*/ 674198 w 14630400"/>
                <a:gd name="connsiteY0" fmla="*/ 2359521 h 8229600"/>
                <a:gd name="connsiteX1" fmla="*/ 354419 w 14630400"/>
                <a:gd name="connsiteY1" fmla="*/ 2679300 h 8229600"/>
                <a:gd name="connsiteX2" fmla="*/ 354419 w 14630400"/>
                <a:gd name="connsiteY2" fmla="*/ 3958375 h 8229600"/>
                <a:gd name="connsiteX3" fmla="*/ 674198 w 14630400"/>
                <a:gd name="connsiteY3" fmla="*/ 4278154 h 8229600"/>
                <a:gd name="connsiteX4" fmla="*/ 4999044 w 14630400"/>
                <a:gd name="connsiteY4" fmla="*/ 4278154 h 8229600"/>
                <a:gd name="connsiteX5" fmla="*/ 5318823 w 14630400"/>
                <a:gd name="connsiteY5" fmla="*/ 3958375 h 8229600"/>
                <a:gd name="connsiteX6" fmla="*/ 5318823 w 14630400"/>
                <a:gd name="connsiteY6" fmla="*/ 2679300 h 8229600"/>
                <a:gd name="connsiteX7" fmla="*/ 4999044 w 14630400"/>
                <a:gd name="connsiteY7" fmla="*/ 2359521 h 8229600"/>
                <a:gd name="connsiteX8" fmla="*/ 0 w 14630400"/>
                <a:gd name="connsiteY8" fmla="*/ 0 h 8229600"/>
                <a:gd name="connsiteX9" fmla="*/ 14630400 w 14630400"/>
                <a:gd name="connsiteY9" fmla="*/ 0 h 8229600"/>
                <a:gd name="connsiteX10" fmla="*/ 14630400 w 14630400"/>
                <a:gd name="connsiteY10" fmla="*/ 8229600 h 8229600"/>
                <a:gd name="connsiteX11" fmla="*/ 0 w 14630400"/>
                <a:gd name="connsiteY11" fmla="*/ 8229600 h 822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30400" h="8229600">
                  <a:moveTo>
                    <a:pt x="674198" y="2359521"/>
                  </a:moveTo>
                  <a:cubicBezTo>
                    <a:pt x="497589" y="2359521"/>
                    <a:pt x="354419" y="2502691"/>
                    <a:pt x="354419" y="2679300"/>
                  </a:cubicBezTo>
                  <a:lnTo>
                    <a:pt x="354419" y="3958375"/>
                  </a:lnTo>
                  <a:cubicBezTo>
                    <a:pt x="354419" y="4134984"/>
                    <a:pt x="497589" y="4278154"/>
                    <a:pt x="674198" y="4278154"/>
                  </a:cubicBezTo>
                  <a:lnTo>
                    <a:pt x="4999044" y="4278154"/>
                  </a:lnTo>
                  <a:cubicBezTo>
                    <a:pt x="5175653" y="4278154"/>
                    <a:pt x="5318823" y="4134984"/>
                    <a:pt x="5318823" y="3958375"/>
                  </a:cubicBezTo>
                  <a:lnTo>
                    <a:pt x="5318823" y="2679300"/>
                  </a:lnTo>
                  <a:cubicBezTo>
                    <a:pt x="5318823" y="2502691"/>
                    <a:pt x="5175653" y="2359521"/>
                    <a:pt x="4999044" y="2359521"/>
                  </a:cubicBezTo>
                  <a:close/>
                  <a:moveTo>
                    <a:pt x="0" y="0"/>
                  </a:moveTo>
                  <a:lnTo>
                    <a:pt x="14630400" y="0"/>
                  </a:lnTo>
                  <a:lnTo>
                    <a:pt x="14630400" y="8229600"/>
                  </a:lnTo>
                  <a:lnTo>
                    <a:pt x="0" y="82296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FA5220F-B1EA-7D4F-8F10-2117D60EC5C2}"/>
                </a:ext>
              </a:extLst>
            </p:cNvPr>
            <p:cNvSpPr txBox="1"/>
            <p:nvPr/>
          </p:nvSpPr>
          <p:spPr>
            <a:xfrm>
              <a:off x="1113448" y="3077027"/>
              <a:ext cx="7315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第三個區塊：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loop() 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主迴圈邏輯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0AEE6CE8-C7CD-4599-872C-6964AC54DB4C}"/>
                </a:ext>
              </a:extLst>
            </p:cNvPr>
            <p:cNvSpPr txBox="1"/>
            <p:nvPr/>
          </p:nvSpPr>
          <p:spPr>
            <a:xfrm>
              <a:off x="1180718" y="3879493"/>
              <a:ext cx="7315200" cy="3155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u"/>
                <a:tabLst>
                  <a:tab pos="457200" algn="l"/>
                </a:tabLst>
              </a:pP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偵測按鈕狀態</a:t>
              </a: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u"/>
                <a:tabLst>
                  <a:tab pos="457200" algn="l"/>
                </a:tabLst>
              </a:pP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處理臉部辨識模式</a:t>
              </a: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u"/>
                <a:tabLst>
                  <a:tab pos="457200" algn="l"/>
                </a:tabLst>
              </a:pP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控制門鎖（開</a:t>
              </a: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/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關）</a:t>
              </a: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u"/>
                <a:tabLst>
                  <a:tab pos="457200" algn="l"/>
                </a:tabLst>
              </a:pP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管理序列監視器 </a:t>
              </a: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(Serial Monitor) 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輸入</a:t>
              </a:r>
            </a:p>
            <a:p>
              <a:pPr marL="342900" lvl="0" indent="-342900">
                <a:lnSpc>
                  <a:spcPct val="115000"/>
                </a:lnSpc>
                <a:spcAft>
                  <a:spcPts val="800"/>
                </a:spcAft>
                <a:buSzPts val="1000"/>
                <a:buFont typeface="Wingdings" panose="05000000000000000000" pitchFamily="2" charset="2"/>
                <a:buChar char="u"/>
                <a:tabLst>
                  <a:tab pos="457200" algn="l"/>
                </a:tabLst>
              </a:pP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更新影像處理資訊</a:t>
              </a:r>
              <a:endPara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>
                <a:lnSpc>
                  <a:spcPct val="115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endPara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>
                <a:lnSpc>
                  <a:spcPct val="115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此函式會 </a:t>
              </a:r>
              <a:r>
                <a:rPr lang="zh-TW" altLang="en-US" sz="2000" b="1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不斷重複執行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，確保系統即時回應外部輸入。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E7D2297-FCD9-80E5-3B7F-1910FC32EBDE}"/>
                </a:ext>
              </a:extLst>
            </p:cNvPr>
            <p:cNvSpPr/>
            <p:nvPr/>
          </p:nvSpPr>
          <p:spPr>
            <a:xfrm>
              <a:off x="14325600" y="-124200"/>
              <a:ext cx="304800" cy="8353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80D62FD-4849-D539-E704-2D5F1D240E93}"/>
                </a:ext>
              </a:extLst>
            </p:cNvPr>
            <p:cNvSpPr/>
            <p:nvPr/>
          </p:nvSpPr>
          <p:spPr>
            <a:xfrm rot="16200000">
              <a:off x="7048187" y="675326"/>
              <a:ext cx="362903" cy="148015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82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ED42C26-2489-4256-B753-493F94E47F50}"/>
              </a:ext>
            </a:extLst>
          </p:cNvPr>
          <p:cNvSpPr txBox="1"/>
          <p:nvPr/>
        </p:nvSpPr>
        <p:spPr>
          <a:xfrm>
            <a:off x="843516" y="1172758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3.1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讀取按鈕輸入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0332864-521B-C922-96B1-96867FA0A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16233" r="7340" b="16233"/>
          <a:stretch/>
        </p:blipFill>
        <p:spPr bwMode="auto">
          <a:xfrm>
            <a:off x="404037" y="1668427"/>
            <a:ext cx="5745238" cy="18667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E3553F-91CD-D36D-5F1B-9EACD738152C}"/>
              </a:ext>
            </a:extLst>
          </p:cNvPr>
          <p:cNvSpPr txBox="1"/>
          <p:nvPr/>
        </p:nvSpPr>
        <p:spPr>
          <a:xfrm>
            <a:off x="6223590" y="1668862"/>
            <a:ext cx="7315200" cy="165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GPIO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讀取按鈕狀態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backupButtonState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是否按下「備份臉部」按鈕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RegModeButtonState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是否按下「進入註冊模式」按鈕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📝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當按鈕被按下時，變數值會變為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HIGH (1)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0921A87-5BB3-221F-0E0E-117BD006D2DD}"/>
              </a:ext>
            </a:extLst>
          </p:cNvPr>
          <p:cNvSpPr txBox="1"/>
          <p:nvPr/>
        </p:nvSpPr>
        <p:spPr>
          <a:xfrm>
            <a:off x="843516" y="414614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📌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3.2 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處理臉部備份按鈕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4BCBF0B-2DD7-1715-4AE4-A9AE7ABC1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8939" r="3499" b="8939"/>
          <a:stretch/>
        </p:blipFill>
        <p:spPr bwMode="auto">
          <a:xfrm>
            <a:off x="404036" y="4694420"/>
            <a:ext cx="5745239" cy="212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7B55215-DA9B-6B2B-96B9-9F7358468F67}"/>
              </a:ext>
            </a:extLst>
          </p:cNvPr>
          <p:cNvSpPr txBox="1"/>
          <p:nvPr/>
        </p:nvSpPr>
        <p:spPr>
          <a:xfrm>
            <a:off x="6223590" y="4694420"/>
            <a:ext cx="8151629" cy="2068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如果註冊模式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en-US" altLang="zh-TW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為開啟狀態，且按下備份按鈕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閃爍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LED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（紅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綠）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次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，提醒使用者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呼叫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facerecog.backupRegisteredFace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將註冊的臉部資料儲存到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Flash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設定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= false;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關閉註冊模式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📝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這樣即使重啟開發板，已註冊的臉部仍然可以被辨識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6491CC-D93D-BF9B-9F11-F529DA5C2916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97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6D4A-0B30-09A9-4E58-6838498BD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A4C9276-3F89-8F23-84D9-E4737E26D0CE}"/>
              </a:ext>
            </a:extLst>
          </p:cNvPr>
          <p:cNvSpPr txBox="1"/>
          <p:nvPr/>
        </p:nvSpPr>
        <p:spPr>
          <a:xfrm>
            <a:off x="843516" y="70663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3.3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處理序列監視器輸入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286E76D-D929-A2A9-813D-B6574919A12E}"/>
              </a:ext>
            </a:extLst>
          </p:cNvPr>
          <p:cNvSpPr txBox="1"/>
          <p:nvPr/>
        </p:nvSpPr>
        <p:spPr>
          <a:xfrm>
            <a:off x="6223590" y="1336329"/>
            <a:ext cx="7315200" cy="123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如果有從電腦序列埠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(Serial Monitor)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送入指令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讀取字串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input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input.trim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移除空白字符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235B71-B77C-E8D4-8C85-88DC766143F5}"/>
              </a:ext>
            </a:extLst>
          </p:cNvPr>
          <p:cNvSpPr txBox="1"/>
          <p:nvPr/>
        </p:nvSpPr>
        <p:spPr>
          <a:xfrm>
            <a:off x="843516" y="371469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📌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3.4 </a:t>
            </a:r>
            <a:r>
              <a:rPr lang="zh-TW" altLang="en-US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註冊、刪除、重設臉部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21E0AC-AF4E-99E4-3E1B-F76997B5FA18}"/>
              </a:ext>
            </a:extLst>
          </p:cNvPr>
          <p:cNvSpPr txBox="1"/>
          <p:nvPr/>
        </p:nvSpPr>
        <p:spPr>
          <a:xfrm>
            <a:off x="6223590" y="4538475"/>
            <a:ext cx="8151629" cy="2919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如果處於「註冊模式」，允許使用序列埠指令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REG=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名字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註冊新臉部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DEL=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名字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刪除特定臉部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RESET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清除所有註冊臉部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BACKUP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將註冊臉部儲存到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Flash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RESTORE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Flash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恢復已儲存臉部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📝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允許使用者用電腦來手動管理人臉辨識資料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F760ECC-09C3-BE1B-47A7-1974F8DA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19134" r="9835" b="19134"/>
          <a:stretch/>
        </p:blipFill>
        <p:spPr bwMode="auto">
          <a:xfrm>
            <a:off x="517451" y="1298530"/>
            <a:ext cx="5473115" cy="206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0282DD4-A648-8BC0-1631-1AE3DC511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9890" r="6741" b="9890"/>
          <a:stretch/>
        </p:blipFill>
        <p:spPr bwMode="auto">
          <a:xfrm>
            <a:off x="517451" y="4263288"/>
            <a:ext cx="5473115" cy="3661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0FA0320-D4C3-6B0C-7EC6-3E1FF19F73F6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136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EE224-259C-E3B4-C858-6771489B5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2E549B7-85BB-12DC-7A83-35BC33426BAA}"/>
              </a:ext>
            </a:extLst>
          </p:cNvPr>
          <p:cNvSpPr txBox="1"/>
          <p:nvPr/>
        </p:nvSpPr>
        <p:spPr>
          <a:xfrm>
            <a:off x="843516" y="70663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3.5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切換註冊模式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8429A5-AEA0-830C-C32F-1251F899376C}"/>
              </a:ext>
            </a:extLst>
          </p:cNvPr>
          <p:cNvSpPr txBox="1"/>
          <p:nvPr/>
        </p:nvSpPr>
        <p:spPr>
          <a:xfrm>
            <a:off x="6032203" y="1111473"/>
            <a:ext cx="7754681" cy="2489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管理註冊模式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關閉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按下註冊按鈕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RegModeButtonState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== HIGH)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時，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啟動註冊模式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開啟紅燈、綠燈，表示「註冊模式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ON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持續亮起紅燈、綠燈，提醒用戶處於註冊模式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6859870-E98A-DB5C-8BE7-025655CA2AB1}"/>
              </a:ext>
            </a:extLst>
          </p:cNvPr>
          <p:cNvSpPr txBox="1"/>
          <p:nvPr/>
        </p:nvSpPr>
        <p:spPr>
          <a:xfrm>
            <a:off x="843516" y="4491074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📌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3.6 </a:t>
            </a:r>
            <a:r>
              <a:rPr lang="zh-TW" altLang="en-US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控制門鎖開關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2F575A-3FF1-0B0E-F6AF-A038AE533BFC}"/>
              </a:ext>
            </a:extLst>
          </p:cNvPr>
          <p:cNvSpPr txBox="1"/>
          <p:nvPr/>
        </p:nvSpPr>
        <p:spPr>
          <a:xfrm>
            <a:off x="6032203" y="4500205"/>
            <a:ext cx="8413098" cy="3068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當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doorOpen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== true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且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regMode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== false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延遲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秒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拍攝快照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Camera.getImage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())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伺服馬達轉動到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0°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（開門）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等待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10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秒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門鎖回到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180°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（鎖門）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更新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LED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狀態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altLang="zh-TW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doorOpen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= false;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，表示門已關閉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C3B5426-44D2-7989-C8A6-146DCFAFA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14505" r="12128" b="14505"/>
          <a:stretch/>
        </p:blipFill>
        <p:spPr bwMode="auto">
          <a:xfrm>
            <a:off x="1215345" y="1191448"/>
            <a:ext cx="3909548" cy="303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FDE4D22-4E52-4948-C3E0-E26EE09BC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16325" r="9298" b="16325"/>
          <a:stretch/>
        </p:blipFill>
        <p:spPr bwMode="auto">
          <a:xfrm>
            <a:off x="1215345" y="4948198"/>
            <a:ext cx="4710535" cy="257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114E8A-84A8-133A-0456-24DF4E3AE650}"/>
              </a:ext>
            </a:extLst>
          </p:cNvPr>
          <p:cNvSpPr txBox="1"/>
          <p:nvPr/>
        </p:nvSpPr>
        <p:spPr>
          <a:xfrm>
            <a:off x="11114567" y="6721124"/>
            <a:ext cx="2782185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📝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確保門不會一直開啟，而是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10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秒後自動關閉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69B908-FE0F-797C-3DF3-1B9EF364C519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184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A82B5-3E04-0382-CB02-E7C1EDE5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B60FC0F-193A-DA56-38D5-753EB963ABAF}"/>
              </a:ext>
            </a:extLst>
          </p:cNvPr>
          <p:cNvSpPr txBox="1"/>
          <p:nvPr/>
        </p:nvSpPr>
        <p:spPr>
          <a:xfrm>
            <a:off x="843516" y="70663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OSD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疊加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E5019F7-931D-1E4C-5909-28F54E4EA520}"/>
              </a:ext>
            </a:extLst>
          </p:cNvPr>
          <p:cNvSpPr txBox="1"/>
          <p:nvPr/>
        </p:nvSpPr>
        <p:spPr>
          <a:xfrm>
            <a:off x="6032203" y="1469743"/>
            <a:ext cx="7754681" cy="165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秒更新一次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OSD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OSD.createBitmap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(CHANNELVID);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建立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影像的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OSD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疊加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OSD.update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(CHANNELVID);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更新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OSD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顯示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      📝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這樣，螢幕上的影像會即時更新辨識資訊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24F1B49-4516-ACEB-538A-E4795F7F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18889" r="11243" b="18889"/>
          <a:stretch/>
        </p:blipFill>
        <p:spPr bwMode="auto">
          <a:xfrm>
            <a:off x="1318438" y="1324381"/>
            <a:ext cx="4082900" cy="20921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187D5D-67C4-8944-DCC6-B5D7B9ACC2FD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17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44CAF-205B-9E16-D2FE-3C7A83E98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AAE59B44-17ED-3A4E-9DC4-CA6548487CFA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63C11D57-22A8-EA28-78DF-393982AD22ED}"/>
              </a:ext>
            </a:extLst>
          </p:cNvPr>
          <p:cNvSpPr/>
          <p:nvPr/>
        </p:nvSpPr>
        <p:spPr>
          <a:xfrm>
            <a:off x="793790" y="123336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程式碼區塊劃分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1C190CB-39F9-9790-05FD-627DDD89EB93}"/>
              </a:ext>
            </a:extLst>
          </p:cNvPr>
          <p:cNvSpPr/>
          <p:nvPr/>
        </p:nvSpPr>
        <p:spPr>
          <a:xfrm>
            <a:off x="1715453" y="29610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變數與物件初始化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7FE122C-010E-008E-31CC-BEA3CA0FE9A4}"/>
              </a:ext>
            </a:extLst>
          </p:cNvPr>
          <p:cNvSpPr/>
          <p:nvPr/>
        </p:nvSpPr>
        <p:spPr>
          <a:xfrm>
            <a:off x="793790" y="3469243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GPIO、WiFi、RTSP、AI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模型等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577D721-7C3F-3436-D1FA-FB2B6D1FBED4}"/>
              </a:ext>
            </a:extLst>
          </p:cNvPr>
          <p:cNvSpPr/>
          <p:nvPr/>
        </p:nvSpPr>
        <p:spPr>
          <a:xfrm>
            <a:off x="9193716" y="25221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setup()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FE3668AD-4F37-00CC-51F4-3A242E40EAA9}"/>
              </a:ext>
            </a:extLst>
          </p:cNvPr>
          <p:cNvSpPr/>
          <p:nvPr/>
        </p:nvSpPr>
        <p:spPr>
          <a:xfrm>
            <a:off x="9193716" y="3030260"/>
            <a:ext cx="49901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硬體初始化、WiFi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 連線、攝影機與 RTSP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設定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2F965249-1CCA-EDF5-6867-F986CB143E6C}"/>
              </a:ext>
            </a:extLst>
          </p:cNvPr>
          <p:cNvSpPr/>
          <p:nvPr/>
        </p:nvSpPr>
        <p:spPr>
          <a:xfrm>
            <a:off x="9307182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loop() 函式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12859565-7509-3923-0E5C-F0082A2F2BB3}"/>
              </a:ext>
            </a:extLst>
          </p:cNvPr>
          <p:cNvSpPr/>
          <p:nvPr/>
        </p:nvSpPr>
        <p:spPr>
          <a:xfrm>
            <a:off x="9307182" y="4786313"/>
            <a:ext cx="48448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處理按鈕輸入、註冊與備份臉部、開關門控制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9A65062B-5F8F-BF5C-2255-D6AE52CF683D}"/>
              </a:ext>
            </a:extLst>
          </p:cNvPr>
          <p:cNvSpPr/>
          <p:nvPr/>
        </p:nvSpPr>
        <p:spPr>
          <a:xfrm>
            <a:off x="9193716" y="60342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影像與門鎖控制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8A955ADB-7078-937A-A2FF-DFBA1CB0912E}"/>
              </a:ext>
            </a:extLst>
          </p:cNvPr>
          <p:cNvSpPr/>
          <p:nvPr/>
        </p:nvSpPr>
        <p:spPr>
          <a:xfrm>
            <a:off x="9193716" y="6542365"/>
            <a:ext cx="49901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透過臉部辨識結果決定是否開門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17007278-F07B-7645-F5D5-07F25A6F2A0E}"/>
              </a:ext>
            </a:extLst>
          </p:cNvPr>
          <p:cNvSpPr/>
          <p:nvPr/>
        </p:nvSpPr>
        <p:spPr>
          <a:xfrm>
            <a:off x="1715453" y="55951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FRPostProcess()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E2478770-C481-9D93-FC31-63836A5D1EF8}"/>
              </a:ext>
            </a:extLst>
          </p:cNvPr>
          <p:cNvSpPr/>
          <p:nvPr/>
        </p:nvSpPr>
        <p:spPr>
          <a:xfrm>
            <a:off x="793790" y="6103263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處理臉部辨識結果，更新 OSD </a:t>
            </a: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顯示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CC42314-D1AA-5635-7BC2-5A2707438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23" y="2902688"/>
            <a:ext cx="3650512" cy="3650512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B3F16483-B2CA-B01B-68A7-8666B35F66B7}"/>
              </a:ext>
            </a:extLst>
          </p:cNvPr>
          <p:cNvGrpSpPr/>
          <p:nvPr/>
        </p:nvGrpSpPr>
        <p:grpSpPr>
          <a:xfrm>
            <a:off x="-231494" y="-418730"/>
            <a:ext cx="15162836" cy="9393767"/>
            <a:chOff x="-231494" y="-376953"/>
            <a:chExt cx="15162836" cy="939376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A5A96396-E7D6-CE15-DE07-1B96AB562193}"/>
                </a:ext>
              </a:extLst>
            </p:cNvPr>
            <p:cNvGrpSpPr/>
            <p:nvPr/>
          </p:nvGrpSpPr>
          <p:grpSpPr>
            <a:xfrm>
              <a:off x="-231494" y="-376953"/>
              <a:ext cx="15162836" cy="9393767"/>
              <a:chOff x="-231494" y="-427095"/>
              <a:chExt cx="15162836" cy="9393767"/>
            </a:xfrm>
          </p:grpSpPr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A2671382-C6E3-0010-6DA7-342D18530597}"/>
                  </a:ext>
                </a:extLst>
              </p:cNvPr>
              <p:cNvSpPr/>
              <p:nvPr/>
            </p:nvSpPr>
            <p:spPr>
              <a:xfrm rot="10800000">
                <a:off x="324090" y="333769"/>
                <a:ext cx="12188143" cy="8632903"/>
              </a:xfrm>
              <a:custGeom>
                <a:avLst/>
                <a:gdLst>
                  <a:gd name="connsiteX0" fmla="*/ 9191177 w 14769296"/>
                  <a:gd name="connsiteY0" fmla="*/ 2260107 h 8632903"/>
                  <a:gd name="connsiteX1" fmla="*/ 8947735 w 14769296"/>
                  <a:gd name="connsiteY1" fmla="*/ 2503549 h 8632903"/>
                  <a:gd name="connsiteX2" fmla="*/ 8947735 w 14769296"/>
                  <a:gd name="connsiteY2" fmla="*/ 3477286 h 8632903"/>
                  <a:gd name="connsiteX3" fmla="*/ 9191177 w 14769296"/>
                  <a:gd name="connsiteY3" fmla="*/ 3720728 h 8632903"/>
                  <a:gd name="connsiteX4" fmla="*/ 14109670 w 14769296"/>
                  <a:gd name="connsiteY4" fmla="*/ 3720728 h 8632903"/>
                  <a:gd name="connsiteX5" fmla="*/ 14353112 w 14769296"/>
                  <a:gd name="connsiteY5" fmla="*/ 3477286 h 8632903"/>
                  <a:gd name="connsiteX6" fmla="*/ 14353112 w 14769296"/>
                  <a:gd name="connsiteY6" fmla="*/ 2503549 h 8632903"/>
                  <a:gd name="connsiteX7" fmla="*/ 14109670 w 14769296"/>
                  <a:gd name="connsiteY7" fmla="*/ 2260107 h 8632903"/>
                  <a:gd name="connsiteX8" fmla="*/ 0 w 14769296"/>
                  <a:gd name="connsiteY8" fmla="*/ 0 h 8632903"/>
                  <a:gd name="connsiteX9" fmla="*/ 14769296 w 14769296"/>
                  <a:gd name="connsiteY9" fmla="*/ 0 h 8632903"/>
                  <a:gd name="connsiteX10" fmla="*/ 14769296 w 14769296"/>
                  <a:gd name="connsiteY10" fmla="*/ 8632903 h 8632903"/>
                  <a:gd name="connsiteX11" fmla="*/ 0 w 14769296"/>
                  <a:gd name="connsiteY11" fmla="*/ 8632903 h 863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69296" h="8632903">
                    <a:moveTo>
                      <a:pt x="9191177" y="2260107"/>
                    </a:moveTo>
                    <a:cubicBezTo>
                      <a:pt x="9056728" y="2260107"/>
                      <a:pt x="8947735" y="2369100"/>
                      <a:pt x="8947735" y="2503549"/>
                    </a:cubicBezTo>
                    <a:lnTo>
                      <a:pt x="8947735" y="3477286"/>
                    </a:lnTo>
                    <a:cubicBezTo>
                      <a:pt x="8947735" y="3611735"/>
                      <a:pt x="9056728" y="3720728"/>
                      <a:pt x="9191177" y="3720728"/>
                    </a:cubicBezTo>
                    <a:lnTo>
                      <a:pt x="14109670" y="3720728"/>
                    </a:lnTo>
                    <a:cubicBezTo>
                      <a:pt x="14244119" y="3720728"/>
                      <a:pt x="14353112" y="3611735"/>
                      <a:pt x="14353112" y="3477286"/>
                    </a:cubicBezTo>
                    <a:lnTo>
                      <a:pt x="14353112" y="2503549"/>
                    </a:lnTo>
                    <a:cubicBezTo>
                      <a:pt x="14353112" y="2369100"/>
                      <a:pt x="14244119" y="2260107"/>
                      <a:pt x="14109670" y="2260107"/>
                    </a:cubicBezTo>
                    <a:close/>
                    <a:moveTo>
                      <a:pt x="0" y="0"/>
                    </a:moveTo>
                    <a:lnTo>
                      <a:pt x="14769296" y="0"/>
                    </a:lnTo>
                    <a:lnTo>
                      <a:pt x="14769296" y="8632903"/>
                    </a:lnTo>
                    <a:lnTo>
                      <a:pt x="0" y="863290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626E563-C076-EE33-0801-3FCC8833D491}"/>
                  </a:ext>
                </a:extLst>
              </p:cNvPr>
              <p:cNvSpPr/>
              <p:nvPr/>
            </p:nvSpPr>
            <p:spPr>
              <a:xfrm rot="5400000">
                <a:off x="6734725" y="-6954644"/>
                <a:ext cx="1322996" cy="150702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0B3BED8-4EA2-433D-EA6B-7152D71B5751}"/>
                  </a:ext>
                </a:extLst>
              </p:cNvPr>
              <p:cNvSpPr/>
              <p:nvPr/>
            </p:nvSpPr>
            <p:spPr>
              <a:xfrm rot="16200000">
                <a:off x="9197119" y="2660007"/>
                <a:ext cx="8757082" cy="25828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2B421F28-8739-A3DF-7739-9367072EC5CB}"/>
                  </a:ext>
                </a:extLst>
              </p:cNvPr>
              <p:cNvSpPr/>
              <p:nvPr/>
            </p:nvSpPr>
            <p:spPr>
              <a:xfrm rot="16200000">
                <a:off x="-4288464" y="3629875"/>
                <a:ext cx="8757082" cy="6431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6ED32F0-C79B-BE09-E15D-FFC19B49448A}"/>
                </a:ext>
              </a:extLst>
            </p:cNvPr>
            <p:cNvSpPr txBox="1"/>
            <p:nvPr/>
          </p:nvSpPr>
          <p:spPr>
            <a:xfrm>
              <a:off x="3877519" y="2708136"/>
              <a:ext cx="10251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第四個區塊：</a:t>
              </a:r>
              <a:r>
                <a:rPr lang="en-US" altLang="zh-TW" sz="3200" b="1" dirty="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FRPostProcess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() 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臉部辨識後處理函式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DD2B51E1-09B8-A463-00BF-6D63C022FD61}"/>
                </a:ext>
              </a:extLst>
            </p:cNvPr>
            <p:cNvSpPr txBox="1"/>
            <p:nvPr/>
          </p:nvSpPr>
          <p:spPr>
            <a:xfrm>
              <a:off x="5492465" y="3860812"/>
              <a:ext cx="8195181" cy="3677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US" altLang="zh-TW" sz="2000" kern="100" dirty="0" err="1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FRPostProcess</a:t>
              </a: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() 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是一個 回調函式 </a:t>
              </a: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(Callback Function)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，當攝影機成功辨識到人臉後，這個函式會被自動呼叫來處理 開門判斷與 </a:t>
              </a:r>
              <a:r>
                <a:rPr lang="en-US" altLang="zh-TW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OSD </a:t>
              </a:r>
              <a:r>
                <a:rPr lang="zh-TW" altLang="en-US" sz="2000" kern="100" dirty="0"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標記。這段程式碼的主要功能是：</a:t>
              </a:r>
              <a:endPara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1">
                <a:lnSpc>
                  <a:spcPct val="150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計算偵測到的臉部數量</a:t>
              </a:r>
            </a:p>
            <a:p>
              <a:pPr lvl="1">
                <a:lnSpc>
                  <a:spcPct val="150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根據人臉辨識結果決定是否開門</a:t>
              </a:r>
            </a:p>
            <a:p>
              <a:pPr lvl="1">
                <a:lnSpc>
                  <a:spcPct val="150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3.	</a:t>
              </a:r>
              <a:r>
                <a:rPr lang="zh-TW" altLang="en-US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在 </a:t>
              </a: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RTSP </a:t>
              </a:r>
              <a:r>
                <a:rPr lang="zh-TW" altLang="en-US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影像上標記臉部 </a:t>
              </a: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(OSD </a:t>
              </a:r>
              <a:r>
                <a:rPr lang="zh-TW" altLang="en-US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疊加</a:t>
              </a: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lvl="1">
                <a:lnSpc>
                  <a:spcPct val="150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4.	</a:t>
              </a:r>
              <a:r>
                <a:rPr lang="zh-TW" altLang="en-US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控制 </a:t>
              </a:r>
              <a:r>
                <a:rPr lang="en-US" altLang="zh-TW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LED </a:t>
              </a:r>
              <a:r>
                <a:rPr lang="zh-TW" altLang="en-US" sz="2000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指示燈與門鎖狀態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31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83973-FB10-5B54-D327-254DBDEEB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99BA8B7-B364-6513-E9B3-7C2FE0D4D43E}"/>
              </a:ext>
            </a:extLst>
          </p:cNvPr>
          <p:cNvSpPr txBox="1"/>
          <p:nvPr/>
        </p:nvSpPr>
        <p:spPr>
          <a:xfrm>
            <a:off x="843516" y="1847858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4.1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讀取辨識結果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B92FF47-909B-E0E5-64ED-B99E489D6ADE}"/>
              </a:ext>
            </a:extLst>
          </p:cNvPr>
          <p:cNvSpPr txBox="1"/>
          <p:nvPr/>
        </p:nvSpPr>
        <p:spPr>
          <a:xfrm>
            <a:off x="772632" y="5645550"/>
            <a:ext cx="8548578" cy="1234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這裡先取得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攝影機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RTSP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影像的寬度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im_w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與高度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en-US" altLang="zh-TW" sz="1800" b="1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im_h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，用於計算人臉座標。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facerecog.getResultCount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();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取得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目前偵測到的臉部數量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，並印出結果。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  📝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這是辨識的第一步，確認攝影機是否真的偵測到人臉！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2D49A1F-8B4B-7E5F-EE02-34EFB12DA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3183" r="5566" b="13183"/>
          <a:stretch/>
        </p:blipFill>
        <p:spPr bwMode="auto">
          <a:xfrm>
            <a:off x="843516" y="2634819"/>
            <a:ext cx="8197826" cy="26238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1703B00-A215-9AA2-DA72-8FECBB863EE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002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5C66E-B1B7-4D1F-77D4-C7538E6A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FC2EEC0-E13B-DE87-74AF-99CC879D412A}"/>
              </a:ext>
            </a:extLst>
          </p:cNvPr>
          <p:cNvSpPr txBox="1"/>
          <p:nvPr/>
        </p:nvSpPr>
        <p:spPr>
          <a:xfrm>
            <a:off x="843516" y="1847858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 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4.2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判斷是否開門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64541A-F4AE-0174-1D43-9AAEE9F1B429}"/>
              </a:ext>
            </a:extLst>
          </p:cNvPr>
          <p:cNvSpPr txBox="1"/>
          <p:nvPr/>
        </p:nvSpPr>
        <p:spPr>
          <a:xfrm>
            <a:off x="7903534" y="2979565"/>
            <a:ext cx="6173973" cy="3565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辨識條件：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如果「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偵測到超過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張臉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不開門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如果「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臉部未註冊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(unknown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不開門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如果「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辨識到註冊過的臉部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開門，並記錄名稱</a:t>
            </a:r>
            <a:endParaRPr lang="en-US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📝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這個邏輯可以防止陌生人闖入，也避免多張臉同時偵測時造成誤開門！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CB8D9D4-C070-0B13-3C87-8235B9B91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8290" r="5463" b="8290"/>
          <a:stretch/>
        </p:blipFill>
        <p:spPr bwMode="auto">
          <a:xfrm>
            <a:off x="843516" y="2537819"/>
            <a:ext cx="6698511" cy="42163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1AA4365-9F21-4F56-67FF-1BFCE88E0B56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424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6B6-CC19-4552-0093-ED4444DEC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636B23E-E603-43B2-6F63-32915D307B79}"/>
              </a:ext>
            </a:extLst>
          </p:cNvPr>
          <p:cNvSpPr txBox="1"/>
          <p:nvPr/>
        </p:nvSpPr>
        <p:spPr>
          <a:xfrm>
            <a:off x="843516" y="1847858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 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4.3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RTSP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影像標記人臉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9A08C6-EF66-8441-EC58-944A6507ACAD}"/>
              </a:ext>
            </a:extLst>
          </p:cNvPr>
          <p:cNvSpPr txBox="1"/>
          <p:nvPr/>
        </p:nvSpPr>
        <p:spPr>
          <a:xfrm>
            <a:off x="7244316" y="3305630"/>
            <a:ext cx="6677247" cy="2977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模型輸出的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「相對座標」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(0~1)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轉換成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「實際影像像素座標」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，確保標記位置正確。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決定框線顏色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TW" altLang="zh-TW" sz="1800" b="1" kern="100" dirty="0"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綠色</a:t>
            </a:r>
            <a:r>
              <a:rPr lang="en-US" altLang="zh-TW" sz="1800" b="1" kern="100" dirty="0"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(OSD_COLOR_GREEN)</a:t>
            </a:r>
            <a:r>
              <a:rPr lang="en-US" altLang="zh-TW" sz="1800" kern="100" dirty="0"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代表已註冊的臉部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TW" altLang="zh-TW" sz="1800" b="1" kern="100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紅色</a:t>
            </a:r>
            <a:r>
              <a:rPr lang="en-US" altLang="zh-TW" sz="1800" b="1" kern="100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(OSD_COLOR_RED)</a:t>
            </a:r>
            <a:r>
              <a:rPr lang="en-US" altLang="zh-TW" sz="1800" kern="100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→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代表陌生人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(unknown)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📝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這樣可以讓使用者在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RTSP </a:t>
            </a:r>
            <a:r>
              <a:rPr lang="zh-TW" altLang="en-US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影像中即時看到人臉辨識結果！</a:t>
            </a:r>
            <a:endParaRPr lang="zh-TW" altLang="zh-TW" sz="18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E07528-EF18-2EFA-1939-0D5659544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8912" r="7242" b="8912"/>
          <a:stretch/>
        </p:blipFill>
        <p:spPr bwMode="auto">
          <a:xfrm>
            <a:off x="843516" y="2367481"/>
            <a:ext cx="6074736" cy="47279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843F501-80D9-20CD-BDDB-8D0AEA7123C4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85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42565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硬體設置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500585" y="237243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679298" y="2448877"/>
            <a:ext cx="1528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1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237701" y="2372439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硬體需求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237701" y="2880597"/>
            <a:ext cx="9344699" cy="4325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 err="1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本專案所需的元件包括</a:t>
            </a: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：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•Hub 8735 Ultra *1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•SD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卡 *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（用於儲存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AI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模型或設定）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按鈕 *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（作為用戶輸入控制）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綠色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LED *1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（可選，指示成功狀態）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紅色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LED *1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（可選，指示失敗或錯誤狀態）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伺服馬達 *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（例如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Tower Pro SG90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，作為門鎖解鎖機構）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•220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歐姆電阻 *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（限流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LED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）</a:t>
            </a:r>
          </a:p>
          <a:p>
            <a:pPr lvl="1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•10K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歐姆電阻 *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（按鈕的下拉電阻）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EE71478-5183-96DD-2102-49B4BE71724D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CA0B8-D2A6-01E3-8BA9-847887549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99F64DD-AA7B-BF20-760D-C75676D4E6B0}"/>
              </a:ext>
            </a:extLst>
          </p:cNvPr>
          <p:cNvSpPr txBox="1"/>
          <p:nvPr/>
        </p:nvSpPr>
        <p:spPr>
          <a:xfrm>
            <a:off x="843516" y="669624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📌  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4.4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在影像上繪製人臉標記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DCACB3D-9355-804D-112D-07C228261802}"/>
              </a:ext>
            </a:extLst>
          </p:cNvPr>
          <p:cNvSpPr txBox="1"/>
          <p:nvPr/>
        </p:nvSpPr>
        <p:spPr>
          <a:xfrm>
            <a:off x="3870251" y="4389005"/>
            <a:ext cx="6889898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CHANNLEVID (RTSP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影像通道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上繪製人臉框</a:t>
            </a:r>
          </a:p>
          <a:p>
            <a:pPr marL="342900" lvl="0" indent="-342900"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框線顏色由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osd_color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決定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綠色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註冊過的臉，紅色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陌生人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框線寬度設定為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3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F147F68-0B2A-AF2A-27EE-6DC57037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18099" r="5617" b="18099"/>
          <a:stretch/>
        </p:blipFill>
        <p:spPr bwMode="auto">
          <a:xfrm>
            <a:off x="1522132" y="1207593"/>
            <a:ext cx="10537057" cy="29521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28EA3C4-2DD5-40C7-0A40-78FB92737C77}"/>
              </a:ext>
            </a:extLst>
          </p:cNvPr>
          <p:cNvSpPr txBox="1"/>
          <p:nvPr/>
        </p:nvSpPr>
        <p:spPr>
          <a:xfrm>
            <a:off x="1814623" y="4389005"/>
            <a:ext cx="2055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en-US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標記人臉框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93E4A2-6777-7707-3369-1D5F452AEC0C}"/>
              </a:ext>
            </a:extLst>
          </p:cNvPr>
          <p:cNvSpPr txBox="1"/>
          <p:nvPr/>
        </p:nvSpPr>
        <p:spPr>
          <a:xfrm>
            <a:off x="3870251" y="5860728"/>
            <a:ext cx="6889898" cy="123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在框線 上方顯示人臉名稱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如果是「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unknown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」則顯示「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Face: unknown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如果是註冊過的名稱則顯示「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Face: [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名字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]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47A3879-F65F-2FCE-280C-A7CB4EEFFFAE}"/>
              </a:ext>
            </a:extLst>
          </p:cNvPr>
          <p:cNvSpPr txBox="1"/>
          <p:nvPr/>
        </p:nvSpPr>
        <p:spPr>
          <a:xfrm>
            <a:off x="1814623" y="5860728"/>
            <a:ext cx="2055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</a:t>
            </a:r>
            <a:r>
              <a:rPr lang="zh-TW" altLang="en-US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 </a:t>
            </a:r>
            <a:r>
              <a:rPr lang="zh-TW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顯示臉部名稱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0DCAADE-7952-CE05-5EB7-8DA48B6D305A}"/>
              </a:ext>
            </a:extLst>
          </p:cNvPr>
          <p:cNvSpPr txBox="1"/>
          <p:nvPr/>
        </p:nvSpPr>
        <p:spPr>
          <a:xfrm>
            <a:off x="3870251" y="7325424"/>
            <a:ext cx="5231674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u"/>
              <a:tabLst>
                <a:tab pos="457200" algn="l"/>
              </a:tabLst>
            </a:pPr>
            <a:r>
              <a:rPr lang="zh-TW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這行確保</a:t>
            </a:r>
            <a:r>
              <a:rPr lang="en-US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OSD </a:t>
            </a:r>
            <a:r>
              <a:rPr lang="zh-TW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疊加即時更新，讓影像顯示最新的人臉資訊！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7A0DBC6-BC3A-30C1-BE8C-F092D80CB54B}"/>
              </a:ext>
            </a:extLst>
          </p:cNvPr>
          <p:cNvSpPr txBox="1"/>
          <p:nvPr/>
        </p:nvSpPr>
        <p:spPr>
          <a:xfrm>
            <a:off x="1814623" y="7332452"/>
            <a:ext cx="2176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Segoe UI Emoji" panose="020B0502040204020203" pitchFamily="34" charset="0"/>
              </a:rPr>
              <a:t>🔹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更新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OSD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顯示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19151F27-3E84-2C3B-9C07-47FA379A355A}"/>
              </a:ext>
            </a:extLst>
          </p:cNvPr>
          <p:cNvSpPr/>
          <p:nvPr/>
        </p:nvSpPr>
        <p:spPr>
          <a:xfrm>
            <a:off x="1926086" y="1773874"/>
            <a:ext cx="360000" cy="360000"/>
          </a:xfrm>
          <a:prstGeom prst="ellipse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CDDA04D3-3F76-F23F-7406-FBC7B1863CD8}"/>
              </a:ext>
            </a:extLst>
          </p:cNvPr>
          <p:cNvSpPr/>
          <p:nvPr/>
        </p:nvSpPr>
        <p:spPr>
          <a:xfrm>
            <a:off x="1926086" y="2708572"/>
            <a:ext cx="360000" cy="360000"/>
          </a:xfrm>
          <a:prstGeom prst="ellipse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9D2701B-A74C-289A-F9B5-329460717AF0}"/>
              </a:ext>
            </a:extLst>
          </p:cNvPr>
          <p:cNvSpPr/>
          <p:nvPr/>
        </p:nvSpPr>
        <p:spPr>
          <a:xfrm>
            <a:off x="1746086" y="3467754"/>
            <a:ext cx="360000" cy="360000"/>
          </a:xfrm>
          <a:prstGeom prst="ellipse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1F954570-BFE2-FFBA-A6A7-BB28B1677557}"/>
              </a:ext>
            </a:extLst>
          </p:cNvPr>
          <p:cNvSpPr/>
          <p:nvPr/>
        </p:nvSpPr>
        <p:spPr>
          <a:xfrm>
            <a:off x="1814623" y="4398337"/>
            <a:ext cx="360000" cy="360000"/>
          </a:xfrm>
          <a:prstGeom prst="ellipse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70C0A067-B71A-4DC0-8480-D1E89AA3D4DF}"/>
              </a:ext>
            </a:extLst>
          </p:cNvPr>
          <p:cNvSpPr/>
          <p:nvPr/>
        </p:nvSpPr>
        <p:spPr>
          <a:xfrm>
            <a:off x="1814623" y="5878473"/>
            <a:ext cx="360000" cy="360000"/>
          </a:xfrm>
          <a:prstGeom prst="ellipse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004A574-47E5-0711-0B16-AE84F6BDD88F}"/>
              </a:ext>
            </a:extLst>
          </p:cNvPr>
          <p:cNvSpPr/>
          <p:nvPr/>
        </p:nvSpPr>
        <p:spPr>
          <a:xfrm>
            <a:off x="1814623" y="7324039"/>
            <a:ext cx="360000" cy="360000"/>
          </a:xfrm>
          <a:prstGeom prst="ellipse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0336905-0BDE-50E5-7B9B-C82FE1F46559}"/>
              </a:ext>
            </a:extLst>
          </p:cNvPr>
          <p:cNvSpPr/>
          <p:nvPr/>
        </p:nvSpPr>
        <p:spPr>
          <a:xfrm>
            <a:off x="9216510" y="5130261"/>
            <a:ext cx="5231674" cy="2631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FRPostProcess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() 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區塊總結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✅ 計算偵測到的臉部數量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✅ 根據辨識結果決定是否開門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✅ 防止陌生人或多人同時出現在畫面時開門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✅ 在 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RTSP 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影像上標記人臉並顯示名稱</a:t>
            </a: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✅ 更新 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OSD 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疊加資訊，確保影像即時更新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64CDCD-3240-7A17-28A7-74D3DB871611}"/>
              </a:ext>
            </a:extLst>
          </p:cNvPr>
          <p:cNvSpPr/>
          <p:nvPr/>
        </p:nvSpPr>
        <p:spPr>
          <a:xfrm>
            <a:off x="12857480" y="7791268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57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3053" y="65103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r>
              <a:rPr lang="en-US" altLang="zh-TW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YOLO </a:t>
            </a:r>
            <a:r>
              <a:rPr lang="zh-TW" alt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訓練與模型部署</a:t>
            </a:r>
          </a:p>
          <a:p>
            <a:pPr marL="0" indent="0">
              <a:lnSpc>
                <a:spcPts val="5850"/>
              </a:lnSpc>
              <a:buNone/>
            </a:pP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02277" y="3713787"/>
            <a:ext cx="338915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訓練</a:t>
            </a:r>
            <a:r>
              <a:rPr lang="en-US" altLang="zh-TW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YOLO</a:t>
            </a: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模型</a:t>
            </a:r>
            <a:r>
              <a:rPr lang="en-US" altLang="zh-TW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-</a:t>
            </a: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準備步驟 </a:t>
            </a:r>
            <a:r>
              <a:rPr lang="en-US" altLang="zh-TW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1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2276" y="4221946"/>
            <a:ext cx="7579749" cy="4007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1.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收集樣本照片</a:t>
            </a:r>
            <a:endParaRPr lang="en-US" altLang="zh-TW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ter" pitchFamily="34" charset="-12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多樣性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：確保收集的照片涵蓋不同的背景、光照條件、角度和距離。這樣可以讓模型更具泛化能力。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：每種水果至少需要數百張照片。更多的樣本可以提高模型的準確性。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標籤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：每張照片中的蘋果和草莓都需要進行標註，標註的格式應該符合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的要求（例如，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格式的標註文件）。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85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2.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標註樣本</a:t>
            </a:r>
            <a:endParaRPr lang="en-US" altLang="zh-TW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ter" pitchFamily="34" charset="-12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使用標註工具（如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Roboflow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LabelImg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等）來標註每張照片中的蘋果和草莓。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標註格式應該符合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的要求，通常是每個目標的邊界框（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bounding box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）和類別標籤。</a:t>
            </a:r>
          </a:p>
          <a:p>
            <a:pPr algn="just">
              <a:lnSpc>
                <a:spcPts val="2850"/>
              </a:lnSpc>
            </a:pP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1E7268-DE9C-D2D8-A22C-008235B20952}"/>
              </a:ext>
            </a:extLst>
          </p:cNvPr>
          <p:cNvSpPr txBox="1"/>
          <p:nvPr/>
        </p:nvSpPr>
        <p:spPr>
          <a:xfrm>
            <a:off x="262116" y="1584663"/>
            <a:ext cx="5994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本章節將指導學生如何使用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Roboflow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建立資料集與標籤，並透過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Colab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darknet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框架訓練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模型。</a:t>
            </a:r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38B8F75E-A67A-C3DB-E6D8-4DFF82B4C3C6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2094" y="3670243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75723C7-48F4-4630-88C7-246586C9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56" y="0"/>
            <a:ext cx="631764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37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C058F674-2CDB-CA7E-8A17-274CF795D636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92094" y="1634133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2277" y="1634133"/>
            <a:ext cx="369486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訓練</a:t>
            </a:r>
            <a:r>
              <a:rPr lang="en-US" altLang="zh-TW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YOLO</a:t>
            </a: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模型</a:t>
            </a:r>
            <a:r>
              <a:rPr lang="en-US" altLang="zh-TW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-</a:t>
            </a: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準備步驟 </a:t>
            </a:r>
            <a:r>
              <a:rPr lang="en-US" altLang="zh-TW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2</a:t>
            </a:r>
            <a:endParaRPr lang="en-US" altLang="zh-TW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5992E3-852A-D300-EB88-7B006CD8AFF7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FB74ECCB-88F8-40B1-AD2D-8504761DE547}"/>
              </a:ext>
            </a:extLst>
          </p:cNvPr>
          <p:cNvSpPr/>
          <p:nvPr/>
        </p:nvSpPr>
        <p:spPr>
          <a:xfrm>
            <a:off x="602276" y="2146403"/>
            <a:ext cx="7579749" cy="4196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1.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訓練數據集</a:t>
            </a:r>
            <a:endParaRPr lang="en-US" altLang="zh-TW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ter" pitchFamily="34" charset="-120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將標註好的圖片和標註文件整理到指定的文件夾結構中。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分割數據集為訓練集和驗證集，通常比例為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訓練集和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驗證集。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框架（如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YOLOv4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YOLOv7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等）進行訓練。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調整超參數（如學習率、批次大小等）以獲得最佳性能。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定期檢查模型在驗證集上的表現，避免過擬合。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評估和調整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使用混淆矩陣、精確度、召回率等指標評估模型性能。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根據評估結果調整模型或數據集，進行迭代訓練。</a:t>
            </a:r>
          </a:p>
          <a:p>
            <a:pPr>
              <a:lnSpc>
                <a:spcPts val="2850"/>
              </a:lnSpc>
            </a:pP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Google Colab 使用操作- JellyTech - Medium">
            <a:extLst>
              <a:ext uri="{FF2B5EF4-FFF2-40B4-BE49-F238E27FC236}">
                <a16:creationId xmlns:a16="http://schemas.microsoft.com/office/drawing/2014/main" id="{38B67503-D433-4F7D-A684-0003CF6F8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85" y="3813412"/>
            <a:ext cx="7200000" cy="31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WS Marketplace: Roboflow: End-to-end Computer Vision Platform">
            <a:extLst>
              <a:ext uri="{FF2B5EF4-FFF2-40B4-BE49-F238E27FC236}">
                <a16:creationId xmlns:a16="http://schemas.microsoft.com/office/drawing/2014/main" id="{A7A613B3-35CB-41F9-BFE7-004061D4D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85" y="1380629"/>
            <a:ext cx="7200000" cy="19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90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">
            <a:extLst>
              <a:ext uri="{FF2B5EF4-FFF2-40B4-BE49-F238E27FC236}">
                <a16:creationId xmlns:a16="http://schemas.microsoft.com/office/drawing/2014/main" id="{05CCFD96-F387-EE2E-C26C-8B23895D7EBF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Shape 7">
            <a:extLst>
              <a:ext uri="{FF2B5EF4-FFF2-40B4-BE49-F238E27FC236}">
                <a16:creationId xmlns:a16="http://schemas.microsoft.com/office/drawing/2014/main" id="{9551B27F-803E-7E82-C5C1-EA5B752587DB}"/>
              </a:ext>
            </a:extLst>
          </p:cNvPr>
          <p:cNvSpPr/>
          <p:nvPr/>
        </p:nvSpPr>
        <p:spPr>
          <a:xfrm>
            <a:off x="92094" y="812344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8">
            <a:extLst>
              <a:ext uri="{FF2B5EF4-FFF2-40B4-BE49-F238E27FC236}">
                <a16:creationId xmlns:a16="http://schemas.microsoft.com/office/drawing/2014/main" id="{B225576B-E17D-307C-FD39-576990464A63}"/>
              </a:ext>
            </a:extLst>
          </p:cNvPr>
          <p:cNvSpPr/>
          <p:nvPr/>
        </p:nvSpPr>
        <p:spPr>
          <a:xfrm>
            <a:off x="602277" y="81234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訓練</a:t>
            </a:r>
            <a:r>
              <a:rPr lang="en-US" altLang="zh-TW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YOLO</a:t>
            </a: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模型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880699-8B16-EDCA-C4E1-60BFFF0BE55F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4384F405-64B6-42A1-8848-55E52DD0313B}"/>
              </a:ext>
            </a:extLst>
          </p:cNvPr>
          <p:cNvSpPr/>
          <p:nvPr/>
        </p:nvSpPr>
        <p:spPr>
          <a:xfrm>
            <a:off x="602276" y="1304577"/>
            <a:ext cx="13244353" cy="6457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1.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使用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YOLO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（例如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YOLOv4-tiny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）進行訓練，訓練完成後會產生的檔案</a:t>
            </a:r>
            <a:endParaRPr lang="en-US" altLang="zh-TW" b="1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ter" pitchFamily="34" charset="-12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權重檔案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這些檔案包含了訓練後的模型權重，通常會保存在你指定的目錄中。常見的權重檔案包括：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rabicParenR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yolov4-tiny-obj_last.weights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：這是訓練過程中最後一次保存的權重檔案。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rabicParenR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yolov4-tiny-obj_final.weights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：這是訓練完成後的最終權重檔案（如果有設定保存最終權重）。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>
              <a:lnSpc>
                <a:spcPct val="120000"/>
              </a:lnSpc>
              <a:buFont typeface="+mj-lt"/>
              <a:buAutoNum type="arabicParenR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yolov4-tiny-obj_xxxx.weights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：這些是訓練過程中每隔一定次數迭代保存的權重檔案，例如每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1000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次迭代保存一次。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2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日誌檔案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訓練過程中的日誌檔案記錄了訓練過程中的各種訊息，包括損失值、精度等。這些日誌檔案可以幫助你分析和調試訓練過程。常見的日誌檔案包括：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train_log.txt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：這是訓練過程中的日誌檔案，記錄了每次迭代的損失值、精度等訊息。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配置檔案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這些檔案通常在訓練開始前就已經存在，但在訓練過程中可能會被更新或修改：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obj.data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：這是數據配置檔案，包含了類別數量、訓練和驗證數據的路徑等訊息。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yolov4-tiny-obj.cfg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：這是模型配置檔案，定義了模型的結構和超參數。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結果檔案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這些檔案記錄了訓練過程中的結果，例如每次迭代的損失值、精度等：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chart.png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：這是一個圖表檔案，顯示了訓練過程中的損失值變化趨勢。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2.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評估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，訓練完成的模型是否是一個良好的模型，可以從以下幾個方面進行評估：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準確率、精確率、召回率、平均精度均值、損失函數、可視化結果、推理速度</a:t>
            </a:r>
          </a:p>
        </p:txBody>
      </p:sp>
    </p:spTree>
    <p:extLst>
      <p:ext uri="{BB962C8B-B14F-4D97-AF65-F5344CB8AC3E}">
        <p14:creationId xmlns:p14="http://schemas.microsoft.com/office/powerpoint/2010/main" val="245167355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">
            <a:extLst>
              <a:ext uri="{FF2B5EF4-FFF2-40B4-BE49-F238E27FC236}">
                <a16:creationId xmlns:a16="http://schemas.microsoft.com/office/drawing/2014/main" id="{05CCFD96-F387-EE2E-C26C-8B23895D7EBF}"/>
              </a:ext>
            </a:extLst>
          </p:cNvPr>
          <p:cNvSpPr/>
          <p:nvPr/>
        </p:nvSpPr>
        <p:spPr>
          <a:xfrm>
            <a:off x="161864" y="-396835"/>
            <a:ext cx="30480" cy="10800000"/>
          </a:xfrm>
          <a:prstGeom prst="roundRect">
            <a:avLst>
              <a:gd name="adj" fmla="val 295589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Shape 7">
            <a:extLst>
              <a:ext uri="{FF2B5EF4-FFF2-40B4-BE49-F238E27FC236}">
                <a16:creationId xmlns:a16="http://schemas.microsoft.com/office/drawing/2014/main" id="{9551B27F-803E-7E82-C5C1-EA5B752587DB}"/>
              </a:ext>
            </a:extLst>
          </p:cNvPr>
          <p:cNvSpPr/>
          <p:nvPr/>
        </p:nvSpPr>
        <p:spPr>
          <a:xfrm>
            <a:off x="92094" y="507550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00B0F0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8">
            <a:extLst>
              <a:ext uri="{FF2B5EF4-FFF2-40B4-BE49-F238E27FC236}">
                <a16:creationId xmlns:a16="http://schemas.microsoft.com/office/drawing/2014/main" id="{B225576B-E17D-307C-FD39-576990464A63}"/>
              </a:ext>
            </a:extLst>
          </p:cNvPr>
          <p:cNvSpPr/>
          <p:nvPr/>
        </p:nvSpPr>
        <p:spPr>
          <a:xfrm>
            <a:off x="602277" y="50755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zh-TW" alt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模型格式轉換與部署</a:t>
            </a:r>
          </a:p>
          <a:p>
            <a:pPr>
              <a:lnSpc>
                <a:spcPts val="2900"/>
              </a:lnSpc>
            </a:pP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880699-8B16-EDCA-C4E1-60BFFF0BE55F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4384F405-64B6-42A1-8848-55E52DD0313B}"/>
              </a:ext>
            </a:extLst>
          </p:cNvPr>
          <p:cNvSpPr/>
          <p:nvPr/>
        </p:nvSpPr>
        <p:spPr>
          <a:xfrm>
            <a:off x="602276" y="999783"/>
            <a:ext cx="7741987" cy="6562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2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轉換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模型，先下載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acuity toolkit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並安裝在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Ubuntu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底下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2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以下步驟皆是在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Ubuntu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底下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acuity toolkit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目錄下進行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導入模型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0_import_model.sh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如圖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 </a:t>
            </a:r>
            <a:r>
              <a:rPr lang="en-US" altLang="zh-TW" dirty="0" err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pegasus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import darknet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指令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--model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--weights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指定到訓練好的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dirty="0" err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cfg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weights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檔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--channel-mean-value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修改成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0 0 0 0.00392156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bash 0_import_model.sh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量化模型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1_quantize_model.sh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bash 1_quantize_model.sh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Binary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2_export_case_code.sh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--optimize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改成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VIPNANOQI_PID0XAD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acuity toolkit/bin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底下有此檔案，若沒有請自行新增如圖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bash 2_export_case_code.sh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如上述步驟執行都沒錯誤，之後可以直接執行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bash 0_import_model.sh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&amp;&amp; bash 1_quantize_model.sh &amp;&amp;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bash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2_export_case_code.sh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最後可以在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xxx_nbg_viplite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底下找到轉換完成的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xxx.nb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檔。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2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模型套用：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2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https://www.amebaiot.com/zh/amebapro2-apply-ai-model-docs/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20000"/>
              </a:lnSpc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C490C5-2888-4AB7-B693-A1AF7C8D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12" y="55880"/>
            <a:ext cx="3510172" cy="288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B403B8A-F036-4C7F-A05A-99704141E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512" y="3538972"/>
            <a:ext cx="3482182" cy="288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3E49465-FE41-4800-91E0-F5AB91E52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081" y="2761194"/>
            <a:ext cx="3527910" cy="216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556DAD7-04F4-4074-A9EA-10BF74AC7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7673" y="6069600"/>
            <a:ext cx="363272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006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"/>
          <p:cNvSpPr/>
          <p:nvPr/>
        </p:nvSpPr>
        <p:spPr>
          <a:xfrm>
            <a:off x="739763" y="66173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93591" y="738176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2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476879" y="661738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硬體連接方式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476879" y="1169896"/>
            <a:ext cx="631878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詳細的接線步驟包括伺服馬達、LED 指示燈和按鈕開關的連接。每個元件都有特定的 GPIO 接腳和連接方式。</a:t>
            </a:r>
            <a:endParaRPr lang="en-US" sz="17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一張含有 文字, 圖表, 方案, 地圖 的圖片&#10;&#10;AI 產生的內容可能不正確。">
            <a:extLst>
              <a:ext uri="{FF2B5EF4-FFF2-40B4-BE49-F238E27FC236}">
                <a16:creationId xmlns:a16="http://schemas.microsoft.com/office/drawing/2014/main" id="{5FC8C46F-FCF1-0DEF-82B7-632AFBE49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2" y="2305644"/>
            <a:ext cx="7358782" cy="4754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8">
            <a:extLst>
              <a:ext uri="{FF2B5EF4-FFF2-40B4-BE49-F238E27FC236}">
                <a16:creationId xmlns:a16="http://schemas.microsoft.com/office/drawing/2014/main" id="{09193BEE-0E21-5C7B-79C3-40A945F102C2}"/>
              </a:ext>
            </a:extLst>
          </p:cNvPr>
          <p:cNvSpPr/>
          <p:nvPr/>
        </p:nvSpPr>
        <p:spPr>
          <a:xfrm>
            <a:off x="8299793" y="1802559"/>
            <a:ext cx="5497230" cy="623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以下是詳細的接線步驟，請對應 電路圖 進行組裝。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4532B64-6115-2875-3410-E4229F4419C4}"/>
              </a:ext>
            </a:extLst>
          </p:cNvPr>
          <p:cNvSpPr txBox="1"/>
          <p:nvPr/>
        </p:nvSpPr>
        <p:spPr>
          <a:xfrm>
            <a:off x="8225260" y="2523422"/>
            <a:ext cx="6405140" cy="253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🔹 </a:t>
            </a: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(1) </a:t>
            </a: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伺服馬達 </a:t>
            </a: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(Servo) </a:t>
            </a: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接線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伺服馬達用於模擬門鎖機構的開啟與關閉，通常包含三條線：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	</a:t>
            </a: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紅色 </a:t>
            </a: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(VCC) → 5V (Hub 8735 Ultra)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	</a:t>
            </a: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黑色 </a:t>
            </a: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(GND) → GND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•	</a:t>
            </a: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黃色 </a:t>
            </a: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(SIG) → GPIO 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✅ GPIO 5 </a:t>
            </a: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負責 </a:t>
            </a:r>
            <a:r>
              <a:rPr lang="en-US" altLang="zh-TW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PWM </a:t>
            </a:r>
            <a:r>
              <a:rPr lang="zh-TW" altLang="en-US" sz="180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信號輸出，控制伺服馬達角度。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1F09B6-0861-CFE5-2737-98C054DEFB2A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71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2CC87-7B29-647B-F686-439062E5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">
            <a:extLst>
              <a:ext uri="{FF2B5EF4-FFF2-40B4-BE49-F238E27FC236}">
                <a16:creationId xmlns:a16="http://schemas.microsoft.com/office/drawing/2014/main" id="{26F0F7DB-6D32-3921-7235-B8FDE33F7795}"/>
              </a:ext>
            </a:extLst>
          </p:cNvPr>
          <p:cNvSpPr/>
          <p:nvPr/>
        </p:nvSpPr>
        <p:spPr>
          <a:xfrm>
            <a:off x="739763" y="66173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28C9C545-DCC2-E9D5-F775-84E9E369FF72}"/>
              </a:ext>
            </a:extLst>
          </p:cNvPr>
          <p:cNvSpPr/>
          <p:nvPr/>
        </p:nvSpPr>
        <p:spPr>
          <a:xfrm>
            <a:off x="893591" y="738176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2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C0458CF-D844-7153-DD06-9B2AA3374460}"/>
              </a:ext>
            </a:extLst>
          </p:cNvPr>
          <p:cNvSpPr/>
          <p:nvPr/>
        </p:nvSpPr>
        <p:spPr>
          <a:xfrm>
            <a:off x="1476879" y="661738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硬體連接方式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8125E30A-4A11-C99C-DFCB-ADEBFD812C9A}"/>
              </a:ext>
            </a:extLst>
          </p:cNvPr>
          <p:cNvSpPr/>
          <p:nvPr/>
        </p:nvSpPr>
        <p:spPr>
          <a:xfrm>
            <a:off x="1476879" y="1169896"/>
            <a:ext cx="631878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詳細的接線步驟包括伺服馬達、LED 指示燈和按鈕開關的連接。每個元件都有特定的 GPIO 接腳和連接方式。</a:t>
            </a:r>
            <a:endParaRPr lang="en-US" sz="17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一張含有 文字, 圖表, 方案, 地圖 的圖片&#10;&#10;AI 產生的內容可能不正確。">
            <a:extLst>
              <a:ext uri="{FF2B5EF4-FFF2-40B4-BE49-F238E27FC236}">
                <a16:creationId xmlns:a16="http://schemas.microsoft.com/office/drawing/2014/main" id="{668DF9F5-9A23-5811-F0E7-3977FF215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2" y="2305644"/>
            <a:ext cx="7358782" cy="4754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8">
            <a:extLst>
              <a:ext uri="{FF2B5EF4-FFF2-40B4-BE49-F238E27FC236}">
                <a16:creationId xmlns:a16="http://schemas.microsoft.com/office/drawing/2014/main" id="{4966144E-39C4-A875-9A35-73E478B3DAB9}"/>
              </a:ext>
            </a:extLst>
          </p:cNvPr>
          <p:cNvSpPr/>
          <p:nvPr/>
        </p:nvSpPr>
        <p:spPr>
          <a:xfrm>
            <a:off x="8299793" y="1802559"/>
            <a:ext cx="5497230" cy="623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以下是詳細的接線步驟，請對應 電路圖 進行組裝。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3E4347D-ED2C-3958-6945-2C6336858452}"/>
              </a:ext>
            </a:extLst>
          </p:cNvPr>
          <p:cNvSpPr txBox="1"/>
          <p:nvPr/>
        </p:nvSpPr>
        <p:spPr>
          <a:xfrm>
            <a:off x="8225260" y="2523422"/>
            <a:ext cx="6121560" cy="4196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🔹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(2) LED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指示燈接線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LED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指示燈用來顯示執行狀態，例如：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綠色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LED (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成功狀態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正極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長腳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 →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220Ω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電阻連接到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 18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負極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短腳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 → GND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紅色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LED (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失敗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/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錯誤狀態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正極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長腳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 →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220Ω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電阻連接到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 19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負極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短腳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 → GND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✅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 18 &amp; 19 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分別控制綠色與紅色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LED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，根據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AI 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偵測結果進行狀態顯示。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FCB2AB-0B27-FC56-1AE7-7C8F8340D7D6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099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9776F-6D76-F4EE-9C3A-EE59E5599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">
            <a:extLst>
              <a:ext uri="{FF2B5EF4-FFF2-40B4-BE49-F238E27FC236}">
                <a16:creationId xmlns:a16="http://schemas.microsoft.com/office/drawing/2014/main" id="{12AE4880-6897-AE68-317B-0D2E5D1627A9}"/>
              </a:ext>
            </a:extLst>
          </p:cNvPr>
          <p:cNvSpPr/>
          <p:nvPr/>
        </p:nvSpPr>
        <p:spPr>
          <a:xfrm>
            <a:off x="739763" y="66173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2335D436-BA90-D243-A225-32CCC788885D}"/>
              </a:ext>
            </a:extLst>
          </p:cNvPr>
          <p:cNvSpPr/>
          <p:nvPr/>
        </p:nvSpPr>
        <p:spPr>
          <a:xfrm>
            <a:off x="893591" y="738176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2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74411695-1E69-0088-72AF-E2BEE621A73F}"/>
              </a:ext>
            </a:extLst>
          </p:cNvPr>
          <p:cNvSpPr/>
          <p:nvPr/>
        </p:nvSpPr>
        <p:spPr>
          <a:xfrm>
            <a:off x="1476879" y="661738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硬體連接方式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BEDEB7D8-33C4-00B2-7881-4585CF77655E}"/>
              </a:ext>
            </a:extLst>
          </p:cNvPr>
          <p:cNvSpPr/>
          <p:nvPr/>
        </p:nvSpPr>
        <p:spPr>
          <a:xfrm>
            <a:off x="1476879" y="1169896"/>
            <a:ext cx="631878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詳細的接線步驟包括伺服馬達、LED 指示燈和按鈕開關的連接。每個元件都有特定的 GPIO 接腳和連接方式。</a:t>
            </a:r>
            <a:endParaRPr lang="en-US" sz="17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一張含有 文字, 圖表, 方案, 地圖 的圖片&#10;&#10;AI 產生的內容可能不正確。">
            <a:extLst>
              <a:ext uri="{FF2B5EF4-FFF2-40B4-BE49-F238E27FC236}">
                <a16:creationId xmlns:a16="http://schemas.microsoft.com/office/drawing/2014/main" id="{B01E91C9-A1F6-E43D-41D4-EF6DAA9D8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2" y="2305644"/>
            <a:ext cx="7358782" cy="4754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8">
            <a:extLst>
              <a:ext uri="{FF2B5EF4-FFF2-40B4-BE49-F238E27FC236}">
                <a16:creationId xmlns:a16="http://schemas.microsoft.com/office/drawing/2014/main" id="{81655A54-895A-71E0-FB77-5A18CF3528EC}"/>
              </a:ext>
            </a:extLst>
          </p:cNvPr>
          <p:cNvSpPr/>
          <p:nvPr/>
        </p:nvSpPr>
        <p:spPr>
          <a:xfrm>
            <a:off x="8299793" y="1802559"/>
            <a:ext cx="5497230" cy="623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以下是詳細的接線步驟，請對應 電路圖 進行組裝。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02CAF5-E3D8-7F83-0A0E-1D078C7E7697}"/>
              </a:ext>
            </a:extLst>
          </p:cNvPr>
          <p:cNvSpPr txBox="1"/>
          <p:nvPr/>
        </p:nvSpPr>
        <p:spPr>
          <a:xfrm>
            <a:off x="8225261" y="2523422"/>
            <a:ext cx="5650760" cy="5027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🔹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(3)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按鈕開關接線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按鈕用於控制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AI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訓練或手動觸發門鎖開啟：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按鈕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 (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註冊新臉部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一端接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 12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另一端接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5V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10KΩ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電阻下拉至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按鈕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2 (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手動開鎖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一端接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 13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另一端接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5V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透過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10KΩ 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電阻下拉至 </a:t>
            </a:r>
            <a:r>
              <a:rPr lang="en-US" altLang="zh-TW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✅ 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當按鈕被按下時，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GPIO 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會讀取高電位 </a:t>
            </a:r>
            <a:r>
              <a:rPr lang="en-US" altLang="zh-TW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(HIGH)</a:t>
            </a:r>
            <a:r>
              <a:rPr lang="zh-TW" altLang="en-US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，觸發對應的動作</a:t>
            </a:r>
            <a:r>
              <a:rPr lang="zh-TW" alt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C546D8-C48F-855E-03A6-46FF86C0961A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25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9"/>
          <p:cNvSpPr/>
          <p:nvPr/>
        </p:nvSpPr>
        <p:spPr>
          <a:xfrm>
            <a:off x="493505" y="123571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47572" y="1312153"/>
            <a:ext cx="20216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3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30621" y="12357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硬體安裝與測試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230621" y="1743874"/>
            <a:ext cx="100952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" pitchFamily="34" charset="-120"/>
              </a:rPr>
              <a:t>完成接線後，需要進行基本的硬體測試，包括按鈕功能、LED 顯示和伺服馬達動作測試。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A6D880B-958B-7BE5-A14D-3446D4F74882}"/>
              </a:ext>
            </a:extLst>
          </p:cNvPr>
          <p:cNvSpPr txBox="1"/>
          <p:nvPr/>
        </p:nvSpPr>
        <p:spPr>
          <a:xfrm>
            <a:off x="1143811" y="2331520"/>
            <a:ext cx="7315200" cy="460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確保所有元件已正確連接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，特別是：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按鈕是否接入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5V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與下拉電阻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LED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的正負極連接是否正確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伺服馬達的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PWM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訊號線是否接到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GPIO 5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SD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卡插入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Hub 8735 Ultra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，確保可用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接上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5V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電源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開發板上電，進行測試</a:t>
            </a:r>
            <a:endParaRPr lang="zh-TW" altLang="zh-TW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按下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按鈕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1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：應該觸發註冊動作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按下 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按鈕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：應該觸發門鎖解鎖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伺服馬達應根據狀態轉動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綠色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紅色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LED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根據</a:t>
            </a:r>
            <a:r>
              <a:rPr lang="en-US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AI </a:t>
            </a:r>
            <a:r>
              <a:rPr lang="zh-TW" altLang="zh-TW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識別結果變化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FC5148-5B44-7C9F-6A32-303913907CF3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59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7050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硬體測試與除錯</a:t>
            </a:r>
            <a:endParaRPr lang="en-US" sz="4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977989" y="295209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zh-TW" altLang="en-US" sz="2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✔ 按鈕按下無反應  ❓ 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977989" y="3550981"/>
            <a:ext cx="41896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檢查按鈕的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5V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GPIO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是否正確連接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10KΩ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下拉電阻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是否正確連接至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GND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47840" y="528459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✔ LED </a:t>
            </a:r>
            <a:r>
              <a:rPr lang="zh-TW" altLang="en-US" sz="2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不亮  ❓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547840" y="588347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220Ω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限流電阻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存在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GPIO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設為輸出模式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22059" y="279999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zh-TW" altLang="en-US" sz="2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etrona Bold" pitchFamily="34" charset="-120"/>
              </a:rPr>
              <a:t>✔ 伺服馬達無法動作  ❓</a:t>
            </a:r>
            <a:endParaRPr 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22058" y="3398878"/>
            <a:ext cx="42325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檢查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PWM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訊號是否輸出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確保 </a:t>
            </a:r>
            <a:r>
              <a:rPr lang="en-US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GND </a:t>
            </a:r>
            <a:r>
              <a:rPr lang="zh-TW" altLang="zh-TW" sz="1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連接良好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可能需要較大電流，嘗試外部</a:t>
            </a:r>
            <a:r>
              <a:rPr lang="en-US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5V </a:t>
            </a:r>
            <a:r>
              <a:rPr lang="zh-TW" altLang="zh-TW" sz="1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供電</a:t>
            </a:r>
          </a:p>
        </p:txBody>
      </p:sp>
      <p:pic>
        <p:nvPicPr>
          <p:cNvPr id="12" name="圖片 11" descr="一張含有 服裝, 人員, 圖畫, 卡通 的圖片&#10;&#10;AI 產生的內容可能不正確。">
            <a:extLst>
              <a:ext uri="{FF2B5EF4-FFF2-40B4-BE49-F238E27FC236}">
                <a16:creationId xmlns:a16="http://schemas.microsoft.com/office/drawing/2014/main" id="{238587E0-0833-13A7-E8AD-C42268493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2" b="92885" l="8209" r="92164">
                        <a14:foregroundMark x1="90252" y1="61731" x2="90252" y2="61731"/>
                        <a14:foregroundMark x1="22295" y1="32628" x2="50979" y2="32500"/>
                        <a14:foregroundMark x1="50979" y1="32500" x2="60588" y2="38590"/>
                        <a14:foregroundMark x1="60588" y1="38590" x2="65252" y2="38077"/>
                        <a14:foregroundMark x1="20056" y1="23654" x2="9188" y2="35897"/>
                        <a14:foregroundMark x1="9188" y1="35897" x2="8209" y2="57821"/>
                        <a14:foregroundMark x1="8209" y1="57821" x2="15299" y2="68077"/>
                        <a14:foregroundMark x1="24674" y1="12244" x2="29757" y2="16218"/>
                        <a14:foregroundMark x1="26259" y1="9872" x2="26119" y2="11154"/>
                        <a14:foregroundMark x1="53498" y1="88205" x2="71595" y2="92885"/>
                        <a14:foregroundMark x1="71595" y1="92885" x2="75466" y2="90577"/>
                        <a14:foregroundMark x1="91045" y1="62179" x2="87547" y2="75064"/>
                        <a14:foregroundMark x1="92164" y1="60833" x2="88200" y2="73718"/>
                        <a14:foregroundMark x1="23554" y1="12949" x2="14179" y2="57308"/>
                        <a14:foregroundMark x1="14179" y1="57308" x2="25466" y2="74103"/>
                        <a14:foregroundMark x1="25466" y1="74103" x2="40951" y2="70897"/>
                        <a14:foregroundMark x1="40951" y1="70897" x2="54664" y2="82821"/>
                        <a14:foregroundMark x1="54664" y1="82821" x2="66651" y2="77885"/>
                        <a14:foregroundMark x1="66651" y1="77885" x2="67677" y2="59359"/>
                        <a14:foregroundMark x1="67677" y1="59359" x2="43144" y2="47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79" y="5091468"/>
            <a:ext cx="4312920" cy="313813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F038533-8B2B-64F3-2E0E-B06657DCA327}"/>
              </a:ext>
            </a:extLst>
          </p:cNvPr>
          <p:cNvSpPr/>
          <p:nvPr/>
        </p:nvSpPr>
        <p:spPr>
          <a:xfrm>
            <a:off x="12857480" y="7762240"/>
            <a:ext cx="1706880" cy="411480"/>
          </a:xfrm>
          <a:prstGeom prst="rect">
            <a:avLst/>
          </a:prstGeom>
          <a:solidFill>
            <a:srgbClr val="FBFCFD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4992</Words>
  <Application>Microsoft Office PowerPoint</Application>
  <PresentationFormat>自訂</PresentationFormat>
  <Paragraphs>555</Paragraphs>
  <Slides>44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9" baseType="lpstr">
      <vt:lpstr>Helvetica</vt:lpstr>
      <vt:lpstr>Segoe UI Symbol</vt:lpstr>
      <vt:lpstr>Aptos</vt:lpstr>
      <vt:lpstr>Symbol</vt:lpstr>
      <vt:lpstr>Arial</vt:lpstr>
      <vt:lpstr>Wingdings</vt:lpstr>
      <vt:lpstr>Inter</vt:lpstr>
      <vt:lpstr>Courier New</vt:lpstr>
      <vt:lpstr>Calibri</vt:lpstr>
      <vt:lpstr>Petrona Bold</vt:lpstr>
      <vt:lpstr>新細明體</vt:lpstr>
      <vt:lpstr>Times New Roman</vt:lpstr>
      <vt:lpstr>Segoe UI Emoji</vt:lpstr>
      <vt:lpstr>微軟正黑體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99</cp:revision>
  <dcterms:created xsi:type="dcterms:W3CDTF">2025-02-24T04:01:21Z</dcterms:created>
  <dcterms:modified xsi:type="dcterms:W3CDTF">2025-05-21T03:59:10Z</dcterms:modified>
</cp:coreProperties>
</file>