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可畫漫畫標題-繁" panose="02020500000000000000" charset="-128"/>
      <p:regular r:id="rId13"/>
    </p:embeddedFont>
    <p:embeddedFont>
      <p:font typeface="芫荽" panose="02020500000000000000" charset="-120"/>
      <p:regular r:id="rId14"/>
    </p:embeddedFont>
    <p:embeddedFont>
      <p:font typeface="Bubblebody Neue Bold" panose="02020500000000000000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nva Sans" panose="02020500000000000000" charset="0"/>
      <p:regular r:id="rId20"/>
    </p:embeddedFont>
    <p:embeddedFont>
      <p:font typeface="Garet" panose="02020500000000000000" charset="0"/>
      <p:regular r:id="rId21"/>
    </p:embeddedFont>
    <p:embeddedFont>
      <p:font typeface="Garet Bold" panose="02020500000000000000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86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6.sv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9034" y="5927585"/>
            <a:ext cx="5143500" cy="4114800"/>
          </a:xfrm>
          <a:custGeom>
            <a:avLst/>
            <a:gdLst/>
            <a:ahLst/>
            <a:cxnLst/>
            <a:rect l="l" t="t" r="r" b="b"/>
            <a:pathLst>
              <a:path w="5143500" h="4114800">
                <a:moveTo>
                  <a:pt x="0" y="0"/>
                </a:moveTo>
                <a:lnTo>
                  <a:pt x="5143500" y="0"/>
                </a:lnTo>
                <a:lnTo>
                  <a:pt x="51435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20639" y="1028700"/>
            <a:ext cx="3138661" cy="3288121"/>
          </a:xfrm>
          <a:custGeom>
            <a:avLst/>
            <a:gdLst/>
            <a:ahLst/>
            <a:cxnLst/>
            <a:rect l="l" t="t" r="r" b="b"/>
            <a:pathLst>
              <a:path w="3138661" h="3288121">
                <a:moveTo>
                  <a:pt x="0" y="0"/>
                </a:moveTo>
                <a:lnTo>
                  <a:pt x="3138661" y="0"/>
                </a:lnTo>
                <a:lnTo>
                  <a:pt x="3138661" y="3288121"/>
                </a:lnTo>
                <a:lnTo>
                  <a:pt x="0" y="32881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374404" y="9258300"/>
            <a:ext cx="3539193" cy="199127"/>
          </a:xfrm>
          <a:custGeom>
            <a:avLst/>
            <a:gdLst/>
            <a:ahLst/>
            <a:cxnLst/>
            <a:rect l="l" t="t" r="r" b="b"/>
            <a:pathLst>
              <a:path w="3539193" h="199127">
                <a:moveTo>
                  <a:pt x="0" y="0"/>
                </a:moveTo>
                <a:lnTo>
                  <a:pt x="3539192" y="0"/>
                </a:lnTo>
                <a:lnTo>
                  <a:pt x="3539192" y="199127"/>
                </a:lnTo>
                <a:lnTo>
                  <a:pt x="0" y="1991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74404" y="1028700"/>
            <a:ext cx="3539193" cy="199127"/>
          </a:xfrm>
          <a:custGeom>
            <a:avLst/>
            <a:gdLst/>
            <a:ahLst/>
            <a:cxnLst/>
            <a:rect l="l" t="t" r="r" b="b"/>
            <a:pathLst>
              <a:path w="3539193" h="199127">
                <a:moveTo>
                  <a:pt x="0" y="0"/>
                </a:moveTo>
                <a:lnTo>
                  <a:pt x="3539192" y="0"/>
                </a:lnTo>
                <a:lnTo>
                  <a:pt x="3539192" y="199127"/>
                </a:lnTo>
                <a:lnTo>
                  <a:pt x="0" y="1991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00606" y="327725"/>
            <a:ext cx="5472439" cy="3066788"/>
          </a:xfrm>
          <a:custGeom>
            <a:avLst/>
            <a:gdLst/>
            <a:ahLst/>
            <a:cxnLst/>
            <a:rect l="l" t="t" r="r" b="b"/>
            <a:pathLst>
              <a:path w="5472439" h="3066788">
                <a:moveTo>
                  <a:pt x="0" y="0"/>
                </a:moveTo>
                <a:lnTo>
                  <a:pt x="5472439" y="0"/>
                </a:lnTo>
                <a:lnTo>
                  <a:pt x="5472439" y="3066787"/>
                </a:lnTo>
                <a:lnTo>
                  <a:pt x="0" y="30667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229108" y="2651859"/>
            <a:ext cx="7829785" cy="1907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76"/>
              </a:lnSpc>
            </a:pPr>
            <a:r>
              <a:rPr lang="en-US" sz="10768" b="1">
                <a:solidFill>
                  <a:srgbClr val="593EA1"/>
                </a:solidFill>
                <a:latin typeface="Bubblebody Neue Bold"/>
                <a:ea typeface="Bubblebody Neue Bold"/>
                <a:cs typeface="Bubblebody Neue Bold"/>
                <a:sym typeface="Bubblebody Neue Bold"/>
              </a:rPr>
              <a:t>LINE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74296" y="4043281"/>
            <a:ext cx="11339409" cy="1850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76"/>
              </a:lnSpc>
            </a:pPr>
            <a:r>
              <a:rPr lang="en-US" sz="10768">
                <a:solidFill>
                  <a:srgbClr val="2D8BBA"/>
                </a:solidFill>
                <a:latin typeface="可畫漫畫標題-繁"/>
                <a:ea typeface="可畫漫畫標題-繁"/>
                <a:cs typeface="可畫漫畫標題-繁"/>
                <a:sym typeface="可畫漫畫標題-繁"/>
              </a:rPr>
              <a:t>火災警報器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96713" y="5992316"/>
            <a:ext cx="7894574" cy="1729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6"/>
              </a:lnSpc>
            </a:pPr>
            <a:endParaRPr lang="en-US" altLang="zh-TW" sz="3304" dirty="0">
              <a:solidFill>
                <a:srgbClr val="A2DFD9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4626"/>
              </a:lnSpc>
            </a:pPr>
            <a:r>
              <a:rPr lang="zh-TW" altLang="en-US" sz="3304" dirty="0">
                <a:solidFill>
                  <a:srgbClr val="A2DFD9"/>
                </a:solidFill>
                <a:latin typeface="Canva Sans"/>
                <a:ea typeface="Canva Sans"/>
                <a:cs typeface="Canva Sans"/>
                <a:sym typeface="Canva Sans"/>
              </a:rPr>
              <a:t>國立屏東大學</a:t>
            </a:r>
            <a:endParaRPr lang="en-US" altLang="zh-TW" sz="3304" dirty="0">
              <a:solidFill>
                <a:srgbClr val="A2DFD9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4626"/>
              </a:lnSpc>
            </a:pPr>
            <a:r>
              <a:rPr lang="zh-TW" altLang="en-US" sz="3304" dirty="0">
                <a:solidFill>
                  <a:srgbClr val="A2DFD9"/>
                </a:solidFill>
                <a:latin typeface="Canva Sans"/>
                <a:ea typeface="Canva Sans"/>
                <a:cs typeface="Canva Sans"/>
                <a:sym typeface="Canva Sans"/>
              </a:rPr>
              <a:t>資訊工程學系</a:t>
            </a:r>
            <a:endParaRPr lang="en-US" sz="3304" dirty="0">
              <a:solidFill>
                <a:srgbClr val="A2DFD9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523081" y="6556075"/>
            <a:ext cx="5472439" cy="3066788"/>
          </a:xfrm>
          <a:custGeom>
            <a:avLst/>
            <a:gdLst/>
            <a:ahLst/>
            <a:cxnLst/>
            <a:rect l="l" t="t" r="r" b="b"/>
            <a:pathLst>
              <a:path w="5472439" h="3066788">
                <a:moveTo>
                  <a:pt x="0" y="0"/>
                </a:moveTo>
                <a:lnTo>
                  <a:pt x="5472438" y="0"/>
                </a:lnTo>
                <a:lnTo>
                  <a:pt x="5472438" y="3066788"/>
                </a:lnTo>
                <a:lnTo>
                  <a:pt x="0" y="30667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820136">
            <a:off x="15909502" y="-889967"/>
            <a:ext cx="3597844" cy="4114800"/>
          </a:xfrm>
          <a:custGeom>
            <a:avLst/>
            <a:gdLst/>
            <a:ahLst/>
            <a:cxnLst/>
            <a:rect l="l" t="t" r="r" b="b"/>
            <a:pathLst>
              <a:path w="3597844" h="4114800">
                <a:moveTo>
                  <a:pt x="0" y="0"/>
                </a:moveTo>
                <a:lnTo>
                  <a:pt x="3597844" y="0"/>
                </a:lnTo>
                <a:lnTo>
                  <a:pt x="3597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736219" y="-365961"/>
            <a:ext cx="5472439" cy="3066788"/>
          </a:xfrm>
          <a:custGeom>
            <a:avLst/>
            <a:gdLst/>
            <a:ahLst/>
            <a:cxnLst/>
            <a:rect l="l" t="t" r="r" b="b"/>
            <a:pathLst>
              <a:path w="5472439" h="3066788">
                <a:moveTo>
                  <a:pt x="5472438" y="0"/>
                </a:moveTo>
                <a:lnTo>
                  <a:pt x="0" y="0"/>
                </a:lnTo>
                <a:lnTo>
                  <a:pt x="0" y="3066788"/>
                </a:lnTo>
                <a:lnTo>
                  <a:pt x="5472438" y="3066788"/>
                </a:lnTo>
                <a:lnTo>
                  <a:pt x="547243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1828800" y="1541448"/>
            <a:ext cx="14630400" cy="8229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365152" y="-180975"/>
            <a:ext cx="11557696" cy="1519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593EA1"/>
                </a:solidFill>
                <a:latin typeface="可畫漫畫標題-繁"/>
                <a:ea typeface="可畫漫畫標題-繁"/>
                <a:cs typeface="可畫漫畫標題-繁"/>
                <a:sym typeface="可畫漫畫標題-繁"/>
              </a:rPr>
              <a:t>成果影片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C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70154" y="259320"/>
            <a:ext cx="5264788" cy="4114800"/>
          </a:xfrm>
          <a:custGeom>
            <a:avLst/>
            <a:gdLst/>
            <a:ahLst/>
            <a:cxnLst/>
            <a:rect l="l" t="t" r="r" b="b"/>
            <a:pathLst>
              <a:path w="5264788" h="4114800">
                <a:moveTo>
                  <a:pt x="0" y="0"/>
                </a:moveTo>
                <a:lnTo>
                  <a:pt x="5264788" y="0"/>
                </a:lnTo>
                <a:lnTo>
                  <a:pt x="52647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6270" y="5495908"/>
            <a:ext cx="3021165" cy="4315949"/>
          </a:xfrm>
          <a:custGeom>
            <a:avLst/>
            <a:gdLst/>
            <a:ahLst/>
            <a:cxnLst/>
            <a:rect l="l" t="t" r="r" b="b"/>
            <a:pathLst>
              <a:path w="3021165" h="4315949">
                <a:moveTo>
                  <a:pt x="0" y="0"/>
                </a:moveTo>
                <a:lnTo>
                  <a:pt x="3021165" y="0"/>
                </a:lnTo>
                <a:lnTo>
                  <a:pt x="3021165" y="4315949"/>
                </a:lnTo>
                <a:lnTo>
                  <a:pt x="0" y="43159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681631" y="7653883"/>
            <a:ext cx="3644996" cy="3754209"/>
          </a:xfrm>
          <a:custGeom>
            <a:avLst/>
            <a:gdLst/>
            <a:ahLst/>
            <a:cxnLst/>
            <a:rect l="l" t="t" r="r" b="b"/>
            <a:pathLst>
              <a:path w="3644996" h="3754209">
                <a:moveTo>
                  <a:pt x="0" y="0"/>
                </a:moveTo>
                <a:lnTo>
                  <a:pt x="3644996" y="0"/>
                </a:lnTo>
                <a:lnTo>
                  <a:pt x="3644996" y="3754209"/>
                </a:lnTo>
                <a:lnTo>
                  <a:pt x="0" y="37542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433297" y="259320"/>
            <a:ext cx="3786660" cy="2630008"/>
          </a:xfrm>
          <a:custGeom>
            <a:avLst/>
            <a:gdLst/>
            <a:ahLst/>
            <a:cxnLst/>
            <a:rect l="l" t="t" r="r" b="b"/>
            <a:pathLst>
              <a:path w="3786660" h="2630008">
                <a:moveTo>
                  <a:pt x="0" y="0"/>
                </a:moveTo>
                <a:lnTo>
                  <a:pt x="3786660" y="0"/>
                </a:lnTo>
                <a:lnTo>
                  <a:pt x="3786660" y="2630008"/>
                </a:lnTo>
                <a:lnTo>
                  <a:pt x="0" y="26300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00606" y="327725"/>
            <a:ext cx="5472439" cy="3066788"/>
          </a:xfrm>
          <a:custGeom>
            <a:avLst/>
            <a:gdLst/>
            <a:ahLst/>
            <a:cxnLst/>
            <a:rect l="l" t="t" r="r" b="b"/>
            <a:pathLst>
              <a:path w="5472439" h="3066788">
                <a:moveTo>
                  <a:pt x="0" y="0"/>
                </a:moveTo>
                <a:lnTo>
                  <a:pt x="5472439" y="0"/>
                </a:lnTo>
                <a:lnTo>
                  <a:pt x="5472439" y="3066787"/>
                </a:lnTo>
                <a:lnTo>
                  <a:pt x="0" y="3066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23081" y="6556075"/>
            <a:ext cx="5472439" cy="3066788"/>
          </a:xfrm>
          <a:custGeom>
            <a:avLst/>
            <a:gdLst/>
            <a:ahLst/>
            <a:cxnLst/>
            <a:rect l="l" t="t" r="r" b="b"/>
            <a:pathLst>
              <a:path w="5472439" h="3066788">
                <a:moveTo>
                  <a:pt x="0" y="0"/>
                </a:moveTo>
                <a:lnTo>
                  <a:pt x="5472438" y="0"/>
                </a:lnTo>
                <a:lnTo>
                  <a:pt x="5472438" y="3066788"/>
                </a:lnTo>
                <a:lnTo>
                  <a:pt x="0" y="3066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017846" y="4442270"/>
            <a:ext cx="12252309" cy="166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49"/>
              </a:lnSpc>
            </a:pPr>
            <a:r>
              <a:rPr lang="en-US" sz="12741" b="1">
                <a:solidFill>
                  <a:srgbClr val="FFFDF9"/>
                </a:solidFill>
                <a:latin typeface="Bubblebody Neue Bold"/>
                <a:ea typeface="Bubblebody Neue Bold"/>
                <a:cs typeface="Bubblebody Neue Bold"/>
                <a:sym typeface="Bubblebody Neue Bold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20107" y="9543297"/>
            <a:ext cx="3539193" cy="199127"/>
          </a:xfrm>
          <a:custGeom>
            <a:avLst/>
            <a:gdLst/>
            <a:ahLst/>
            <a:cxnLst/>
            <a:rect l="l" t="t" r="r" b="b"/>
            <a:pathLst>
              <a:path w="3539193" h="199127">
                <a:moveTo>
                  <a:pt x="0" y="0"/>
                </a:moveTo>
                <a:lnTo>
                  <a:pt x="3539193" y="0"/>
                </a:lnTo>
                <a:lnTo>
                  <a:pt x="3539193" y="199127"/>
                </a:lnTo>
                <a:lnTo>
                  <a:pt x="0" y="199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05955" y="-1045531"/>
            <a:ext cx="7315200" cy="3616754"/>
          </a:xfrm>
          <a:custGeom>
            <a:avLst/>
            <a:gdLst/>
            <a:ahLst/>
            <a:cxnLst/>
            <a:rect l="l" t="t" r="r" b="b"/>
            <a:pathLst>
              <a:path w="7315200" h="3616754">
                <a:moveTo>
                  <a:pt x="0" y="0"/>
                </a:moveTo>
                <a:lnTo>
                  <a:pt x="7315200" y="0"/>
                </a:lnTo>
                <a:lnTo>
                  <a:pt x="7315200" y="3616754"/>
                </a:lnTo>
                <a:lnTo>
                  <a:pt x="0" y="3616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229108" y="581871"/>
            <a:ext cx="7829785" cy="1519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dirty="0" err="1">
                <a:solidFill>
                  <a:srgbClr val="593EA1"/>
                </a:solidFill>
                <a:latin typeface="可畫漫畫標題-繁"/>
                <a:ea typeface="可畫漫畫標題-繁"/>
                <a:cs typeface="可畫漫畫標題-繁"/>
                <a:sym typeface="可畫漫畫標題-繁"/>
              </a:rPr>
              <a:t>動機</a:t>
            </a:r>
            <a:endParaRPr lang="en-US" sz="8799" dirty="0">
              <a:solidFill>
                <a:srgbClr val="593EA1"/>
              </a:solidFill>
              <a:latin typeface="可畫漫畫標題-繁"/>
              <a:ea typeface="可畫漫畫標題-繁"/>
              <a:cs typeface="可畫漫畫標題-繁"/>
              <a:sym typeface="可畫漫畫標題-繁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465274" y="2262471"/>
            <a:ext cx="13357452" cy="6995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火災是一種突發且危險的事件，透過火災警報器，能夠在第一時間通知家人避難，守護家人的生命安全</a:t>
            </a:r>
            <a:r>
              <a:rPr lang="en-US" sz="45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。</a:t>
            </a:r>
          </a:p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利用LINE這個日常可得的工具，將科技融入生活，讓安全防護變得更智能、更便捷</a:t>
            </a:r>
            <a:r>
              <a:rPr lang="en-US" sz="45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。</a:t>
            </a:r>
          </a:p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傳統火災警報器的聲音警報可能無法讓每個人聽見，特別是外出的家人，而LINE通知能夠直接且快速地傳遞信息，確保即時反應</a:t>
            </a:r>
            <a:r>
              <a:rPr lang="en-US" sz="45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。</a:t>
            </a:r>
          </a:p>
          <a:p>
            <a:pPr algn="l">
              <a:lnSpc>
                <a:spcPts val="4756"/>
              </a:lnSpc>
            </a:pPr>
            <a:endParaRPr lang="en-US" sz="4500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3835479" y="7390914"/>
            <a:ext cx="5472439" cy="3066788"/>
          </a:xfrm>
          <a:custGeom>
            <a:avLst/>
            <a:gdLst/>
            <a:ahLst/>
            <a:cxnLst/>
            <a:rect l="l" t="t" r="r" b="b"/>
            <a:pathLst>
              <a:path w="5472439" h="3066788">
                <a:moveTo>
                  <a:pt x="0" y="0"/>
                </a:moveTo>
                <a:lnTo>
                  <a:pt x="5472439" y="0"/>
                </a:lnTo>
                <a:lnTo>
                  <a:pt x="5472439" y="3066787"/>
                </a:lnTo>
                <a:lnTo>
                  <a:pt x="0" y="30667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1277" y="9158737"/>
            <a:ext cx="3539193" cy="199127"/>
          </a:xfrm>
          <a:custGeom>
            <a:avLst/>
            <a:gdLst/>
            <a:ahLst/>
            <a:cxnLst/>
            <a:rect l="l" t="t" r="r" b="b"/>
            <a:pathLst>
              <a:path w="3539193" h="199127">
                <a:moveTo>
                  <a:pt x="0" y="0"/>
                </a:moveTo>
                <a:lnTo>
                  <a:pt x="3539193" y="0"/>
                </a:lnTo>
                <a:lnTo>
                  <a:pt x="3539193" y="199126"/>
                </a:lnTo>
                <a:lnTo>
                  <a:pt x="0" y="1991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820136">
            <a:off x="15909502" y="-889967"/>
            <a:ext cx="3597844" cy="4114800"/>
          </a:xfrm>
          <a:custGeom>
            <a:avLst/>
            <a:gdLst/>
            <a:ahLst/>
            <a:cxnLst/>
            <a:rect l="l" t="t" r="r" b="b"/>
            <a:pathLst>
              <a:path w="3597844" h="4114800">
                <a:moveTo>
                  <a:pt x="0" y="0"/>
                </a:moveTo>
                <a:lnTo>
                  <a:pt x="3597844" y="0"/>
                </a:lnTo>
                <a:lnTo>
                  <a:pt x="3597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2736219" y="-365961"/>
            <a:ext cx="5472439" cy="3066788"/>
          </a:xfrm>
          <a:custGeom>
            <a:avLst/>
            <a:gdLst/>
            <a:ahLst/>
            <a:cxnLst/>
            <a:rect l="l" t="t" r="r" b="b"/>
            <a:pathLst>
              <a:path w="5472439" h="3066788">
                <a:moveTo>
                  <a:pt x="5472438" y="0"/>
                </a:moveTo>
                <a:lnTo>
                  <a:pt x="0" y="0"/>
                </a:lnTo>
                <a:lnTo>
                  <a:pt x="0" y="3066788"/>
                </a:lnTo>
                <a:lnTo>
                  <a:pt x="5472438" y="3066788"/>
                </a:lnTo>
                <a:lnTo>
                  <a:pt x="547243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721648" y="2484592"/>
            <a:ext cx="12844705" cy="6195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製作這個專案可能是希望學習如何整合硬體（如Hub5168+）</a:t>
            </a:r>
            <a:r>
              <a:rPr lang="en-US" sz="45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與軟體（如LINE通知、Arduino</a:t>
            </a:r>
            <a:r>
              <a:rPr lang="en-US" sz="45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），</a:t>
            </a:r>
            <a:r>
              <a:rPr lang="en-US" sz="45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培養創意與實作能力，提升技術能力的同時，也能解決實際問題</a:t>
            </a:r>
            <a:r>
              <a:rPr lang="en-US" sz="45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。</a:t>
            </a:r>
          </a:p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希望透過這樣的裝置，提醒大家防範火災的重要性，並將這樣的創意分享給更多人，幫助更多家庭提升防災意識</a:t>
            </a:r>
            <a:r>
              <a:rPr lang="en-US" sz="45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。</a:t>
            </a:r>
          </a:p>
          <a:p>
            <a:pPr algn="l">
              <a:lnSpc>
                <a:spcPts val="4756"/>
              </a:lnSpc>
            </a:pPr>
            <a:endParaRPr lang="en-US" sz="4500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566352" y="7649214"/>
            <a:ext cx="2062215" cy="2062215"/>
          </a:xfrm>
          <a:custGeom>
            <a:avLst/>
            <a:gdLst/>
            <a:ahLst/>
            <a:cxnLst/>
            <a:rect l="l" t="t" r="r" b="b"/>
            <a:pathLst>
              <a:path w="2062215" h="2062215">
                <a:moveTo>
                  <a:pt x="0" y="0"/>
                </a:moveTo>
                <a:lnTo>
                  <a:pt x="2062215" y="0"/>
                </a:lnTo>
                <a:lnTo>
                  <a:pt x="2062215" y="2062215"/>
                </a:lnTo>
                <a:lnTo>
                  <a:pt x="0" y="20622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229108" y="581871"/>
            <a:ext cx="7829785" cy="1519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593EA1"/>
                </a:solidFill>
                <a:latin typeface="可畫漫畫標題-繁"/>
                <a:ea typeface="可畫漫畫標題-繁"/>
                <a:cs typeface="可畫漫畫標題-繁"/>
                <a:sym typeface="可畫漫畫標題-繁"/>
              </a:rPr>
              <a:t>動機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65152" y="187564"/>
            <a:ext cx="11557696" cy="1519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dirty="0" err="1">
                <a:solidFill>
                  <a:srgbClr val="593EA1"/>
                </a:solidFill>
                <a:latin typeface="可畫漫畫標題-繁"/>
                <a:ea typeface="可畫漫畫標題-繁"/>
                <a:cs typeface="可畫漫畫標題-繁"/>
                <a:sym typeface="可畫漫畫標題-繁"/>
              </a:rPr>
              <a:t>功能描述</a:t>
            </a:r>
            <a:endParaRPr lang="en-US" sz="8799" dirty="0">
              <a:solidFill>
                <a:srgbClr val="593EA1"/>
              </a:solidFill>
              <a:latin typeface="可畫漫畫標題-繁"/>
              <a:ea typeface="可畫漫畫標題-繁"/>
              <a:cs typeface="可畫漫畫標題-繁"/>
              <a:sym typeface="可畫漫畫標題-繁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374404" y="9671484"/>
            <a:ext cx="3539193" cy="199127"/>
          </a:xfrm>
          <a:custGeom>
            <a:avLst/>
            <a:gdLst/>
            <a:ahLst/>
            <a:cxnLst/>
            <a:rect l="l" t="t" r="r" b="b"/>
            <a:pathLst>
              <a:path w="3539193" h="199127">
                <a:moveTo>
                  <a:pt x="0" y="0"/>
                </a:moveTo>
                <a:lnTo>
                  <a:pt x="3539192" y="0"/>
                </a:lnTo>
                <a:lnTo>
                  <a:pt x="3539192" y="199127"/>
                </a:lnTo>
                <a:lnTo>
                  <a:pt x="0" y="199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05955" y="-1045531"/>
            <a:ext cx="7315200" cy="3616754"/>
          </a:xfrm>
          <a:custGeom>
            <a:avLst/>
            <a:gdLst/>
            <a:ahLst/>
            <a:cxnLst/>
            <a:rect l="l" t="t" r="r" b="b"/>
            <a:pathLst>
              <a:path w="7315200" h="3616754">
                <a:moveTo>
                  <a:pt x="0" y="0"/>
                </a:moveTo>
                <a:lnTo>
                  <a:pt x="7315200" y="0"/>
                </a:lnTo>
                <a:lnTo>
                  <a:pt x="7315200" y="3616754"/>
                </a:lnTo>
                <a:lnTo>
                  <a:pt x="0" y="3616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957713" y="-495565"/>
            <a:ext cx="5472439" cy="3066788"/>
          </a:xfrm>
          <a:custGeom>
            <a:avLst/>
            <a:gdLst/>
            <a:ahLst/>
            <a:cxnLst/>
            <a:rect l="l" t="t" r="r" b="b"/>
            <a:pathLst>
              <a:path w="5472439" h="3066788">
                <a:moveTo>
                  <a:pt x="0" y="0"/>
                </a:moveTo>
                <a:lnTo>
                  <a:pt x="5472439" y="0"/>
                </a:lnTo>
                <a:lnTo>
                  <a:pt x="5472439" y="3066788"/>
                </a:lnTo>
                <a:lnTo>
                  <a:pt x="0" y="3066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761197" y="1792307"/>
            <a:ext cx="14765606" cy="7698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利用Hub5168+感測裝置，實時偵測火災溫度異常相關數據，快速發現火災徵兆。</a:t>
            </a:r>
          </a:p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系統自動將火災警報訊息傳送至使用者的LINE帳號，確保即時掌握警報信息，無論身在何處都能第一時間收到通知</a:t>
            </a:r>
            <a:r>
              <a:rPr lang="en-US" sz="45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。</a:t>
            </a:r>
          </a:p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提供溫度異常自動斷電系統，當超過一定溫度燈泡就會自動熄滅</a:t>
            </a:r>
            <a:r>
              <a:rPr lang="en-US" sz="45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。</a:t>
            </a:r>
          </a:p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LINE通知內容包含偵測到異常的時間，確保信息清晰明確，方便採取適當應對措施</a:t>
            </a:r>
            <a:r>
              <a:rPr lang="en-US" sz="45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。</a:t>
            </a:r>
          </a:p>
          <a:p>
            <a:pPr algn="l">
              <a:lnSpc>
                <a:spcPts val="3919"/>
              </a:lnSpc>
            </a:pPr>
            <a:endParaRPr lang="en-US" sz="4500" dirty="0">
              <a:solidFill>
                <a:srgbClr val="000000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65152" y="249238"/>
            <a:ext cx="11557696" cy="138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93EA1"/>
                </a:solidFill>
                <a:latin typeface="可畫漫畫標題-繁"/>
                <a:ea typeface="可畫漫畫標題-繁"/>
                <a:cs typeface="可畫漫畫標題-繁"/>
                <a:sym typeface="可畫漫畫標題-繁"/>
              </a:rPr>
              <a:t>流程圖</a:t>
            </a:r>
          </a:p>
        </p:txBody>
      </p:sp>
      <p:sp>
        <p:nvSpPr>
          <p:cNvPr id="3" name="Freeform 3"/>
          <p:cNvSpPr/>
          <p:nvPr/>
        </p:nvSpPr>
        <p:spPr>
          <a:xfrm rot="-5820136">
            <a:off x="15909502" y="-889967"/>
            <a:ext cx="3597844" cy="4114800"/>
          </a:xfrm>
          <a:custGeom>
            <a:avLst/>
            <a:gdLst/>
            <a:ahLst/>
            <a:cxnLst/>
            <a:rect l="l" t="t" r="r" b="b"/>
            <a:pathLst>
              <a:path w="3597844" h="4114800">
                <a:moveTo>
                  <a:pt x="0" y="0"/>
                </a:moveTo>
                <a:lnTo>
                  <a:pt x="3597844" y="0"/>
                </a:lnTo>
                <a:lnTo>
                  <a:pt x="3597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2736219" y="-365961"/>
            <a:ext cx="5472439" cy="3066788"/>
          </a:xfrm>
          <a:custGeom>
            <a:avLst/>
            <a:gdLst/>
            <a:ahLst/>
            <a:cxnLst/>
            <a:rect l="l" t="t" r="r" b="b"/>
            <a:pathLst>
              <a:path w="5472439" h="3066788">
                <a:moveTo>
                  <a:pt x="5472438" y="0"/>
                </a:moveTo>
                <a:lnTo>
                  <a:pt x="0" y="0"/>
                </a:lnTo>
                <a:lnTo>
                  <a:pt x="0" y="3066788"/>
                </a:lnTo>
                <a:lnTo>
                  <a:pt x="5472438" y="3066788"/>
                </a:lnTo>
                <a:lnTo>
                  <a:pt x="54724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009768" y="5558458"/>
            <a:ext cx="2465195" cy="1101516"/>
            <a:chOff x="0" y="0"/>
            <a:chExt cx="594584" cy="2656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4584" cy="265676"/>
            </a:xfrm>
            <a:custGeom>
              <a:avLst/>
              <a:gdLst/>
              <a:ahLst/>
              <a:cxnLst/>
              <a:rect l="l" t="t" r="r" b="b"/>
              <a:pathLst>
                <a:path w="594584" h="265676">
                  <a:moveTo>
                    <a:pt x="34545" y="0"/>
                  </a:moveTo>
                  <a:lnTo>
                    <a:pt x="560038" y="0"/>
                  </a:lnTo>
                  <a:cubicBezTo>
                    <a:pt x="569200" y="0"/>
                    <a:pt x="577987" y="3640"/>
                    <a:pt x="584466" y="10118"/>
                  </a:cubicBezTo>
                  <a:cubicBezTo>
                    <a:pt x="590944" y="16597"/>
                    <a:pt x="594584" y="25383"/>
                    <a:pt x="594584" y="34545"/>
                  </a:cubicBezTo>
                  <a:lnTo>
                    <a:pt x="594584" y="231131"/>
                  </a:lnTo>
                  <a:cubicBezTo>
                    <a:pt x="594584" y="240293"/>
                    <a:pt x="590944" y="249080"/>
                    <a:pt x="584466" y="255558"/>
                  </a:cubicBezTo>
                  <a:cubicBezTo>
                    <a:pt x="577987" y="262037"/>
                    <a:pt x="569200" y="265676"/>
                    <a:pt x="560038" y="265676"/>
                  </a:cubicBezTo>
                  <a:lnTo>
                    <a:pt x="34545" y="265676"/>
                  </a:lnTo>
                  <a:cubicBezTo>
                    <a:pt x="15466" y="265676"/>
                    <a:pt x="0" y="250210"/>
                    <a:pt x="0" y="231131"/>
                  </a:cubicBezTo>
                  <a:lnTo>
                    <a:pt x="0" y="34545"/>
                  </a:lnTo>
                  <a:cubicBezTo>
                    <a:pt x="0" y="25383"/>
                    <a:pt x="3640" y="16597"/>
                    <a:pt x="10118" y="10118"/>
                  </a:cubicBezTo>
                  <a:cubicBezTo>
                    <a:pt x="16597" y="3640"/>
                    <a:pt x="25383" y="0"/>
                    <a:pt x="34545" y="0"/>
                  </a:cubicBezTo>
                  <a:close/>
                </a:path>
              </a:pathLst>
            </a:custGeom>
            <a:solidFill>
              <a:srgbClr val="8BDDDB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94584" cy="313301"/>
            </a:xfrm>
            <a:prstGeom prst="rect">
              <a:avLst/>
            </a:prstGeom>
          </p:spPr>
          <p:txBody>
            <a:bodyPr lIns="78008" tIns="78008" rIns="78008" bIns="78008" rtlCol="0" anchor="ctr"/>
            <a:lstStyle/>
            <a:p>
              <a:pPr algn="ctr">
                <a:lnSpc>
                  <a:spcPts val="3408"/>
                </a:lnSpc>
              </a:pPr>
              <a:r>
                <a:rPr lang="en-US" sz="2400" spc="12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通知使用者</a:t>
              </a:r>
            </a:p>
            <a:p>
              <a:pPr algn="ctr">
                <a:lnSpc>
                  <a:spcPts val="3408"/>
                </a:lnSpc>
              </a:pPr>
              <a:r>
                <a:rPr lang="en-US" sz="2400" spc="12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並自動斷電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447065" y="5757106"/>
            <a:ext cx="2081054" cy="704219"/>
            <a:chOff x="0" y="0"/>
            <a:chExt cx="501932" cy="1698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1932" cy="169852"/>
            </a:xfrm>
            <a:custGeom>
              <a:avLst/>
              <a:gdLst/>
              <a:ahLst/>
              <a:cxnLst/>
              <a:rect l="l" t="t" r="r" b="b"/>
              <a:pathLst>
                <a:path w="501932" h="169852">
                  <a:moveTo>
                    <a:pt x="40922" y="0"/>
                  </a:moveTo>
                  <a:lnTo>
                    <a:pt x="461010" y="0"/>
                  </a:lnTo>
                  <a:cubicBezTo>
                    <a:pt x="471863" y="0"/>
                    <a:pt x="482272" y="4311"/>
                    <a:pt x="489947" y="11986"/>
                  </a:cubicBezTo>
                  <a:cubicBezTo>
                    <a:pt x="497621" y="19660"/>
                    <a:pt x="501932" y="30069"/>
                    <a:pt x="501932" y="40922"/>
                  </a:cubicBezTo>
                  <a:lnTo>
                    <a:pt x="501932" y="128929"/>
                  </a:lnTo>
                  <a:cubicBezTo>
                    <a:pt x="501932" y="139783"/>
                    <a:pt x="497621" y="150191"/>
                    <a:pt x="489947" y="157866"/>
                  </a:cubicBezTo>
                  <a:cubicBezTo>
                    <a:pt x="482272" y="165540"/>
                    <a:pt x="471863" y="169852"/>
                    <a:pt x="461010" y="169852"/>
                  </a:cubicBezTo>
                  <a:lnTo>
                    <a:pt x="40922" y="169852"/>
                  </a:lnTo>
                  <a:cubicBezTo>
                    <a:pt x="30069" y="169852"/>
                    <a:pt x="19660" y="165540"/>
                    <a:pt x="11986" y="157866"/>
                  </a:cubicBezTo>
                  <a:cubicBezTo>
                    <a:pt x="4311" y="150191"/>
                    <a:pt x="0" y="139783"/>
                    <a:pt x="0" y="128929"/>
                  </a:cubicBezTo>
                  <a:lnTo>
                    <a:pt x="0" y="40922"/>
                  </a:lnTo>
                  <a:cubicBezTo>
                    <a:pt x="0" y="30069"/>
                    <a:pt x="4311" y="19660"/>
                    <a:pt x="11986" y="11986"/>
                  </a:cubicBezTo>
                  <a:cubicBezTo>
                    <a:pt x="19660" y="4311"/>
                    <a:pt x="30069" y="0"/>
                    <a:pt x="40922" y="0"/>
                  </a:cubicBezTo>
                  <a:close/>
                </a:path>
              </a:pathLst>
            </a:custGeom>
            <a:solidFill>
              <a:srgbClr val="FFBD59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501932" cy="217477"/>
            </a:xfrm>
            <a:prstGeom prst="rect">
              <a:avLst/>
            </a:prstGeom>
          </p:spPr>
          <p:txBody>
            <a:bodyPr lIns="78008" tIns="78008" rIns="78008" bIns="78008" rtlCol="0" anchor="ctr"/>
            <a:lstStyle/>
            <a:p>
              <a:pPr algn="ctr">
                <a:lnSpc>
                  <a:spcPts val="3408"/>
                </a:lnSpc>
              </a:pPr>
              <a:r>
                <a:rPr lang="en-US" sz="2400" spc="12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結束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4474962" y="6109216"/>
            <a:ext cx="972103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2" name="AutoShape 12"/>
          <p:cNvSpPr/>
          <p:nvPr/>
        </p:nvSpPr>
        <p:spPr>
          <a:xfrm>
            <a:off x="10913884" y="6109216"/>
            <a:ext cx="1086226" cy="1010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3" name="AutoShape 13"/>
          <p:cNvSpPr/>
          <p:nvPr/>
        </p:nvSpPr>
        <p:spPr>
          <a:xfrm>
            <a:off x="5514858" y="3203753"/>
            <a:ext cx="3748235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11155111" y="5872603"/>
            <a:ext cx="662160" cy="493440"/>
            <a:chOff x="0" y="0"/>
            <a:chExt cx="159707" cy="11901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9707" cy="119013"/>
            </a:xfrm>
            <a:custGeom>
              <a:avLst/>
              <a:gdLst/>
              <a:ahLst/>
              <a:cxnLst/>
              <a:rect l="l" t="t" r="r" b="b"/>
              <a:pathLst>
                <a:path w="159707" h="119013">
                  <a:moveTo>
                    <a:pt x="0" y="0"/>
                  </a:moveTo>
                  <a:lnTo>
                    <a:pt x="159707" y="0"/>
                  </a:lnTo>
                  <a:lnTo>
                    <a:pt x="159707" y="119013"/>
                  </a:lnTo>
                  <a:lnTo>
                    <a:pt x="0" y="119013"/>
                  </a:lnTo>
                  <a:close/>
                </a:path>
              </a:pathLst>
            </a:custGeom>
            <a:solidFill>
              <a:srgbClr val="F8F4EB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59707" cy="157113"/>
            </a:xfrm>
            <a:prstGeom prst="rect">
              <a:avLst/>
            </a:prstGeom>
          </p:spPr>
          <p:txBody>
            <a:bodyPr lIns="78008" tIns="78008" rIns="78008" bIns="78008" rtlCol="0" anchor="ctr"/>
            <a:lstStyle/>
            <a:p>
              <a:pPr algn="ctr">
                <a:lnSpc>
                  <a:spcPts val="2556"/>
                </a:lnSpc>
              </a:pPr>
              <a:r>
                <a:rPr lang="en-US" sz="1800" b="1" spc="89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YES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31228" y="5757106"/>
            <a:ext cx="2775384" cy="724433"/>
            <a:chOff x="0" y="0"/>
            <a:chExt cx="669399" cy="17472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69399" cy="174727"/>
            </a:xfrm>
            <a:custGeom>
              <a:avLst/>
              <a:gdLst/>
              <a:ahLst/>
              <a:cxnLst/>
              <a:rect l="l" t="t" r="r" b="b"/>
              <a:pathLst>
                <a:path w="669399" h="174727">
                  <a:moveTo>
                    <a:pt x="30684" y="0"/>
                  </a:moveTo>
                  <a:lnTo>
                    <a:pt x="638714" y="0"/>
                  </a:lnTo>
                  <a:cubicBezTo>
                    <a:pt x="655661" y="0"/>
                    <a:pt x="669399" y="13738"/>
                    <a:pt x="669399" y="30684"/>
                  </a:cubicBezTo>
                  <a:lnTo>
                    <a:pt x="669399" y="144042"/>
                  </a:lnTo>
                  <a:cubicBezTo>
                    <a:pt x="669399" y="152181"/>
                    <a:pt x="666166" y="159985"/>
                    <a:pt x="660411" y="165740"/>
                  </a:cubicBezTo>
                  <a:cubicBezTo>
                    <a:pt x="654657" y="171494"/>
                    <a:pt x="646852" y="174727"/>
                    <a:pt x="638714" y="174727"/>
                  </a:cubicBezTo>
                  <a:lnTo>
                    <a:pt x="30684" y="174727"/>
                  </a:lnTo>
                  <a:cubicBezTo>
                    <a:pt x="22546" y="174727"/>
                    <a:pt x="14742" y="171494"/>
                    <a:pt x="8987" y="165740"/>
                  </a:cubicBezTo>
                  <a:cubicBezTo>
                    <a:pt x="3233" y="159985"/>
                    <a:pt x="0" y="152181"/>
                    <a:pt x="0" y="144042"/>
                  </a:cubicBezTo>
                  <a:lnTo>
                    <a:pt x="0" y="30684"/>
                  </a:lnTo>
                  <a:cubicBezTo>
                    <a:pt x="0" y="22546"/>
                    <a:pt x="3233" y="14742"/>
                    <a:pt x="8987" y="8987"/>
                  </a:cubicBezTo>
                  <a:cubicBezTo>
                    <a:pt x="14742" y="3233"/>
                    <a:pt x="22546" y="0"/>
                    <a:pt x="30684" y="0"/>
                  </a:cubicBezTo>
                  <a:close/>
                </a:path>
              </a:pathLst>
            </a:custGeom>
            <a:solidFill>
              <a:srgbClr val="FFBD59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9525"/>
              <a:ext cx="669399" cy="165202"/>
            </a:xfrm>
            <a:prstGeom prst="rect">
              <a:avLst/>
            </a:prstGeom>
          </p:spPr>
          <p:txBody>
            <a:bodyPr lIns="78008" tIns="78008" rIns="78008" bIns="78008" rtlCol="0" anchor="ctr"/>
            <a:lstStyle/>
            <a:p>
              <a:pPr algn="ctr">
                <a:lnSpc>
                  <a:spcPts val="2880"/>
                </a:lnSpc>
              </a:pPr>
              <a:r>
                <a:rPr lang="en-US" sz="2400" spc="12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開始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095121" y="5757106"/>
            <a:ext cx="2775384" cy="724017"/>
            <a:chOff x="0" y="0"/>
            <a:chExt cx="669399" cy="17462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69399" cy="174627"/>
            </a:xfrm>
            <a:custGeom>
              <a:avLst/>
              <a:gdLst/>
              <a:ahLst/>
              <a:cxnLst/>
              <a:rect l="l" t="t" r="r" b="b"/>
              <a:pathLst>
                <a:path w="669399" h="174627">
                  <a:moveTo>
                    <a:pt x="30684" y="0"/>
                  </a:moveTo>
                  <a:lnTo>
                    <a:pt x="638714" y="0"/>
                  </a:lnTo>
                  <a:cubicBezTo>
                    <a:pt x="655661" y="0"/>
                    <a:pt x="669399" y="13738"/>
                    <a:pt x="669399" y="30684"/>
                  </a:cubicBezTo>
                  <a:lnTo>
                    <a:pt x="669399" y="143942"/>
                  </a:lnTo>
                  <a:cubicBezTo>
                    <a:pt x="669399" y="152080"/>
                    <a:pt x="666166" y="159885"/>
                    <a:pt x="660411" y="165639"/>
                  </a:cubicBezTo>
                  <a:cubicBezTo>
                    <a:pt x="654657" y="171394"/>
                    <a:pt x="646852" y="174627"/>
                    <a:pt x="638714" y="174627"/>
                  </a:cubicBezTo>
                  <a:lnTo>
                    <a:pt x="30684" y="174627"/>
                  </a:lnTo>
                  <a:cubicBezTo>
                    <a:pt x="22546" y="174627"/>
                    <a:pt x="14742" y="171394"/>
                    <a:pt x="8987" y="165639"/>
                  </a:cubicBezTo>
                  <a:cubicBezTo>
                    <a:pt x="3233" y="159885"/>
                    <a:pt x="0" y="152080"/>
                    <a:pt x="0" y="143942"/>
                  </a:cubicBezTo>
                  <a:lnTo>
                    <a:pt x="0" y="30684"/>
                  </a:lnTo>
                  <a:cubicBezTo>
                    <a:pt x="0" y="22546"/>
                    <a:pt x="3233" y="14742"/>
                    <a:pt x="8987" y="8987"/>
                  </a:cubicBezTo>
                  <a:cubicBezTo>
                    <a:pt x="14742" y="3233"/>
                    <a:pt x="22546" y="0"/>
                    <a:pt x="30684" y="0"/>
                  </a:cubicBezTo>
                  <a:close/>
                </a:path>
              </a:pathLst>
            </a:custGeom>
            <a:solidFill>
              <a:srgbClr val="787FF6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669399" cy="222252"/>
            </a:xfrm>
            <a:prstGeom prst="rect">
              <a:avLst/>
            </a:prstGeom>
          </p:spPr>
          <p:txBody>
            <a:bodyPr lIns="78008" tIns="78008" rIns="78008" bIns="78008" rtlCol="0" anchor="ctr"/>
            <a:lstStyle/>
            <a:p>
              <a:pPr algn="ctr">
                <a:lnSpc>
                  <a:spcPts val="3408"/>
                </a:lnSpc>
              </a:pPr>
              <a:r>
                <a:rPr lang="en-US" sz="2400" spc="12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偵測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563570" y="4677395"/>
            <a:ext cx="3399044" cy="2863640"/>
            <a:chOff x="0" y="0"/>
            <a:chExt cx="964766" cy="812800"/>
          </a:xfrm>
        </p:grpSpPr>
        <p:sp>
          <p:nvSpPr>
            <p:cNvPr id="24" name="Freeform 24"/>
            <p:cNvSpPr/>
            <p:nvPr/>
          </p:nvSpPr>
          <p:spPr>
            <a:xfrm>
              <a:off x="11653" y="6815"/>
              <a:ext cx="941460" cy="799169"/>
            </a:xfrm>
            <a:custGeom>
              <a:avLst/>
              <a:gdLst/>
              <a:ahLst/>
              <a:cxnLst/>
              <a:rect l="l" t="t" r="r" b="b"/>
              <a:pathLst>
                <a:path w="941460" h="799169">
                  <a:moveTo>
                    <a:pt x="489891" y="9328"/>
                  </a:moveTo>
                  <a:lnTo>
                    <a:pt x="933952" y="383442"/>
                  </a:lnTo>
                  <a:cubicBezTo>
                    <a:pt x="938713" y="387453"/>
                    <a:pt x="941460" y="393360"/>
                    <a:pt x="941460" y="399585"/>
                  </a:cubicBezTo>
                  <a:cubicBezTo>
                    <a:pt x="941460" y="405810"/>
                    <a:pt x="938713" y="411717"/>
                    <a:pt x="933952" y="415728"/>
                  </a:cubicBezTo>
                  <a:lnTo>
                    <a:pt x="489891" y="789842"/>
                  </a:lnTo>
                  <a:cubicBezTo>
                    <a:pt x="478820" y="799170"/>
                    <a:pt x="462640" y="799170"/>
                    <a:pt x="451569" y="789842"/>
                  </a:cubicBezTo>
                  <a:lnTo>
                    <a:pt x="7508" y="415728"/>
                  </a:lnTo>
                  <a:cubicBezTo>
                    <a:pt x="2747" y="411717"/>
                    <a:pt x="0" y="405810"/>
                    <a:pt x="0" y="399585"/>
                  </a:cubicBezTo>
                  <a:cubicBezTo>
                    <a:pt x="0" y="393360"/>
                    <a:pt x="2747" y="387453"/>
                    <a:pt x="7508" y="383442"/>
                  </a:cubicBezTo>
                  <a:lnTo>
                    <a:pt x="451569" y="9328"/>
                  </a:lnTo>
                  <a:cubicBezTo>
                    <a:pt x="462640" y="0"/>
                    <a:pt x="478820" y="0"/>
                    <a:pt x="489891" y="9328"/>
                  </a:cubicBezTo>
                  <a:close/>
                </a:path>
              </a:pathLst>
            </a:custGeom>
            <a:solidFill>
              <a:srgbClr val="FF99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165819" y="149225"/>
              <a:ext cx="633128" cy="523875"/>
            </a:xfrm>
            <a:prstGeom prst="rect">
              <a:avLst/>
            </a:prstGeom>
          </p:spPr>
          <p:txBody>
            <a:bodyPr lIns="78008" tIns="78008" rIns="78008" bIns="78008" rtlCol="0" anchor="ctr"/>
            <a:lstStyle/>
            <a:p>
              <a:pPr algn="ctr">
                <a:lnSpc>
                  <a:spcPts val="2880"/>
                </a:lnSpc>
              </a:pPr>
              <a:r>
                <a:rPr lang="en-US" sz="2400" spc="12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溫度是否</a:t>
              </a:r>
            </a:p>
            <a:p>
              <a:pPr algn="ctr">
                <a:lnSpc>
                  <a:spcPts val="2880"/>
                </a:lnSpc>
              </a:pPr>
              <a:r>
                <a:rPr lang="en-US" sz="2400" spc="12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過高</a:t>
              </a:r>
            </a:p>
          </p:txBody>
        </p:sp>
      </p:grpSp>
      <p:sp>
        <p:nvSpPr>
          <p:cNvPr id="26" name="AutoShape 26"/>
          <p:cNvSpPr/>
          <p:nvPr/>
        </p:nvSpPr>
        <p:spPr>
          <a:xfrm flipV="1">
            <a:off x="3406612" y="6119114"/>
            <a:ext cx="688509" cy="208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7" name="AutoShape 27"/>
          <p:cNvSpPr/>
          <p:nvPr/>
        </p:nvSpPr>
        <p:spPr>
          <a:xfrm>
            <a:off x="6876441" y="6109216"/>
            <a:ext cx="740342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8" name="AutoShape 28"/>
          <p:cNvSpPr/>
          <p:nvPr/>
        </p:nvSpPr>
        <p:spPr>
          <a:xfrm flipV="1">
            <a:off x="9263092" y="3203753"/>
            <a:ext cx="0" cy="1455879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9" name="Group 29"/>
          <p:cNvGrpSpPr/>
          <p:nvPr/>
        </p:nvGrpSpPr>
        <p:grpSpPr>
          <a:xfrm>
            <a:off x="8843045" y="3700998"/>
            <a:ext cx="840095" cy="493440"/>
            <a:chOff x="0" y="0"/>
            <a:chExt cx="202624" cy="11901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02624" cy="119013"/>
            </a:xfrm>
            <a:custGeom>
              <a:avLst/>
              <a:gdLst/>
              <a:ahLst/>
              <a:cxnLst/>
              <a:rect l="l" t="t" r="r" b="b"/>
              <a:pathLst>
                <a:path w="202624" h="119013">
                  <a:moveTo>
                    <a:pt x="0" y="0"/>
                  </a:moveTo>
                  <a:lnTo>
                    <a:pt x="202624" y="0"/>
                  </a:lnTo>
                  <a:lnTo>
                    <a:pt x="202624" y="119013"/>
                  </a:lnTo>
                  <a:lnTo>
                    <a:pt x="0" y="119013"/>
                  </a:lnTo>
                  <a:close/>
                </a:path>
              </a:pathLst>
            </a:custGeom>
            <a:solidFill>
              <a:srgbClr val="F8F4EB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02624" cy="157113"/>
            </a:xfrm>
            <a:prstGeom prst="rect">
              <a:avLst/>
            </a:prstGeom>
          </p:spPr>
          <p:txBody>
            <a:bodyPr lIns="78008" tIns="78008" rIns="78008" bIns="78008" rtlCol="0" anchor="ctr"/>
            <a:lstStyle/>
            <a:p>
              <a:pPr algn="ctr">
                <a:lnSpc>
                  <a:spcPts val="2556"/>
                </a:lnSpc>
              </a:pPr>
              <a:r>
                <a:rPr lang="en-US" sz="1800" b="1" spc="89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NO</a:t>
              </a:r>
            </a:p>
          </p:txBody>
        </p:sp>
      </p:grpSp>
      <p:sp>
        <p:nvSpPr>
          <p:cNvPr id="32" name="AutoShape 32"/>
          <p:cNvSpPr/>
          <p:nvPr/>
        </p:nvSpPr>
        <p:spPr>
          <a:xfrm flipH="1">
            <a:off x="5482813" y="3203753"/>
            <a:ext cx="32044" cy="2553353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74404" y="9766275"/>
            <a:ext cx="3539193" cy="199127"/>
          </a:xfrm>
          <a:custGeom>
            <a:avLst/>
            <a:gdLst/>
            <a:ahLst/>
            <a:cxnLst/>
            <a:rect l="l" t="t" r="r" b="b"/>
            <a:pathLst>
              <a:path w="3539193" h="199127">
                <a:moveTo>
                  <a:pt x="0" y="0"/>
                </a:moveTo>
                <a:lnTo>
                  <a:pt x="3539192" y="0"/>
                </a:lnTo>
                <a:lnTo>
                  <a:pt x="3539192" y="199127"/>
                </a:lnTo>
                <a:lnTo>
                  <a:pt x="0" y="199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05955" y="-1045531"/>
            <a:ext cx="7315200" cy="3616754"/>
          </a:xfrm>
          <a:custGeom>
            <a:avLst/>
            <a:gdLst/>
            <a:ahLst/>
            <a:cxnLst/>
            <a:rect l="l" t="t" r="r" b="b"/>
            <a:pathLst>
              <a:path w="7315200" h="3616754">
                <a:moveTo>
                  <a:pt x="0" y="0"/>
                </a:moveTo>
                <a:lnTo>
                  <a:pt x="7315200" y="0"/>
                </a:lnTo>
                <a:lnTo>
                  <a:pt x="7315200" y="3616754"/>
                </a:lnTo>
                <a:lnTo>
                  <a:pt x="0" y="3616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57713" y="-495565"/>
            <a:ext cx="5472439" cy="3066788"/>
          </a:xfrm>
          <a:custGeom>
            <a:avLst/>
            <a:gdLst/>
            <a:ahLst/>
            <a:cxnLst/>
            <a:rect l="l" t="t" r="r" b="b"/>
            <a:pathLst>
              <a:path w="5472439" h="3066788">
                <a:moveTo>
                  <a:pt x="0" y="0"/>
                </a:moveTo>
                <a:lnTo>
                  <a:pt x="5472439" y="0"/>
                </a:lnTo>
                <a:lnTo>
                  <a:pt x="5472439" y="3066788"/>
                </a:lnTo>
                <a:lnTo>
                  <a:pt x="0" y="3066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58640" y="1645841"/>
            <a:ext cx="8581707" cy="7099229"/>
          </a:xfrm>
          <a:custGeom>
            <a:avLst/>
            <a:gdLst/>
            <a:ahLst/>
            <a:cxnLst/>
            <a:rect l="l" t="t" r="r" b="b"/>
            <a:pathLst>
              <a:path w="8581707" h="7099229">
                <a:moveTo>
                  <a:pt x="0" y="0"/>
                </a:moveTo>
                <a:lnTo>
                  <a:pt x="8581707" y="0"/>
                </a:lnTo>
                <a:lnTo>
                  <a:pt x="8581707" y="7099230"/>
                </a:lnTo>
                <a:lnTo>
                  <a:pt x="0" y="70992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6024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365152" y="258367"/>
            <a:ext cx="11557696" cy="138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93EA1"/>
                </a:solidFill>
                <a:latin typeface="可畫漫畫標題-繁"/>
                <a:ea typeface="可畫漫畫標題-繁"/>
                <a:cs typeface="可畫漫畫標題-繁"/>
                <a:sym typeface="可畫漫畫標題-繁"/>
              </a:rPr>
              <a:t>Arduino串接Line bot程式圖</a:t>
            </a:r>
          </a:p>
        </p:txBody>
      </p:sp>
      <p:sp>
        <p:nvSpPr>
          <p:cNvPr id="7" name="Freeform 7"/>
          <p:cNvSpPr/>
          <p:nvPr/>
        </p:nvSpPr>
        <p:spPr>
          <a:xfrm>
            <a:off x="10000317" y="1645841"/>
            <a:ext cx="7258983" cy="7099229"/>
          </a:xfrm>
          <a:custGeom>
            <a:avLst/>
            <a:gdLst/>
            <a:ahLst/>
            <a:cxnLst/>
            <a:rect l="l" t="t" r="r" b="b"/>
            <a:pathLst>
              <a:path w="7258983" h="7099229">
                <a:moveTo>
                  <a:pt x="0" y="0"/>
                </a:moveTo>
                <a:lnTo>
                  <a:pt x="7258983" y="0"/>
                </a:lnTo>
                <a:lnTo>
                  <a:pt x="7258983" y="7099230"/>
                </a:lnTo>
                <a:lnTo>
                  <a:pt x="0" y="70992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0061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493229" y="8844915"/>
            <a:ext cx="3312528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上半部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73544" y="8854440"/>
            <a:ext cx="3312528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下半部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4784" y="9158737"/>
            <a:ext cx="3539193" cy="199127"/>
          </a:xfrm>
          <a:custGeom>
            <a:avLst/>
            <a:gdLst/>
            <a:ahLst/>
            <a:cxnLst/>
            <a:rect l="l" t="t" r="r" b="b"/>
            <a:pathLst>
              <a:path w="3539193" h="199127">
                <a:moveTo>
                  <a:pt x="0" y="0"/>
                </a:moveTo>
                <a:lnTo>
                  <a:pt x="3539192" y="0"/>
                </a:lnTo>
                <a:lnTo>
                  <a:pt x="3539192" y="199126"/>
                </a:lnTo>
                <a:lnTo>
                  <a:pt x="0" y="1991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820136">
            <a:off x="15909502" y="-889967"/>
            <a:ext cx="3597844" cy="4114800"/>
          </a:xfrm>
          <a:custGeom>
            <a:avLst/>
            <a:gdLst/>
            <a:ahLst/>
            <a:cxnLst/>
            <a:rect l="l" t="t" r="r" b="b"/>
            <a:pathLst>
              <a:path w="3597844" h="4114800">
                <a:moveTo>
                  <a:pt x="0" y="0"/>
                </a:moveTo>
                <a:lnTo>
                  <a:pt x="3597844" y="0"/>
                </a:lnTo>
                <a:lnTo>
                  <a:pt x="3597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2736219" y="-365961"/>
            <a:ext cx="5472439" cy="3066788"/>
          </a:xfrm>
          <a:custGeom>
            <a:avLst/>
            <a:gdLst/>
            <a:ahLst/>
            <a:cxnLst/>
            <a:rect l="l" t="t" r="r" b="b"/>
            <a:pathLst>
              <a:path w="5472439" h="3066788">
                <a:moveTo>
                  <a:pt x="5472438" y="0"/>
                </a:moveTo>
                <a:lnTo>
                  <a:pt x="0" y="0"/>
                </a:lnTo>
                <a:lnTo>
                  <a:pt x="0" y="3066788"/>
                </a:lnTo>
                <a:lnTo>
                  <a:pt x="5472438" y="3066788"/>
                </a:lnTo>
                <a:lnTo>
                  <a:pt x="547243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008670" y="1589232"/>
            <a:ext cx="6270660" cy="7950698"/>
            <a:chOff x="0" y="0"/>
            <a:chExt cx="1651532" cy="20940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51532" cy="2094011"/>
            </a:xfrm>
            <a:custGeom>
              <a:avLst/>
              <a:gdLst/>
              <a:ahLst/>
              <a:cxnLst/>
              <a:rect l="l" t="t" r="r" b="b"/>
              <a:pathLst>
                <a:path w="1651532" h="2094011">
                  <a:moveTo>
                    <a:pt x="0" y="0"/>
                  </a:moveTo>
                  <a:lnTo>
                    <a:pt x="1651532" y="0"/>
                  </a:lnTo>
                  <a:lnTo>
                    <a:pt x="1651532" y="2094011"/>
                  </a:lnTo>
                  <a:lnTo>
                    <a:pt x="0" y="2094011"/>
                  </a:lnTo>
                  <a:close/>
                </a:path>
              </a:pathLst>
            </a:custGeom>
            <a:solidFill>
              <a:srgbClr val="B89AD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1651532" cy="20844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364565" y="1883633"/>
            <a:ext cx="5558870" cy="7275103"/>
          </a:xfrm>
          <a:custGeom>
            <a:avLst/>
            <a:gdLst/>
            <a:ahLst/>
            <a:cxnLst/>
            <a:rect l="l" t="t" r="r" b="b"/>
            <a:pathLst>
              <a:path w="5558870" h="7275103">
                <a:moveTo>
                  <a:pt x="0" y="0"/>
                </a:moveTo>
                <a:lnTo>
                  <a:pt x="5558870" y="0"/>
                </a:lnTo>
                <a:lnTo>
                  <a:pt x="5558870" y="7275104"/>
                </a:lnTo>
                <a:lnTo>
                  <a:pt x="0" y="72751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365152" y="258367"/>
            <a:ext cx="11557696" cy="138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93EA1"/>
                </a:solidFill>
                <a:latin typeface="可畫漫畫標題-繁"/>
                <a:ea typeface="可畫漫畫標題-繁"/>
                <a:cs typeface="可畫漫畫標題-繁"/>
                <a:sym typeface="可畫漫畫標題-繁"/>
              </a:rPr>
              <a:t>Hub5168+程式圖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47342" y="2705545"/>
            <a:ext cx="4206119" cy="5788533"/>
          </a:xfrm>
          <a:custGeom>
            <a:avLst/>
            <a:gdLst/>
            <a:ahLst/>
            <a:cxnLst/>
            <a:rect l="l" t="t" r="r" b="b"/>
            <a:pathLst>
              <a:path w="4206119" h="5788533">
                <a:moveTo>
                  <a:pt x="0" y="0"/>
                </a:moveTo>
                <a:lnTo>
                  <a:pt x="4206120" y="0"/>
                </a:lnTo>
                <a:lnTo>
                  <a:pt x="4206120" y="5788533"/>
                </a:lnTo>
                <a:lnTo>
                  <a:pt x="0" y="57885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2608" b="-62089"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7447293" y="7362371"/>
            <a:ext cx="3187098" cy="0"/>
          </a:xfrm>
          <a:prstGeom prst="line">
            <a:avLst/>
          </a:prstGeom>
          <a:ln w="38100" cap="flat">
            <a:solidFill>
              <a:srgbClr val="FFBD5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7447293" y="6944071"/>
            <a:ext cx="3937574" cy="0"/>
          </a:xfrm>
          <a:prstGeom prst="line">
            <a:avLst/>
          </a:prstGeom>
          <a:ln w="38100" cap="flat">
            <a:solidFill>
              <a:srgbClr val="5EBCE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7447293" y="5768254"/>
            <a:ext cx="3466303" cy="0"/>
          </a:xfrm>
          <a:prstGeom prst="line">
            <a:avLst/>
          </a:prstGeom>
          <a:ln w="38100" cap="flat">
            <a:solidFill>
              <a:srgbClr val="593EA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7447293" y="5349154"/>
            <a:ext cx="4366169" cy="0"/>
          </a:xfrm>
          <a:prstGeom prst="line">
            <a:avLst/>
          </a:prstGeom>
          <a:ln w="38100" cap="flat">
            <a:solidFill>
              <a:srgbClr val="E25B6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-10800000">
            <a:off x="11825351" y="8361810"/>
            <a:ext cx="2815307" cy="1223647"/>
          </a:xfrm>
          <a:custGeom>
            <a:avLst/>
            <a:gdLst/>
            <a:ahLst/>
            <a:cxnLst/>
            <a:rect l="l" t="t" r="r" b="b"/>
            <a:pathLst>
              <a:path w="2815307" h="1223647">
                <a:moveTo>
                  <a:pt x="0" y="0"/>
                </a:moveTo>
                <a:lnTo>
                  <a:pt x="2815307" y="0"/>
                </a:lnTo>
                <a:lnTo>
                  <a:pt x="2815307" y="1223647"/>
                </a:lnTo>
                <a:lnTo>
                  <a:pt x="0" y="12236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13" t="-111991" r="-38060" b="-8538"/>
            </a:stretch>
          </a:blipFill>
        </p:spPr>
      </p:sp>
      <p:sp>
        <p:nvSpPr>
          <p:cNvPr id="8" name="AutoShape 8"/>
          <p:cNvSpPr/>
          <p:nvPr/>
        </p:nvSpPr>
        <p:spPr>
          <a:xfrm flipV="1">
            <a:off x="10634391" y="9136613"/>
            <a:ext cx="1234355" cy="0"/>
          </a:xfrm>
          <a:prstGeom prst="line">
            <a:avLst/>
          </a:prstGeom>
          <a:ln w="38100" cap="flat">
            <a:solidFill>
              <a:srgbClr val="FFBD59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" name="AutoShape 9"/>
          <p:cNvSpPr/>
          <p:nvPr/>
        </p:nvSpPr>
        <p:spPr>
          <a:xfrm>
            <a:off x="10634391" y="7362371"/>
            <a:ext cx="0" cy="1774242"/>
          </a:xfrm>
          <a:prstGeom prst="line">
            <a:avLst/>
          </a:prstGeom>
          <a:ln w="38100" cap="flat">
            <a:solidFill>
              <a:srgbClr val="FFBD5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1384868" y="6944071"/>
            <a:ext cx="0" cy="1804134"/>
          </a:xfrm>
          <a:prstGeom prst="line">
            <a:avLst/>
          </a:prstGeom>
          <a:ln w="38100" cap="flat">
            <a:solidFill>
              <a:srgbClr val="5EBCE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1384868" y="8748205"/>
            <a:ext cx="483878" cy="0"/>
          </a:xfrm>
          <a:prstGeom prst="line">
            <a:avLst/>
          </a:prstGeom>
          <a:ln w="38100" cap="flat">
            <a:solidFill>
              <a:srgbClr val="5EBCE5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2" name="AutoShape 12"/>
          <p:cNvSpPr/>
          <p:nvPr/>
        </p:nvSpPr>
        <p:spPr>
          <a:xfrm>
            <a:off x="10913596" y="8931950"/>
            <a:ext cx="978011" cy="0"/>
          </a:xfrm>
          <a:prstGeom prst="line">
            <a:avLst/>
          </a:prstGeom>
          <a:ln w="38100" cap="flat">
            <a:solidFill>
              <a:srgbClr val="593EA1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3" name="Freeform 13"/>
          <p:cNvSpPr/>
          <p:nvPr/>
        </p:nvSpPr>
        <p:spPr>
          <a:xfrm>
            <a:off x="11384868" y="2122616"/>
            <a:ext cx="857190" cy="2064500"/>
          </a:xfrm>
          <a:custGeom>
            <a:avLst/>
            <a:gdLst/>
            <a:ahLst/>
            <a:cxnLst/>
            <a:rect l="l" t="t" r="r" b="b"/>
            <a:pathLst>
              <a:path w="857190" h="2064500">
                <a:moveTo>
                  <a:pt x="0" y="0"/>
                </a:moveTo>
                <a:lnTo>
                  <a:pt x="857190" y="0"/>
                </a:lnTo>
                <a:lnTo>
                  <a:pt x="857190" y="2064500"/>
                </a:lnTo>
                <a:lnTo>
                  <a:pt x="0" y="2064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AutoShape 14"/>
          <p:cNvSpPr/>
          <p:nvPr/>
        </p:nvSpPr>
        <p:spPr>
          <a:xfrm flipH="1">
            <a:off x="10913596" y="5768254"/>
            <a:ext cx="0" cy="3163696"/>
          </a:xfrm>
          <a:prstGeom prst="line">
            <a:avLst/>
          </a:prstGeom>
          <a:ln w="38100" cap="flat">
            <a:solidFill>
              <a:srgbClr val="593EA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flipV="1">
            <a:off x="11813463" y="4061058"/>
            <a:ext cx="0" cy="1288096"/>
          </a:xfrm>
          <a:prstGeom prst="line">
            <a:avLst/>
          </a:prstGeom>
          <a:ln w="38100" cap="flat">
            <a:solidFill>
              <a:srgbClr val="E25B61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6" name="AutoShape 16"/>
          <p:cNvSpPr/>
          <p:nvPr/>
        </p:nvSpPr>
        <p:spPr>
          <a:xfrm>
            <a:off x="11642954" y="3891236"/>
            <a:ext cx="0" cy="3052835"/>
          </a:xfrm>
          <a:prstGeom prst="line">
            <a:avLst/>
          </a:prstGeom>
          <a:ln w="38100" cap="flat">
            <a:solidFill>
              <a:srgbClr val="5EBCE5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flipH="1">
            <a:off x="11384868" y="6944071"/>
            <a:ext cx="258087" cy="0"/>
          </a:xfrm>
          <a:prstGeom prst="line">
            <a:avLst/>
          </a:prstGeom>
          <a:ln w="38100" cap="flat">
            <a:solidFill>
              <a:srgbClr val="5EBCE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Freeform 18"/>
          <p:cNvSpPr/>
          <p:nvPr/>
        </p:nvSpPr>
        <p:spPr>
          <a:xfrm>
            <a:off x="15305955" y="-1045531"/>
            <a:ext cx="7315200" cy="3616754"/>
          </a:xfrm>
          <a:custGeom>
            <a:avLst/>
            <a:gdLst/>
            <a:ahLst/>
            <a:cxnLst/>
            <a:rect l="l" t="t" r="r" b="b"/>
            <a:pathLst>
              <a:path w="7315200" h="3616754">
                <a:moveTo>
                  <a:pt x="0" y="0"/>
                </a:moveTo>
                <a:lnTo>
                  <a:pt x="7315200" y="0"/>
                </a:lnTo>
                <a:lnTo>
                  <a:pt x="7315200" y="3616754"/>
                </a:lnTo>
                <a:lnTo>
                  <a:pt x="0" y="36167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2957713" y="-495565"/>
            <a:ext cx="5472439" cy="3066788"/>
          </a:xfrm>
          <a:custGeom>
            <a:avLst/>
            <a:gdLst/>
            <a:ahLst/>
            <a:cxnLst/>
            <a:rect l="l" t="t" r="r" b="b"/>
            <a:pathLst>
              <a:path w="5472439" h="3066788">
                <a:moveTo>
                  <a:pt x="0" y="0"/>
                </a:moveTo>
                <a:lnTo>
                  <a:pt x="5472439" y="0"/>
                </a:lnTo>
                <a:lnTo>
                  <a:pt x="5472439" y="3066788"/>
                </a:lnTo>
                <a:lnTo>
                  <a:pt x="0" y="30667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374404" y="9585457"/>
            <a:ext cx="3539193" cy="199127"/>
          </a:xfrm>
          <a:custGeom>
            <a:avLst/>
            <a:gdLst/>
            <a:ahLst/>
            <a:cxnLst/>
            <a:rect l="l" t="t" r="r" b="b"/>
            <a:pathLst>
              <a:path w="3539193" h="199127">
                <a:moveTo>
                  <a:pt x="0" y="0"/>
                </a:moveTo>
                <a:lnTo>
                  <a:pt x="3539192" y="0"/>
                </a:lnTo>
                <a:lnTo>
                  <a:pt x="3539192" y="199126"/>
                </a:lnTo>
                <a:lnTo>
                  <a:pt x="0" y="1991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3365152" y="258367"/>
            <a:ext cx="11557696" cy="138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93EA1"/>
                </a:solidFill>
                <a:latin typeface="可畫漫畫標題-繁"/>
                <a:ea typeface="可畫漫畫標題-繁"/>
                <a:cs typeface="可畫漫畫標題-繁"/>
                <a:sym typeface="可畫漫畫標題-繁"/>
              </a:rPr>
              <a:t>電路接線圖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820136">
            <a:off x="15909502" y="-889967"/>
            <a:ext cx="3597844" cy="4114800"/>
          </a:xfrm>
          <a:custGeom>
            <a:avLst/>
            <a:gdLst/>
            <a:ahLst/>
            <a:cxnLst/>
            <a:rect l="l" t="t" r="r" b="b"/>
            <a:pathLst>
              <a:path w="3597844" h="4114800">
                <a:moveTo>
                  <a:pt x="0" y="0"/>
                </a:moveTo>
                <a:lnTo>
                  <a:pt x="3597844" y="0"/>
                </a:lnTo>
                <a:lnTo>
                  <a:pt x="3597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736219" y="-365961"/>
            <a:ext cx="5472439" cy="3066788"/>
          </a:xfrm>
          <a:custGeom>
            <a:avLst/>
            <a:gdLst/>
            <a:ahLst/>
            <a:cxnLst/>
            <a:rect l="l" t="t" r="r" b="b"/>
            <a:pathLst>
              <a:path w="5472439" h="3066788">
                <a:moveTo>
                  <a:pt x="5472438" y="0"/>
                </a:moveTo>
                <a:lnTo>
                  <a:pt x="0" y="0"/>
                </a:lnTo>
                <a:lnTo>
                  <a:pt x="0" y="3066788"/>
                </a:lnTo>
                <a:lnTo>
                  <a:pt x="5472438" y="3066788"/>
                </a:lnTo>
                <a:lnTo>
                  <a:pt x="54724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40880" y="1697990"/>
            <a:ext cx="6006240" cy="8021690"/>
          </a:xfrm>
          <a:custGeom>
            <a:avLst/>
            <a:gdLst/>
            <a:ahLst/>
            <a:cxnLst/>
            <a:rect l="l" t="t" r="r" b="b"/>
            <a:pathLst>
              <a:path w="6006240" h="8021690">
                <a:moveTo>
                  <a:pt x="0" y="0"/>
                </a:moveTo>
                <a:lnTo>
                  <a:pt x="6006240" y="0"/>
                </a:lnTo>
                <a:lnTo>
                  <a:pt x="6006240" y="8021690"/>
                </a:lnTo>
                <a:lnTo>
                  <a:pt x="0" y="80216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365152" y="178435"/>
            <a:ext cx="11557696" cy="1519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593EA1"/>
                </a:solidFill>
                <a:latin typeface="可畫漫畫標題-繁"/>
                <a:ea typeface="可畫漫畫標題-繁"/>
                <a:cs typeface="可畫漫畫標題-繁"/>
                <a:sym typeface="可畫漫畫標題-繁"/>
              </a:rPr>
              <a:t>成果照片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119</Words>
  <Application>Microsoft Office PowerPoint</Application>
  <PresentationFormat>自訂</PresentationFormat>
  <Paragraphs>35</Paragraphs>
  <Slides>11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20" baseType="lpstr">
      <vt:lpstr>Bubblebody Neue Bold</vt:lpstr>
      <vt:lpstr>Garet Bold</vt:lpstr>
      <vt:lpstr>可畫漫畫標題-繁</vt:lpstr>
      <vt:lpstr>Garet</vt:lpstr>
      <vt:lpstr>Arial</vt:lpstr>
      <vt:lpstr>Calibri</vt:lpstr>
      <vt:lpstr>Canva Sans</vt:lpstr>
      <vt:lpstr>芫荽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微處理機實習 A組</dc:title>
  <cp:lastModifiedBy>user</cp:lastModifiedBy>
  <cp:revision>4</cp:revision>
  <dcterms:created xsi:type="dcterms:W3CDTF">2006-08-16T00:00:00Z</dcterms:created>
  <dcterms:modified xsi:type="dcterms:W3CDTF">2025-01-22T06:19:53Z</dcterms:modified>
  <dc:identifier>DAGXKo9YnPg</dc:identifier>
</cp:coreProperties>
</file>