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3" r:id="rId6"/>
    <p:sldId id="265" r:id="rId7"/>
    <p:sldId id="266" r:id="rId8"/>
    <p:sldId id="262" r:id="rId9"/>
    <p:sldId id="264" r:id="rId10"/>
    <p:sldId id="267" r:id="rId11"/>
    <p:sldId id="268" r:id="rId1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87C987-147B-4550-AEBE-C8ECF34CF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589DB93-2021-4C9A-8FED-2D55EC77F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759BA15-FC1C-44FC-8012-2A41C423A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C8FE-C99C-49A7-AE19-1C7C1F910825}" type="datetimeFigureOut">
              <a:rPr lang="zh-TW" altLang="en-US" smtClean="0"/>
              <a:t>2024/9/28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59FA93C-2A77-411E-B70E-312974564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E409C52-D665-4101-B5FD-C1F73FA26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3AF6-584B-42BD-934D-64D1462297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9050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6B5855-29D0-4D1C-93CA-EFD5CE1CC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E35D4A3-4011-4281-B0A8-F8CA31D1A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45A9568-ED0F-4909-A56F-28E99728C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C8FE-C99C-49A7-AE19-1C7C1F910825}" type="datetimeFigureOut">
              <a:rPr lang="zh-TW" altLang="en-US" smtClean="0"/>
              <a:t>2024/9/28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9496BC5-0445-4A9B-A0C7-88FF2A736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4FEA82D-9407-4A1A-ABF4-B61361855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3AF6-584B-42BD-934D-64D1462297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3407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CF088CE-0BA7-4A9A-BE92-D33913CC59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552240A-3E07-4DD4-9935-1D1865D96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C7B8052-16F4-48C8-B685-F0238434A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C8FE-C99C-49A7-AE19-1C7C1F910825}" type="datetimeFigureOut">
              <a:rPr lang="zh-TW" altLang="en-US" smtClean="0"/>
              <a:t>2024/9/28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BAAC7AC-8092-4900-A514-A93725425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3B56A83-022E-414F-8C46-F52C22126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3AF6-584B-42BD-934D-64D1462297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8151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DCFE6A-CEA9-4588-A06A-705BF951B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FBFAFF-8421-4BFC-B648-64E055720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2EB518-E411-4902-9F23-3B541DDE8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C8FE-C99C-49A7-AE19-1C7C1F910825}" type="datetimeFigureOut">
              <a:rPr lang="zh-TW" altLang="en-US" smtClean="0"/>
              <a:t>2024/9/28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8D940D7-6DCE-4923-BC6D-C5D22DCEB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F8A6748-5089-4054-B5B4-F26D8F7C6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3AF6-584B-42BD-934D-64D1462297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8428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08C4F3-29ED-4D0A-95D9-7A71543CE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19256B4-95D7-4355-8585-DE25962DF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BAB699E-BE09-46B6-9A99-14BBFFD0F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C8FE-C99C-49A7-AE19-1C7C1F910825}" type="datetimeFigureOut">
              <a:rPr lang="zh-TW" altLang="en-US" smtClean="0"/>
              <a:t>2024/9/28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31ABEE8-324D-4073-A20C-A8FC6034D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4384F99-F016-4C8A-B7D9-BF62814B8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3AF6-584B-42BD-934D-64D1462297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7386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F99AF2-A0B3-451D-BE66-B48A2D316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48FEC8-0E8B-4355-9E2B-1AB280A9C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2C9CAAC-C7F0-460F-B23B-5027A65F3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CA3EF65-40B0-421C-8334-6EA69DCE4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C8FE-C99C-49A7-AE19-1C7C1F910825}" type="datetimeFigureOut">
              <a:rPr lang="zh-TW" altLang="en-US" smtClean="0"/>
              <a:t>2024/9/28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719364F-73B6-4ADB-AB47-A346A030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0091C75-5C46-40E3-AF90-4FBC6F7C3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3AF6-584B-42BD-934D-64D1462297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611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E10668-B6B9-4BE3-B134-90D96B08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82B8AA8-A776-44DD-9C60-A115704CD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3ACE1E9-9195-4407-8D97-82889204A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F1EE0D8-A4D0-4210-BD61-65C51007D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13AE675-3E1E-4324-9C05-2C69EA8B6B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4FD0079-0C20-4435-8A87-6D1C74463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C8FE-C99C-49A7-AE19-1C7C1F910825}" type="datetimeFigureOut">
              <a:rPr lang="zh-TW" altLang="en-US" smtClean="0"/>
              <a:t>2024/9/28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8F9384D-D46F-4EB7-95D2-CBA252844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0EBEB56-FAEC-4A50-8FE8-149D6AD2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3AF6-584B-42BD-934D-64D1462297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425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36AC84-0106-477A-A5C7-7E66163BF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80C0DDC-1572-4752-8832-C06E190B0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C8FE-C99C-49A7-AE19-1C7C1F910825}" type="datetimeFigureOut">
              <a:rPr lang="zh-TW" altLang="en-US" smtClean="0"/>
              <a:t>2024/9/28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D5FE2BB-7B6D-4F74-88BD-F5137DD65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061C582-97B0-4CEE-9A3D-B96BA76AB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3AF6-584B-42BD-934D-64D1462297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9129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A208429-079D-4751-ABCD-D702A314E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C8FE-C99C-49A7-AE19-1C7C1F910825}" type="datetimeFigureOut">
              <a:rPr lang="zh-TW" altLang="en-US" smtClean="0"/>
              <a:t>2024/9/28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21A647B-7C3D-4A48-96F9-273A55C97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3F88F15-E5D6-43E4-BD54-63D1F583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3AF6-584B-42BD-934D-64D1462297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6523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1C218C-A72C-4DF0-8A94-568C5A3D5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D36D265-69EC-42AF-84DD-4ED41B40B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260B01C-B5EA-4984-BF65-C1E191526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1E515B2-3AB0-40F8-9AC8-99C9408B9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C8FE-C99C-49A7-AE19-1C7C1F910825}" type="datetimeFigureOut">
              <a:rPr lang="zh-TW" altLang="en-US" smtClean="0"/>
              <a:t>2024/9/28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F0CA2EE-6352-4A52-8D3D-DF58EC43B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3FB8FA9-35CF-4134-8CB4-42400B566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3AF6-584B-42BD-934D-64D1462297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8866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677313-855C-43CB-B3EA-4E4FD5D0B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797FF73-7004-4147-BF02-125591B5E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BAC81F7-D116-4AEA-BFC1-FB9E57EAE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1E9C1B8-E142-431D-9791-A40DA1DF6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C8FE-C99C-49A7-AE19-1C7C1F910825}" type="datetimeFigureOut">
              <a:rPr lang="zh-TW" altLang="en-US" smtClean="0"/>
              <a:t>2024/9/28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6B46C28-99EA-438D-8B29-218A435C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DAB1B56-DB01-4589-9722-9CDE30950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3AF6-584B-42BD-934D-64D1462297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6784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71997D5-1149-457F-94A1-F6B16DCF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912BA9D-4555-42FE-A958-1EBB1FBB3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CF484B0-E534-46A2-9FF5-3E0D5990D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5C8FE-C99C-49A7-AE19-1C7C1F910825}" type="datetimeFigureOut">
              <a:rPr lang="zh-TW" altLang="en-US" smtClean="0"/>
              <a:t>2024/9/28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B214A05-F47E-4262-A546-92BA8B894D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9C5BCEB-76EB-4861-A6FA-7591BEB63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33AF6-584B-42BD-934D-64D1462297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568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iwaniot.com.tw/product/hc-sr04/" TargetMode="External"/><Relationship Id="rId2" Type="http://schemas.openxmlformats.org/officeDocument/2006/relationships/hyperlink" Target="https://www.taiwaniot.com.tw/product/sg90-tower-pro-1-8kg-%E8%88%B5%E6%A9%9F-9%E5%85%8B%E4%BC%BA%E6%9C%8D%E6%A9%9F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xart.com/products-detail/tw/108/PAA3905E1-Q" TargetMode="External"/><Relationship Id="rId5" Type="http://schemas.openxmlformats.org/officeDocument/2006/relationships/hyperlink" Target="https://zhuanlan.zhihu.com/p/42942198" TargetMode="External"/><Relationship Id="rId4" Type="http://schemas.openxmlformats.org/officeDocument/2006/relationships/hyperlink" Target="https://blog.csdn.net/cy413026/article/details/10067435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DC2A0F3-05D7-41D3-B3C3-65E276A95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662" y="4267832"/>
            <a:ext cx="4805996" cy="1297115"/>
          </a:xfrm>
        </p:spPr>
        <p:txBody>
          <a:bodyPr anchor="t">
            <a:normAutofit/>
          </a:bodyPr>
          <a:lstStyle/>
          <a:p>
            <a:pPr algn="l"/>
            <a:r>
              <a:rPr lang="en-US" altLang="zh-TW" sz="4000" dirty="0">
                <a:solidFill>
                  <a:schemeClr val="tx2"/>
                </a:solidFill>
              </a:rPr>
              <a:t>HUB-PAA3905-OMT</a:t>
            </a:r>
            <a:endParaRPr lang="zh-TW" altLang="en-US" sz="4000" dirty="0">
              <a:solidFill>
                <a:schemeClr val="tx2"/>
              </a:solidFill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1B139FF-83FC-4984-8545-BFDBF9AD22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966" y="3428999"/>
            <a:ext cx="4805691" cy="838831"/>
          </a:xfrm>
        </p:spPr>
        <p:txBody>
          <a:bodyPr anchor="b">
            <a:normAutofit/>
          </a:bodyPr>
          <a:lstStyle/>
          <a:p>
            <a:pPr algn="l"/>
            <a:r>
              <a:rPr lang="zh-TW" altLang="en-US" sz="2000">
                <a:solidFill>
                  <a:schemeClr val="tx2"/>
                </a:solidFill>
              </a:rPr>
              <a:t>使用光流實現物體追蹤</a:t>
            </a:r>
            <a:endParaRPr lang="en-US" altLang="zh-TW" sz="2000">
              <a:solidFill>
                <a:schemeClr val="tx2"/>
              </a:solidFill>
            </a:endParaRPr>
          </a:p>
        </p:txBody>
      </p:sp>
      <p:pic>
        <p:nvPicPr>
          <p:cNvPr id="7" name="Graphic 6" descr="拼圖外框">
            <a:extLst>
              <a:ext uri="{FF2B5EF4-FFF2-40B4-BE49-F238E27FC236}">
                <a16:creationId xmlns:a16="http://schemas.microsoft.com/office/drawing/2014/main" id="{1EDC853C-A38B-29C1-8A12-218B77E36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6648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F72D70D-2BCD-4215-8E34-CDB6F4622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54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實測影片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748931702.226750">
            <a:hlinkClick r:id="" action="ppaction://media"/>
            <a:extLst>
              <a:ext uri="{FF2B5EF4-FFF2-40B4-BE49-F238E27FC236}">
                <a16:creationId xmlns:a16="http://schemas.microsoft.com/office/drawing/2014/main" id="{03879DE7-58DD-191D-4A44-1534609093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3239" y="666728"/>
            <a:ext cx="3074507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0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7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43D27DB-9AF0-49EF-9AB4-5B00736CC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1280679"/>
            <a:ext cx="9833548" cy="1325563"/>
          </a:xfrm>
        </p:spPr>
        <p:txBody>
          <a:bodyPr anchor="b">
            <a:normAutofit/>
          </a:bodyPr>
          <a:lstStyle/>
          <a:p>
            <a:pPr algn="ctr"/>
            <a:r>
              <a:rPr lang="zh-TW" altLang="en-US" sz="3600">
                <a:solidFill>
                  <a:schemeClr val="tx2"/>
                </a:solidFill>
              </a:rPr>
              <a:t>參考資料</a:t>
            </a:r>
          </a:p>
        </p:txBody>
      </p:sp>
      <p:grpSp>
        <p:nvGrpSpPr>
          <p:cNvPr id="25" name="Group 11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26" name="Freeform: Shape 12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13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14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15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C997546-112A-49AB-80B1-F74F35789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890979"/>
            <a:ext cx="9833548" cy="26939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1800" dirty="0">
                <a:solidFill>
                  <a:schemeClr val="tx2"/>
                </a:solidFill>
                <a:hlinkClick r:id="rId2"/>
              </a:rPr>
              <a:t>SG90 </a:t>
            </a:r>
            <a:r>
              <a:rPr lang="zh-TW" altLang="en-US" sz="1800" dirty="0">
                <a:solidFill>
                  <a:schemeClr val="tx2"/>
                </a:solidFill>
                <a:hlinkClick r:id="rId2"/>
              </a:rPr>
              <a:t>舵機 </a:t>
            </a:r>
            <a:r>
              <a:rPr lang="en-US" altLang="zh-TW" sz="1800" dirty="0">
                <a:solidFill>
                  <a:schemeClr val="tx2"/>
                </a:solidFill>
                <a:hlinkClick r:id="rId2"/>
              </a:rPr>
              <a:t>9</a:t>
            </a:r>
            <a:r>
              <a:rPr lang="zh-TW" altLang="en-US" sz="1800" dirty="0">
                <a:solidFill>
                  <a:schemeClr val="tx2"/>
                </a:solidFill>
                <a:hlinkClick r:id="rId2"/>
              </a:rPr>
              <a:t>克伺服機 伺服馬達</a:t>
            </a:r>
            <a:endParaRPr lang="en-US" altLang="zh-TW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zh-TW" sz="1800" dirty="0">
                <a:solidFill>
                  <a:schemeClr val="tx2"/>
                </a:solidFill>
                <a:hlinkClick r:id="rId3"/>
              </a:rPr>
              <a:t>HC-SR04 </a:t>
            </a:r>
            <a:r>
              <a:rPr lang="zh-TW" altLang="en-US" sz="1800" dirty="0">
                <a:solidFill>
                  <a:schemeClr val="tx2"/>
                </a:solidFill>
                <a:hlinkClick r:id="rId3"/>
              </a:rPr>
              <a:t>超音波測距</a:t>
            </a:r>
            <a:endParaRPr lang="en-US" altLang="zh-TW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zh-TW" altLang="en-US" sz="1800" dirty="0">
                <a:solidFill>
                  <a:schemeClr val="tx2"/>
                </a:solidFill>
                <a:hlinkClick r:id="rId4"/>
              </a:rPr>
              <a:t>光流測速</a:t>
            </a:r>
            <a:r>
              <a:rPr lang="en-US" altLang="zh-TW" sz="1800" dirty="0">
                <a:solidFill>
                  <a:schemeClr val="tx2"/>
                </a:solidFill>
                <a:hlinkClick r:id="rId4"/>
              </a:rPr>
              <a:t>/</a:t>
            </a:r>
            <a:r>
              <a:rPr lang="zh-TW" altLang="en-US" sz="1800" dirty="0">
                <a:solidFill>
                  <a:schemeClr val="tx2"/>
                </a:solidFill>
                <a:hlinkClick r:id="rId4"/>
              </a:rPr>
              <a:t>視覺里程計</a:t>
            </a:r>
            <a:r>
              <a:rPr lang="en-US" altLang="zh-TW" sz="1800" dirty="0">
                <a:solidFill>
                  <a:schemeClr val="tx2"/>
                </a:solidFill>
                <a:hlinkClick r:id="rId4"/>
              </a:rPr>
              <a:t>(</a:t>
            </a:r>
            <a:r>
              <a:rPr lang="zh-TW" altLang="en-US" sz="1800" dirty="0">
                <a:solidFill>
                  <a:schemeClr val="tx2"/>
                </a:solidFill>
                <a:hlinkClick r:id="rId4"/>
              </a:rPr>
              <a:t>測距</a:t>
            </a:r>
            <a:r>
              <a:rPr lang="en-US" altLang="zh-TW" sz="1800" dirty="0">
                <a:solidFill>
                  <a:schemeClr val="tx2"/>
                </a:solidFill>
                <a:hlinkClick r:id="rId4"/>
              </a:rPr>
              <a:t>)</a:t>
            </a:r>
            <a:endParaRPr lang="en-US" altLang="zh-TW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zh-TW" altLang="en-US" sz="1800" dirty="0">
                <a:solidFill>
                  <a:schemeClr val="tx2"/>
                </a:solidFill>
                <a:hlinkClick r:id="rId5"/>
              </a:rPr>
              <a:t>光流法</a:t>
            </a:r>
            <a:endParaRPr lang="en-US" altLang="zh-TW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zh-TW" sz="1800" dirty="0">
                <a:solidFill>
                  <a:schemeClr val="tx2"/>
                </a:solidFill>
                <a:hlinkClick r:id="rId6"/>
              </a:rPr>
              <a:t>PXI-PAA3905E1-Q</a:t>
            </a:r>
            <a:endParaRPr lang="zh-TW" altLang="en-US" sz="1800" dirty="0">
              <a:solidFill>
                <a:schemeClr val="tx2"/>
              </a:solidFill>
            </a:endParaRPr>
          </a:p>
        </p:txBody>
      </p:sp>
      <p:grpSp>
        <p:nvGrpSpPr>
          <p:cNvPr id="30" name="Group 17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7565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9CD7939B-EC9E-49D4-AE39-230310521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36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原理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C534510-C599-4AB8-AE12-41B38F81F90F}"/>
              </a:ext>
            </a:extLst>
          </p:cNvPr>
          <p:cNvSpPr txBox="1"/>
          <p:nvPr/>
        </p:nvSpPr>
        <p:spPr>
          <a:xfrm>
            <a:off x="6172200" y="804672"/>
            <a:ext cx="5221224" cy="2492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使用超音波測距感測器得知</a:t>
            </a:r>
            <a:r>
              <a:rPr lang="en-US" altLang="zh-TW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OMT</a:t>
            </a:r>
            <a:r>
              <a:rPr lang="zh-TW" altLang="en-US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與物體的距離</a:t>
            </a:r>
            <a:r>
              <a:rPr lang="en-US" altLang="zh-TW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(dx)</a:t>
            </a:r>
            <a:r>
              <a:rPr lang="zh-TW" altLang="en-US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，再搭配</a:t>
            </a:r>
            <a:r>
              <a:rPr lang="en-US" altLang="zh-TW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OMT</a:t>
            </a:r>
            <a:r>
              <a:rPr lang="zh-TW" altLang="en-US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光流得知物體位移的距離</a:t>
            </a:r>
            <a:r>
              <a:rPr lang="en-US" altLang="zh-TW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dirty="0" err="1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dy</a:t>
            </a:r>
            <a:r>
              <a:rPr lang="en-US" altLang="zh-TW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，由於</a:t>
            </a:r>
            <a:r>
              <a:rPr lang="en-US" altLang="zh-TW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OMT</a:t>
            </a:r>
            <a:r>
              <a:rPr lang="zh-TW" altLang="en-US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回傳的數值是</a:t>
            </a:r>
            <a:r>
              <a:rPr lang="en-US" altLang="zh-TW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Pixel</a:t>
            </a:r>
            <a:r>
              <a:rPr lang="zh-TW" altLang="en-US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，故需要做實驗求得物體在各個距離的</a:t>
            </a:r>
            <a:r>
              <a:rPr lang="en-US" altLang="zh-TW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pixel</a:t>
            </a:r>
            <a:r>
              <a:rPr lang="zh-TW" altLang="en-US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變化所對應的尺度，此專案以公分</a:t>
            </a:r>
            <a:r>
              <a:rPr lang="en-US" altLang="zh-TW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(cm)</a:t>
            </a:r>
            <a:r>
              <a:rPr lang="zh-TW" altLang="en-US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為尺規。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6A41707-15BF-2989-17D5-B161B0C7CECA}"/>
              </a:ext>
            </a:extLst>
          </p:cNvPr>
          <p:cNvSpPr/>
          <p:nvPr/>
        </p:nvSpPr>
        <p:spPr>
          <a:xfrm>
            <a:off x="6748259" y="4096078"/>
            <a:ext cx="247650" cy="1190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dirty="0"/>
              <a:t>HC-SR04</a:t>
            </a:r>
            <a:endParaRPr lang="zh-TW" altLang="en-US" dirty="0"/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262FA41A-8BD6-213E-683F-D7C3F169282A}"/>
              </a:ext>
            </a:extLst>
          </p:cNvPr>
          <p:cNvSpPr>
            <a:spLocks noChangeAspect="1"/>
          </p:cNvSpPr>
          <p:nvPr/>
        </p:nvSpPr>
        <p:spPr>
          <a:xfrm>
            <a:off x="9411643" y="3689118"/>
            <a:ext cx="432000" cy="432000"/>
          </a:xfrm>
          <a:prstGeom prst="ellipse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EE47D698-F42F-54B4-C4CE-DC009BA2091A}"/>
              </a:ext>
            </a:extLst>
          </p:cNvPr>
          <p:cNvSpPr>
            <a:spLocks noChangeAspect="1"/>
          </p:cNvSpPr>
          <p:nvPr/>
        </p:nvSpPr>
        <p:spPr>
          <a:xfrm>
            <a:off x="9411643" y="5003289"/>
            <a:ext cx="432000" cy="4320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5F0E0E8-DB71-E4EA-2E57-9DB410AE15E0}"/>
              </a:ext>
            </a:extLst>
          </p:cNvPr>
          <p:cNvSpPr/>
          <p:nvPr/>
        </p:nvSpPr>
        <p:spPr>
          <a:xfrm>
            <a:off x="6748257" y="5218039"/>
            <a:ext cx="247650" cy="119062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dirty="0"/>
              <a:t>OMT</a:t>
            </a:r>
            <a:endParaRPr lang="zh-TW" altLang="en-US" dirty="0"/>
          </a:p>
        </p:txBody>
      </p: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191CCD31-0EE2-5F3D-D9E5-0F4308C9772E}"/>
              </a:ext>
            </a:extLst>
          </p:cNvPr>
          <p:cNvCxnSpPr>
            <a:stCxn id="36" idx="4"/>
            <a:endCxn id="37" idx="0"/>
          </p:cNvCxnSpPr>
          <p:nvPr/>
        </p:nvCxnSpPr>
        <p:spPr>
          <a:xfrm>
            <a:off x="9627643" y="4121118"/>
            <a:ext cx="0" cy="88217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05F9950-11F4-BEC5-BE2E-2FBDE4F8440E}"/>
              </a:ext>
            </a:extLst>
          </p:cNvPr>
          <p:cNvSpPr txBox="1"/>
          <p:nvPr/>
        </p:nvSpPr>
        <p:spPr>
          <a:xfrm>
            <a:off x="9760086" y="4343794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/>
              <a:t>dy</a:t>
            </a:r>
            <a:r>
              <a:rPr lang="en-US" altLang="zh-TW" dirty="0"/>
              <a:t>(cm)</a:t>
            </a:r>
            <a:endParaRPr lang="zh-TW" altLang="en-US" dirty="0"/>
          </a:p>
        </p:txBody>
      </p: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9B83DB37-EB44-B7F8-016D-9F7EB592501B}"/>
              </a:ext>
            </a:extLst>
          </p:cNvPr>
          <p:cNvCxnSpPr>
            <a:cxnSpLocks/>
            <a:endCxn id="37" idx="2"/>
          </p:cNvCxnSpPr>
          <p:nvPr/>
        </p:nvCxnSpPr>
        <p:spPr>
          <a:xfrm>
            <a:off x="6995907" y="5219289"/>
            <a:ext cx="2415736" cy="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3C7ABD78-E3EC-D207-7665-1A194BD9124F}"/>
              </a:ext>
            </a:extLst>
          </p:cNvPr>
          <p:cNvSpPr txBox="1"/>
          <p:nvPr/>
        </p:nvSpPr>
        <p:spPr>
          <a:xfrm>
            <a:off x="9649196" y="5281797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/>
              <a:t>dx(cm)</a:t>
            </a:r>
            <a:endParaRPr lang="zh-TW" altLang="en-US" dirty="0"/>
          </a:p>
        </p:txBody>
      </p: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49E138C0-44AC-6507-CD8C-73513DF9EB1C}"/>
              </a:ext>
            </a:extLst>
          </p:cNvPr>
          <p:cNvCxnSpPr>
            <a:cxnSpLocks/>
            <a:endCxn id="36" idx="2"/>
          </p:cNvCxnSpPr>
          <p:nvPr/>
        </p:nvCxnSpPr>
        <p:spPr>
          <a:xfrm flipV="1">
            <a:off x="6995907" y="3905118"/>
            <a:ext cx="2415736" cy="1312921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4" name="弧形 43">
            <a:extLst>
              <a:ext uri="{FF2B5EF4-FFF2-40B4-BE49-F238E27FC236}">
                <a16:creationId xmlns:a16="http://schemas.microsoft.com/office/drawing/2014/main" id="{CE660E8E-E07F-C22B-8E10-A9802EE5DA5E}"/>
              </a:ext>
            </a:extLst>
          </p:cNvPr>
          <p:cNvSpPr>
            <a:spLocks noChangeAspect="1"/>
          </p:cNvSpPr>
          <p:nvPr/>
        </p:nvSpPr>
        <p:spPr>
          <a:xfrm rot="3270311">
            <a:off x="7131680" y="4582774"/>
            <a:ext cx="892230" cy="892230"/>
          </a:xfrm>
          <a:prstGeom prst="arc">
            <a:avLst>
              <a:gd name="adj1" fmla="val 15908004"/>
              <a:gd name="adj2" fmla="val 19696627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CD1731D6-179A-375E-22AC-B08E305579E3}"/>
                  </a:ext>
                </a:extLst>
              </p:cNvPr>
              <p:cNvSpPr txBox="1"/>
              <p:nvPr/>
            </p:nvSpPr>
            <p:spPr>
              <a:xfrm>
                <a:off x="8137596" y="4772041"/>
                <a:ext cx="3741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CD1731D6-179A-375E-22AC-B08E30557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7596" y="4772041"/>
                <a:ext cx="37414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F020AA94-C6E0-7B42-2E6F-B9118FA01F1C}"/>
                  </a:ext>
                </a:extLst>
              </p:cNvPr>
              <p:cNvSpPr txBox="1"/>
              <p:nvPr/>
            </p:nvSpPr>
            <p:spPr>
              <a:xfrm>
                <a:off x="7577795" y="5852239"/>
                <a:ext cx="1682897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F020AA94-C6E0-7B42-2E6F-B9118FA01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795" y="5852239"/>
                <a:ext cx="1682897" cy="6182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4120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B069F37-C9BE-4693-BAFE-D313663C8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6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HUB 5168+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3A8C854-4A0B-37D6-0268-3630C633FED8}"/>
              </a:ext>
            </a:extLst>
          </p:cNvPr>
          <p:cNvSpPr txBox="1"/>
          <p:nvPr/>
        </p:nvSpPr>
        <p:spPr>
          <a:xfrm>
            <a:off x="804672" y="2421683"/>
            <a:ext cx="4765949" cy="33534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HUB5168+</a:t>
            </a:r>
            <a:r>
              <a:rPr lang="zh-TW" altLang="en-US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延續</a:t>
            </a:r>
            <a:r>
              <a:rPr lang="en-US" altLang="zh-TW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DSI5168</a:t>
            </a:r>
            <a:r>
              <a:rPr lang="zh-TW" altLang="en-US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輕薄短小、完整兼容</a:t>
            </a:r>
            <a:r>
              <a:rPr lang="en-US" altLang="zh-TW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Arduino</a:t>
            </a:r>
            <a:r>
              <a:rPr lang="zh-TW" altLang="en-US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平台開發特性等優點之外，新增加了支援</a:t>
            </a:r>
            <a:r>
              <a:rPr lang="en-US" altLang="zh-TW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2.4G/5G</a:t>
            </a:r>
            <a:r>
              <a:rPr lang="zh-TW" altLang="en-US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雙頻</a:t>
            </a:r>
            <a:r>
              <a:rPr lang="en-US" altLang="zh-TW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Wi-Fi</a:t>
            </a:r>
            <a:r>
              <a:rPr lang="zh-TW" altLang="en-US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、低功耗藍牙</a:t>
            </a:r>
            <a:r>
              <a:rPr lang="en-US" altLang="zh-TW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BLE5.0</a:t>
            </a:r>
            <a:r>
              <a:rPr lang="zh-TW" altLang="en-US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及雙核心處理器，結合</a:t>
            </a:r>
            <a:r>
              <a:rPr lang="en-US" altLang="zh-TW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(I/O)</a:t>
            </a:r>
            <a:r>
              <a:rPr lang="zh-TW" altLang="en-US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擴充模組可直上</a:t>
            </a:r>
            <a:r>
              <a:rPr lang="en-US" altLang="zh-TW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OLED</a:t>
            </a:r>
            <a:r>
              <a:rPr lang="zh-TW" altLang="en-US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，還有更多</a:t>
            </a:r>
            <a:r>
              <a:rPr lang="en-US" altLang="zh-TW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I/O</a:t>
            </a:r>
            <a:r>
              <a:rPr lang="zh-TW" altLang="en-US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可運用，是物聯網產品開發的好工具。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712BED54-F432-44D4-A62A-0088B5612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015" y="2061712"/>
            <a:ext cx="6502608" cy="352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0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942232-83D0-49E2-AF9B-1F97E3C1E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E70D72-6E23-4015-A4A6-85C120C1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12A5355-D830-4DFD-A348-862D7317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1163848"/>
            <a:ext cx="982980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zh-TW" sz="36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HUB-PAA3905-OMT</a:t>
            </a:r>
          </a:p>
        </p:txBody>
      </p:sp>
      <p:grpSp>
        <p:nvGrpSpPr>
          <p:cNvPr id="8" name="Group 13">
            <a:extLst>
              <a:ext uri="{FF2B5EF4-FFF2-40B4-BE49-F238E27FC236}">
                <a16:creationId xmlns:a16="http://schemas.microsoft.com/office/drawing/2014/main" id="{C28A977F-B603-4D81-B0FC-C8DE048A7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1"/>
            <a:ext cx="3362070" cy="2522848"/>
            <a:chOff x="-305" y="-1"/>
            <a:chExt cx="3832880" cy="287613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183CE8C-E039-4B2F-A36E-5FD5CD5D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EB77281-FAB4-40D0-B3F3-264EC4AB20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: Shape 16">
              <a:extLst>
                <a:ext uri="{FF2B5EF4-FFF2-40B4-BE49-F238E27FC236}">
                  <a16:creationId xmlns:a16="http://schemas.microsoft.com/office/drawing/2014/main" id="{815E59F3-75FC-494F-8737-5F00A4964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3ADDCFA-B066-4D79-AB71-062E66E58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80B4556A-4B37-4151-A9D4-29C9B2B6B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4671" y="3059064"/>
            <a:ext cx="4954693" cy="277462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D9F287A-19DB-15F7-1E78-A58A8235C18D}"/>
              </a:ext>
            </a:extLst>
          </p:cNvPr>
          <p:cNvSpPr txBox="1"/>
          <p:nvPr/>
        </p:nvSpPr>
        <p:spPr>
          <a:xfrm>
            <a:off x="6354871" y="2489729"/>
            <a:ext cx="5437438" cy="2228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光學動態追蹤 </a:t>
            </a:r>
            <a:r>
              <a:rPr lang="en-US" altLang="zh-TW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(Optical Motion Tracking / OMT) </a:t>
            </a:r>
            <a:r>
              <a:rPr lang="zh-TW" altLang="en-US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是一種利用光學來追蹤物體在空間中的移動軌跡的技術。通過感測器捕捉物體的影像，並利用影像分析算法回傳移動物體的 </a:t>
            </a:r>
            <a:r>
              <a:rPr lang="en-US" altLang="zh-TW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xy</a:t>
            </a:r>
            <a:r>
              <a:rPr lang="zh-TW" altLang="en-US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方向的</a:t>
            </a:r>
            <a:r>
              <a:rPr lang="en-US" altLang="zh-TW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pixel</a:t>
            </a:r>
            <a:r>
              <a:rPr lang="zh-TW" altLang="en-US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變化，並持續以高幀率進行同步作業，可應用</a:t>
            </a:r>
            <a:r>
              <a:rPr lang="zh-TW" altLang="en-US" dirty="0">
                <a:solidFill>
                  <a:schemeClr val="tx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於無人機穩定與軌跡計算</a:t>
            </a:r>
            <a:r>
              <a:rPr lang="zh-TW" altLang="en-US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dirty="0">
              <a:solidFill>
                <a:schemeClr val="tx2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3" name="Group 19">
            <a:extLst>
              <a:ext uri="{FF2B5EF4-FFF2-40B4-BE49-F238E27FC236}">
                <a16:creationId xmlns:a16="http://schemas.microsoft.com/office/drawing/2014/main" id="{C78D9229-E61D-4FEE-8321-2F8B64A8C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10186037" y="4852038"/>
            <a:ext cx="2151670" cy="1860256"/>
            <a:chOff x="-305" y="-4155"/>
            <a:chExt cx="2514948" cy="2174333"/>
          </a:xfrm>
        </p:grpSpPr>
        <p:sp>
          <p:nvSpPr>
            <p:cNvPr id="19" name="Freeform: Shape 20">
              <a:extLst>
                <a:ext uri="{FF2B5EF4-FFF2-40B4-BE49-F238E27FC236}">
                  <a16:creationId xmlns:a16="http://schemas.microsoft.com/office/drawing/2014/main" id="{1FDD3CCB-26A3-4D79-AEB6-7A60CF980D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9AC4470-5113-4709-B29F-CDB937F254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E0D146C-9DAB-421E-AE88-5F854BF3F7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2EB32A5-4408-4F6C-84B2-F9A908237A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橢圓 2">
            <a:extLst>
              <a:ext uri="{FF2B5EF4-FFF2-40B4-BE49-F238E27FC236}">
                <a16:creationId xmlns:a16="http://schemas.microsoft.com/office/drawing/2014/main" id="{B74A4901-D453-75EA-3664-CECDB81C46BB}"/>
              </a:ext>
            </a:extLst>
          </p:cNvPr>
          <p:cNvSpPr>
            <a:spLocks noChangeAspect="1"/>
          </p:cNvSpPr>
          <p:nvPr/>
        </p:nvSpPr>
        <p:spPr>
          <a:xfrm>
            <a:off x="7733027" y="6027605"/>
            <a:ext cx="468000" cy="46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A</a:t>
            </a:r>
            <a:endParaRPr lang="zh-TW" altLang="en-US" dirty="0"/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AD0F7EBF-84D2-7AD3-7565-A99DCC76D0E5}"/>
              </a:ext>
            </a:extLst>
          </p:cNvPr>
          <p:cNvSpPr>
            <a:spLocks noChangeAspect="1"/>
          </p:cNvSpPr>
          <p:nvPr/>
        </p:nvSpPr>
        <p:spPr>
          <a:xfrm>
            <a:off x="9217431" y="4705810"/>
            <a:ext cx="468000" cy="46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A’</a:t>
            </a:r>
            <a:endParaRPr lang="zh-TW" altLang="en-US" dirty="0"/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E94582C4-19EC-D033-3AD9-01610C720B7C}"/>
              </a:ext>
            </a:extLst>
          </p:cNvPr>
          <p:cNvCxnSpPr>
            <a:cxnSpLocks/>
            <a:stCxn id="3" idx="7"/>
            <a:endCxn id="25" idx="3"/>
          </p:cNvCxnSpPr>
          <p:nvPr/>
        </p:nvCxnSpPr>
        <p:spPr>
          <a:xfrm flipV="1">
            <a:off x="8132490" y="5105273"/>
            <a:ext cx="1153478" cy="99086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C21057CC-6986-33E9-7250-61740D9ABE04}"/>
              </a:ext>
            </a:extLst>
          </p:cNvPr>
          <p:cNvCxnSpPr>
            <a:cxnSpLocks/>
            <a:stCxn id="3" idx="6"/>
          </p:cNvCxnSpPr>
          <p:nvPr/>
        </p:nvCxnSpPr>
        <p:spPr>
          <a:xfrm>
            <a:off x="8201027" y="6261605"/>
            <a:ext cx="125040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3931792E-8E9A-A1CA-34CC-3CE4F4C8CF63}"/>
              </a:ext>
            </a:extLst>
          </p:cNvPr>
          <p:cNvCxnSpPr>
            <a:cxnSpLocks/>
            <a:endCxn id="25" idx="4"/>
          </p:cNvCxnSpPr>
          <p:nvPr/>
        </p:nvCxnSpPr>
        <p:spPr>
          <a:xfrm flipV="1">
            <a:off x="9451431" y="5173810"/>
            <a:ext cx="0" cy="108779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7C25720A-0424-8C62-3462-DAA18692AA33}"/>
              </a:ext>
            </a:extLst>
          </p:cNvPr>
          <p:cNvSpPr txBox="1"/>
          <p:nvPr/>
        </p:nvSpPr>
        <p:spPr>
          <a:xfrm>
            <a:off x="8390578" y="6388711"/>
            <a:ext cx="100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/>
              <a:t>dx(pixel)</a:t>
            </a:r>
            <a:endParaRPr lang="zh-TW" altLang="en-US" dirty="0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A52594EC-68C4-7641-3E59-F4B677DECB46}"/>
              </a:ext>
            </a:extLst>
          </p:cNvPr>
          <p:cNvSpPr txBox="1"/>
          <p:nvPr/>
        </p:nvSpPr>
        <p:spPr>
          <a:xfrm>
            <a:off x="9715215" y="5658273"/>
            <a:ext cx="98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 err="1"/>
              <a:t>dy</a:t>
            </a:r>
            <a:r>
              <a:rPr lang="en-US" altLang="zh-TW" dirty="0"/>
              <a:t>(pixel)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8015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0">
            <a:extLst>
              <a:ext uri="{FF2B5EF4-FFF2-40B4-BE49-F238E27FC236}">
                <a16:creationId xmlns:a16="http://schemas.microsoft.com/office/drawing/2014/main" id="{04695F26-39DB-450E-B464-9C76CD233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32">
            <a:extLst>
              <a:ext uri="{FF2B5EF4-FFF2-40B4-BE49-F238E27FC236}">
                <a16:creationId xmlns:a16="http://schemas.microsoft.com/office/drawing/2014/main" id="{2F42E55F-A297-474F-AF2D-6D3A15822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611" y="-1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6B2ABA7-5997-4A1E-9A80-5C932E742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38328"/>
            <a:ext cx="5011473" cy="1773936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solidFill>
                  <a:schemeClr val="tx2"/>
                </a:solidFill>
              </a:rPr>
              <a:t>HUB 5168+</a:t>
            </a:r>
            <a:br>
              <a:rPr lang="en-US" altLang="zh-TW" sz="3600" dirty="0">
                <a:solidFill>
                  <a:schemeClr val="tx2"/>
                </a:solidFill>
              </a:rPr>
            </a:br>
            <a:r>
              <a:rPr lang="en-US" altLang="zh-TW" sz="3600" dirty="0">
                <a:solidFill>
                  <a:schemeClr val="tx2"/>
                </a:solidFill>
              </a:rPr>
              <a:t>HUB-PAA3905-OMT</a:t>
            </a:r>
            <a:endParaRPr lang="zh-TW" altLang="en-US" sz="3600" dirty="0">
              <a:solidFill>
                <a:schemeClr val="tx2"/>
              </a:solidFill>
            </a:endParaRPr>
          </a:p>
        </p:txBody>
      </p:sp>
      <p:grpSp>
        <p:nvGrpSpPr>
          <p:cNvPr id="42" name="Group 34">
            <a:extLst>
              <a:ext uri="{FF2B5EF4-FFF2-40B4-BE49-F238E27FC236}">
                <a16:creationId xmlns:a16="http://schemas.microsoft.com/office/drawing/2014/main" id="{972070F7-E065-4D60-8938-9FB8CDB8A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 flipH="1">
            <a:off x="-179919" y="170310"/>
            <a:ext cx="2514948" cy="2174333"/>
            <a:chOff x="-305" y="-4155"/>
            <a:chExt cx="2514948" cy="2174333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F672C03-E63A-4F6B-96BD-0C4E3F1B8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BB94CDF-5C33-4B0A-B53F-50762639C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3C92F9D-544D-4691-94A7-B937CF4BE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A4DEE4-B7B4-47F4-A9C5-31AED8369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0FE29C8-AF1D-4578-B953-EB3B51EEF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641" y="338328"/>
            <a:ext cx="5029200" cy="1773936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1800" dirty="0">
                <a:solidFill>
                  <a:schemeClr val="tx2"/>
                </a:solidFill>
              </a:rPr>
              <a:t>HUB-PAA3905-OMT</a:t>
            </a:r>
            <a:r>
              <a:rPr lang="zh-TW" altLang="en-US" sz="1800" dirty="0">
                <a:solidFill>
                  <a:schemeClr val="tx2"/>
                </a:solidFill>
              </a:rPr>
              <a:t>的電路板被設計</a:t>
            </a:r>
            <a:r>
              <a:rPr lang="en-US" altLang="zh-TW" sz="1800" dirty="0">
                <a:solidFill>
                  <a:schemeClr val="tx2"/>
                </a:solidFill>
              </a:rPr>
              <a:t>HUB</a:t>
            </a:r>
            <a:r>
              <a:rPr lang="zh-TW" altLang="en-US" sz="1800" dirty="0">
                <a:solidFill>
                  <a:schemeClr val="tx2"/>
                </a:solidFill>
              </a:rPr>
              <a:t> </a:t>
            </a:r>
            <a:r>
              <a:rPr lang="en-US" altLang="zh-TW" sz="1800" dirty="0">
                <a:solidFill>
                  <a:schemeClr val="tx2"/>
                </a:solidFill>
              </a:rPr>
              <a:t>5168+</a:t>
            </a:r>
            <a:r>
              <a:rPr lang="zh-TW" altLang="en-US" sz="1800" dirty="0">
                <a:solidFill>
                  <a:schemeClr val="tx2"/>
                </a:solidFill>
              </a:rPr>
              <a:t>的擴充模組，可以直接互相嵌合使用，嵌合時請注意兩塊電路板的</a:t>
            </a:r>
            <a:r>
              <a:rPr lang="en-US" altLang="zh-TW" sz="1800" dirty="0">
                <a:solidFill>
                  <a:schemeClr val="tx2"/>
                </a:solidFill>
              </a:rPr>
              <a:t>3.3V/5V/GND</a:t>
            </a:r>
            <a:r>
              <a:rPr lang="zh-TW" altLang="en-US" sz="1800" dirty="0">
                <a:solidFill>
                  <a:schemeClr val="tx2"/>
                </a:solidFill>
              </a:rPr>
              <a:t>必須相互對接，即為正確。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49C7808B-62A3-45D5-B7F7-D5A59C562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607" y="3364198"/>
            <a:ext cx="3557144" cy="269547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10CAE7A-3496-47B4-9E2F-1D75E6D90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179" y="3364198"/>
            <a:ext cx="4789283" cy="2695476"/>
          </a:xfrm>
          <a:prstGeom prst="rect">
            <a:avLst/>
          </a:prstGeom>
        </p:spPr>
      </p:pic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C80666F3-3483-D3B6-F79C-FC4011E3F75B}"/>
              </a:ext>
            </a:extLst>
          </p:cNvPr>
          <p:cNvCxnSpPr>
            <a:cxnSpLocks/>
          </p:cNvCxnSpPr>
          <p:nvPr/>
        </p:nvCxnSpPr>
        <p:spPr>
          <a:xfrm flipV="1">
            <a:off x="4830792" y="5374257"/>
            <a:ext cx="5184476" cy="276045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735E7D2D-927F-392A-CC6C-5BA206AB8AE9}"/>
              </a:ext>
            </a:extLst>
          </p:cNvPr>
          <p:cNvCxnSpPr>
            <a:cxnSpLocks/>
          </p:cNvCxnSpPr>
          <p:nvPr/>
        </p:nvCxnSpPr>
        <p:spPr>
          <a:xfrm flipV="1">
            <a:off x="4809680" y="5201728"/>
            <a:ext cx="5214214" cy="232913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043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1" name="Rectangle 2080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18B7855-6104-4431-9ADB-F88AA1799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0639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超音波測距模組 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HC-SR04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47B02A4-27A7-464C-8960-DE4FB80062C4}"/>
              </a:ext>
            </a:extLst>
          </p:cNvPr>
          <p:cNvSpPr txBox="1"/>
          <p:nvPr/>
        </p:nvSpPr>
        <p:spPr>
          <a:xfrm>
            <a:off x="838200" y="1825625"/>
            <a:ext cx="575238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偵測距離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: 2cm~450cm@5VDC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工作原理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</a:p>
          <a:p>
            <a:pPr marL="800100" lvl="1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使用用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IO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觸發測距，給至少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10us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的高電平信號</a:t>
            </a:r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00100" lvl="1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模組自動發送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8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個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40khz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的方波，自動檢測是否有信號返回</a:t>
            </a:r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00100" lvl="1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有信號返回時通過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IO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輸出一高電平，高電平持續的時間就是超聲波從發射到返回的時間</a:t>
            </a:r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00100" lvl="1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測試距離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=(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高電平時間*聲速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(340M/S))/2</a:t>
            </a:r>
          </a:p>
        </p:txBody>
      </p:sp>
      <p:pic>
        <p:nvPicPr>
          <p:cNvPr id="2050" name="Picture 2" descr="Ultrasonic Distance Sensor HC-SR04 5V Version">
            <a:extLst>
              <a:ext uri="{FF2B5EF4-FFF2-40B4-BE49-F238E27FC236}">
                <a16:creationId xmlns:a16="http://schemas.microsoft.com/office/drawing/2014/main" id="{D00830A3-6F29-40B7-AB05-44A7168E6D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7" r="21235" b="2"/>
          <a:stretch/>
        </p:blipFill>
        <p:spPr bwMode="auto"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85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083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G90 Micro Servo">
            <a:extLst>
              <a:ext uri="{FF2B5EF4-FFF2-40B4-BE49-F238E27FC236}">
                <a16:creationId xmlns:a16="http://schemas.microsoft.com/office/drawing/2014/main" id="{5E993C7A-2805-4E5D-BF43-1C4666B1E0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4" b="22903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E6BDAD2-9CF6-4328-BC24-F6445CEE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4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SG90 </a:t>
            </a:r>
            <a:r>
              <a:rPr lang="zh-TW" altLang="en-US" sz="4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伺服馬達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99519E1-5F75-471E-8E8C-FFDE38CC0CA5}"/>
              </a:ext>
            </a:extLst>
          </p:cNvPr>
          <p:cNvSpPr txBox="1"/>
          <p:nvPr/>
        </p:nvSpPr>
        <p:spPr>
          <a:xfrm>
            <a:off x="7067550" y="1990725"/>
            <a:ext cx="4924425" cy="4781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工作電壓</a:t>
            </a:r>
            <a:r>
              <a:rPr lang="en-US" altLang="zh-TW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: 3.0V~7.2V</a:t>
            </a:r>
            <a:r>
              <a:rPr lang="zh-TW" altLang="en-US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（建議</a:t>
            </a:r>
            <a:r>
              <a:rPr lang="en-US" altLang="zh-TW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5V</a:t>
            </a:r>
            <a:r>
              <a:rPr lang="zh-TW" altLang="en-US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）</a:t>
            </a:r>
            <a:endParaRPr lang="en-US" altLang="zh-TW"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可控角度</a:t>
            </a:r>
            <a:r>
              <a:rPr lang="en-US" altLang="zh-TW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: 0~180°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無載速度</a:t>
            </a:r>
            <a:r>
              <a:rPr lang="en-US" altLang="zh-TW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: 0.12</a:t>
            </a:r>
            <a:r>
              <a:rPr lang="zh-TW" altLang="en-US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秒</a:t>
            </a:r>
            <a:r>
              <a:rPr lang="en-US" altLang="zh-TW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/60</a:t>
            </a:r>
            <a:r>
              <a:rPr lang="zh-TW" altLang="en-US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度（</a:t>
            </a:r>
            <a:r>
              <a:rPr lang="en-US" altLang="zh-TW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4.8V</a:t>
            </a:r>
            <a:r>
              <a:rPr lang="zh-TW" altLang="en-US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）</a:t>
            </a:r>
            <a:endParaRPr lang="en-US" altLang="zh-TW"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工作原理</a:t>
            </a:r>
            <a:r>
              <a:rPr lang="en-US" altLang="zh-TW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</a:p>
          <a:p>
            <a:pPr marL="742950" lvl="1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控制信號由接收機的通道進入信號調製晶片，獲得直流偏置電壓。它內部有一個基準電路，產生週期為</a:t>
            </a:r>
            <a:r>
              <a:rPr lang="en-US" altLang="zh-TW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20ms</a:t>
            </a:r>
            <a:r>
              <a:rPr lang="zh-TW" altLang="en-US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，寬度為</a:t>
            </a:r>
            <a:r>
              <a:rPr lang="en-US" altLang="zh-TW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1.5ms</a:t>
            </a:r>
            <a:r>
              <a:rPr lang="zh-TW" altLang="en-US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的基準信號，將獲得的直流偏置電壓與電位器的電壓比較，獲得電壓差輸出。最後，電壓差的正負輸出到電機驅動晶片決定電機的正反轉。當電機轉速一定時，通過級聯減速齒輪帶動電位器旋轉，使得電壓差為</a:t>
            </a:r>
            <a:r>
              <a:rPr lang="en-US" altLang="zh-TW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0</a:t>
            </a:r>
            <a:r>
              <a:rPr lang="zh-TW" altLang="en-US" sz="1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，電機停止轉動。</a:t>
            </a:r>
          </a:p>
        </p:txBody>
      </p:sp>
    </p:spTree>
    <p:extLst>
      <p:ext uri="{BB962C8B-B14F-4D97-AF65-F5344CB8AC3E}">
        <p14:creationId xmlns:p14="http://schemas.microsoft.com/office/powerpoint/2010/main" val="2904903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851E284-266F-6748-D17C-19A71F570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3600" kern="1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系統接線圖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307BC41F-4005-4640-9BC5-87B3B15475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630950"/>
            <a:ext cx="6780700" cy="359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65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979D528-272B-409D-98C0-A601261A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kern="1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程式碼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C5BD48B-0E49-CC7E-D63C-EC3837F81F52}"/>
              </a:ext>
            </a:extLst>
          </p:cNvPr>
          <p:cNvSpPr txBox="1"/>
          <p:nvPr/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在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Arduino → File → preference → Additional boards manager URLs 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加入以下語句</a:t>
            </a:r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42950" lvl="1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https://raw.githubusercontent.com/ambiot/ambd_arduino/master/Arduino_package/package_realtek.com_amebad_index.json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開啟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board manager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並輸入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BW16</a:t>
            </a: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，下載後就可以找到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RTL8720DN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開啟</a:t>
            </a:r>
            <a:r>
              <a:rPr lang="zh-TW" altLang="en-US" dirty="0">
                <a:highlight>
                  <a:srgbClr val="FFFF00"/>
                </a:highligh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附件</a:t>
            </a:r>
            <a:r>
              <a:rPr lang="en-US" altLang="zh-TW" dirty="0">
                <a:highlight>
                  <a:srgbClr val="FFFF00"/>
                </a:highligh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hub_paa3905_omt_example.zip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將程式碼燒錄至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HUB 5168+</a:t>
            </a:r>
          </a:p>
        </p:txBody>
      </p:sp>
    </p:spTree>
    <p:extLst>
      <p:ext uri="{BB962C8B-B14F-4D97-AF65-F5344CB8AC3E}">
        <p14:creationId xmlns:p14="http://schemas.microsoft.com/office/powerpoint/2010/main" val="2631355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</TotalTime>
  <Words>621</Words>
  <Application>Microsoft Office PowerPoint</Application>
  <PresentationFormat>寬螢幕</PresentationFormat>
  <Paragraphs>47</Paragraphs>
  <Slides>11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8" baseType="lpstr">
      <vt:lpstr>微軟正黑體</vt:lpstr>
      <vt:lpstr>Arial</vt:lpstr>
      <vt:lpstr>Calibri</vt:lpstr>
      <vt:lpstr>Calibri Light</vt:lpstr>
      <vt:lpstr>Cambria Math</vt:lpstr>
      <vt:lpstr>Times New Roman</vt:lpstr>
      <vt:lpstr>Office 佈景主題</vt:lpstr>
      <vt:lpstr>HUB-PAA3905-OMT</vt:lpstr>
      <vt:lpstr>原理</vt:lpstr>
      <vt:lpstr>HUB 5168+</vt:lpstr>
      <vt:lpstr>HUB-PAA3905-OMT</vt:lpstr>
      <vt:lpstr>HUB 5168+ HUB-PAA3905-OMT</vt:lpstr>
      <vt:lpstr>超音波測距模組 HC-SR04</vt:lpstr>
      <vt:lpstr>SG90 伺服馬達</vt:lpstr>
      <vt:lpstr>系統接線圖</vt:lpstr>
      <vt:lpstr>程式碼</vt:lpstr>
      <vt:lpstr>實測影片</vt:lpstr>
      <vt:lpstr>參考資料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原相科技PAA3905KE-S1</dc:title>
  <dc:creator>BoYu Lin</dc:creator>
  <cp:lastModifiedBy>DST-Danny LIN</cp:lastModifiedBy>
  <cp:revision>76</cp:revision>
  <dcterms:created xsi:type="dcterms:W3CDTF">2024-09-15T01:31:42Z</dcterms:created>
  <dcterms:modified xsi:type="dcterms:W3CDTF">2024-09-28T14:42:07Z</dcterms:modified>
</cp:coreProperties>
</file>