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44346" y="193294"/>
            <a:ext cx="6976745" cy="5862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C33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FF66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0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2015</a:t>
            </a:r>
            <a:r>
              <a:rPr spc="-20" dirty="0"/>
              <a:t> </a:t>
            </a:r>
            <a:r>
              <a:rPr dirty="0"/>
              <a:t>Motoduino,</a:t>
            </a:r>
            <a:r>
              <a:rPr spc="-45" dirty="0"/>
              <a:t> </a:t>
            </a:r>
            <a:r>
              <a:rPr dirty="0"/>
              <a:t>All</a:t>
            </a:r>
            <a:r>
              <a:rPr spc="-25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76200">
              <a:lnSpc>
                <a:spcPts val="141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488680" y="6486144"/>
            <a:ext cx="342900" cy="228600"/>
          </a:xfrm>
          <a:custGeom>
            <a:avLst/>
            <a:gdLst/>
            <a:ahLst/>
            <a:cxnLst/>
            <a:rect l="l" t="t" r="r" b="b"/>
            <a:pathLst>
              <a:path w="342900" h="228600">
                <a:moveTo>
                  <a:pt x="342900" y="0"/>
                </a:moveTo>
                <a:lnTo>
                  <a:pt x="0" y="0"/>
                </a:lnTo>
                <a:lnTo>
                  <a:pt x="0" y="228599"/>
                </a:lnTo>
                <a:lnTo>
                  <a:pt x="342900" y="228599"/>
                </a:lnTo>
                <a:lnTo>
                  <a:pt x="3429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C33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FF66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0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2015</a:t>
            </a:r>
            <a:r>
              <a:rPr spc="-20" dirty="0"/>
              <a:t> </a:t>
            </a:r>
            <a:r>
              <a:rPr dirty="0"/>
              <a:t>Motoduino,</a:t>
            </a:r>
            <a:r>
              <a:rPr spc="-45" dirty="0"/>
              <a:t> </a:t>
            </a:r>
            <a:r>
              <a:rPr dirty="0"/>
              <a:t>All</a:t>
            </a:r>
            <a:r>
              <a:rPr spc="-25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76200">
              <a:lnSpc>
                <a:spcPts val="141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C33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FF66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0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2015</a:t>
            </a:r>
            <a:r>
              <a:rPr spc="-20" dirty="0"/>
              <a:t> </a:t>
            </a:r>
            <a:r>
              <a:rPr dirty="0"/>
              <a:t>Motoduino,</a:t>
            </a:r>
            <a:r>
              <a:rPr spc="-45" dirty="0"/>
              <a:t> </a:t>
            </a:r>
            <a:r>
              <a:rPr dirty="0"/>
              <a:t>All</a:t>
            </a:r>
            <a:r>
              <a:rPr spc="-25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76200">
              <a:lnSpc>
                <a:spcPts val="141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C33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FF66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0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2015</a:t>
            </a:r>
            <a:r>
              <a:rPr spc="-20" dirty="0"/>
              <a:t> </a:t>
            </a:r>
            <a:r>
              <a:rPr dirty="0"/>
              <a:t>Motoduino,</a:t>
            </a:r>
            <a:r>
              <a:rPr spc="-45" dirty="0"/>
              <a:t> </a:t>
            </a:r>
            <a:r>
              <a:rPr dirty="0"/>
              <a:t>All</a:t>
            </a:r>
            <a:r>
              <a:rPr spc="-25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76200">
              <a:lnSpc>
                <a:spcPts val="141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FF66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0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2015</a:t>
            </a:r>
            <a:r>
              <a:rPr spc="-20" dirty="0"/>
              <a:t> </a:t>
            </a:r>
            <a:r>
              <a:rPr dirty="0"/>
              <a:t>Motoduino,</a:t>
            </a:r>
            <a:r>
              <a:rPr spc="-45" dirty="0"/>
              <a:t> </a:t>
            </a:r>
            <a:r>
              <a:rPr dirty="0"/>
              <a:t>All</a:t>
            </a:r>
            <a:r>
              <a:rPr spc="-25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76200">
              <a:lnSpc>
                <a:spcPts val="141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488680" y="6486144"/>
            <a:ext cx="342900" cy="228600"/>
          </a:xfrm>
          <a:custGeom>
            <a:avLst/>
            <a:gdLst/>
            <a:ahLst/>
            <a:cxnLst/>
            <a:rect l="l" t="t" r="r" b="b"/>
            <a:pathLst>
              <a:path w="342900" h="228600">
                <a:moveTo>
                  <a:pt x="342900" y="0"/>
                </a:moveTo>
                <a:lnTo>
                  <a:pt x="0" y="0"/>
                </a:lnTo>
                <a:lnTo>
                  <a:pt x="0" y="228599"/>
                </a:lnTo>
                <a:lnTo>
                  <a:pt x="342900" y="228599"/>
                </a:lnTo>
                <a:lnTo>
                  <a:pt x="3429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082" y="6278329"/>
            <a:ext cx="2009666" cy="5302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59943"/>
            <a:ext cx="8906002" cy="1312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C33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55085" y="2874391"/>
            <a:ext cx="5037455" cy="1590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034410" y="6529927"/>
            <a:ext cx="4387469" cy="2217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FF66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0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2015</a:t>
            </a:r>
            <a:r>
              <a:rPr spc="-20" dirty="0"/>
              <a:t> </a:t>
            </a:r>
            <a:r>
              <a:rPr dirty="0"/>
              <a:t>Motoduino,</a:t>
            </a:r>
            <a:r>
              <a:rPr spc="-45" dirty="0"/>
              <a:t> </a:t>
            </a:r>
            <a:r>
              <a:rPr dirty="0"/>
              <a:t>All</a:t>
            </a:r>
            <a:r>
              <a:rPr spc="-25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46845" y="6510155"/>
            <a:ext cx="241300" cy="194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76200">
              <a:lnSpc>
                <a:spcPts val="141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toduino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hyperlink" Target="https://github.com/ambiot/ambd_arduino/raw/master/Arduino_package/package_realtek.com_amebad_index.json" TargetMode="External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erate.rei.idv.tw/older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7.jpg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tw/url?sa=i&amp;rct=j&amp;q&amp;esrc=s&amp;source=images&amp;cd&amp;cad=rja&amp;uact=8&amp;ved=0ahUKEwi30-Xi04XVAhWIVrwKHWbUBOgQjRwIBw&amp;url=https%3A//play.google.com/store/apps/details%3Fid%3Djp.naver.line.android&amp;hl=zh_TW&amp;psig=AFQjCNGAhXEQTC9K9XUHclQKfURG3-E_nw&amp;ust=1500014543371383" TargetMode="External"/><Relationship Id="rId3" Type="http://schemas.openxmlformats.org/officeDocument/2006/relationships/image" Target="../media/image69.jpg"/><Relationship Id="rId7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71.jpg"/><Relationship Id="rId4" Type="http://schemas.openxmlformats.org/officeDocument/2006/relationships/image" Target="../media/image70.jpg"/><Relationship Id="rId9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g"/><Relationship Id="rId3" Type="http://schemas.openxmlformats.org/officeDocument/2006/relationships/image" Target="../media/image82.png"/><Relationship Id="rId7" Type="http://schemas.openxmlformats.org/officeDocument/2006/relationships/hyperlink" Target="https://notify-bot.line.me/doc/en/" TargetMode="External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platform.openai.com/docs/api-reference/images/create" TargetMode="External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hyperlink" Target="https://platform.openai.com/docs/api-reference/images/create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platform.openai.com/docs/api-reference/completions/objec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9.jpg"/><Relationship Id="rId4" Type="http://schemas.openxmlformats.org/officeDocument/2006/relationships/image" Target="../media/image98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1.jp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hyperlink" Target="https://www.arduino.cc/" TargetMode="External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2.jp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82" y="6204127"/>
            <a:ext cx="2254205" cy="59600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41602" y="1389746"/>
            <a:ext cx="6858000" cy="1358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785"/>
              </a:lnSpc>
              <a:spcBef>
                <a:spcPts val="95"/>
              </a:spcBef>
            </a:pPr>
            <a:r>
              <a:rPr sz="4000" spc="-20" dirty="0">
                <a:solidFill>
                  <a:srgbClr val="FFC000"/>
                </a:solidFill>
                <a:latin typeface="Adobe Clean Han ExtraBold"/>
                <a:cs typeface="Adobe Clean Han ExtraBold"/>
              </a:rPr>
              <a:t>國產</a:t>
            </a:r>
            <a:r>
              <a:rPr sz="4000" dirty="0">
                <a:solidFill>
                  <a:srgbClr val="FFC000"/>
                </a:solidFill>
                <a:latin typeface="Arial"/>
                <a:cs typeface="Arial"/>
              </a:rPr>
              <a:t>IC</a:t>
            </a:r>
            <a:r>
              <a:rPr sz="4000" spc="-10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C000"/>
                </a:solidFill>
                <a:latin typeface="Arial"/>
                <a:cs typeface="Arial"/>
              </a:rPr>
              <a:t>HUB</a:t>
            </a:r>
            <a:r>
              <a:rPr sz="4000" spc="-7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FFC000"/>
                </a:solidFill>
                <a:latin typeface="Arial"/>
                <a:cs typeface="Arial"/>
              </a:rPr>
              <a:t>5168+</a:t>
            </a:r>
            <a:endParaRPr sz="4000" dirty="0">
              <a:latin typeface="Arial"/>
              <a:cs typeface="Arial"/>
            </a:endParaRPr>
          </a:p>
          <a:p>
            <a:pPr algn="ctr">
              <a:lnSpc>
                <a:spcPts val="5745"/>
              </a:lnSpc>
            </a:pPr>
            <a:r>
              <a:rPr lang="zh-TW" altLang="en-US" sz="48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Clean Han ExtraBold"/>
              </a:rPr>
              <a:t>圖片串接通訊軟體之應用</a:t>
            </a:r>
            <a:endParaRPr sz="4800" dirty="0">
              <a:latin typeface="微軟正黑體" panose="020B0604030504040204" pitchFamily="34" charset="-120"/>
              <a:ea typeface="微軟正黑體" panose="020B0604030504040204" pitchFamily="34" charset="-120"/>
              <a:cs typeface="Adobe Clean Han Extra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55950" y="4580331"/>
            <a:ext cx="33286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sng" spc="-1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  <a:hlinkClick r:id="rId3"/>
              </a:rPr>
              <a:t>www.motoduino.com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46121" y="4115595"/>
            <a:ext cx="4048963" cy="37371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09298" y="4109720"/>
            <a:ext cx="1723149" cy="172364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4848" y="4127941"/>
            <a:ext cx="1708030" cy="1708030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>
              <a:lnSpc>
                <a:spcPts val="1410"/>
              </a:lnSpc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0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2015</a:t>
            </a:r>
            <a:r>
              <a:rPr spc="-20" dirty="0"/>
              <a:t> </a:t>
            </a:r>
            <a:r>
              <a:rPr dirty="0"/>
              <a:t>Motoduino,</a:t>
            </a:r>
            <a:r>
              <a:rPr spc="-45" dirty="0"/>
              <a:t> </a:t>
            </a:r>
            <a:r>
              <a:rPr dirty="0"/>
              <a:t>All</a:t>
            </a:r>
            <a:r>
              <a:rPr spc="-25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E74FA919-E753-4F54-9F7F-92430864D9E5}"/>
              </a:ext>
            </a:extLst>
          </p:cNvPr>
          <p:cNvSpPr txBox="1"/>
          <p:nvPr/>
        </p:nvSpPr>
        <p:spPr>
          <a:xfrm>
            <a:off x="2709227" y="3624460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簡報者：慧手科技股份有限公司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082" y="1138364"/>
            <a:ext cx="8498205" cy="5670550"/>
            <a:chOff x="48082" y="1138364"/>
            <a:chExt cx="8498205" cy="56705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082" y="6278329"/>
              <a:ext cx="2009666" cy="5302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59" y="1243582"/>
              <a:ext cx="7950708" cy="55001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46888" y="1239012"/>
              <a:ext cx="7960359" cy="5509260"/>
            </a:xfrm>
            <a:custGeom>
              <a:avLst/>
              <a:gdLst/>
              <a:ahLst/>
              <a:cxnLst/>
              <a:rect l="l" t="t" r="r" b="b"/>
              <a:pathLst>
                <a:path w="7960359" h="5509259">
                  <a:moveTo>
                    <a:pt x="0" y="5509260"/>
                  </a:moveTo>
                  <a:lnTo>
                    <a:pt x="7959852" y="5509260"/>
                  </a:lnTo>
                  <a:lnTo>
                    <a:pt x="7959852" y="0"/>
                  </a:lnTo>
                  <a:lnTo>
                    <a:pt x="0" y="0"/>
                  </a:lnTo>
                  <a:lnTo>
                    <a:pt x="0" y="55092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57627" y="1708404"/>
              <a:ext cx="5844539" cy="498805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067556" y="5399531"/>
              <a:ext cx="3636645" cy="307975"/>
            </a:xfrm>
            <a:custGeom>
              <a:avLst/>
              <a:gdLst/>
              <a:ahLst/>
              <a:cxnLst/>
              <a:rect l="l" t="t" r="r" b="b"/>
              <a:pathLst>
                <a:path w="3636645" h="307975">
                  <a:moveTo>
                    <a:pt x="0" y="307847"/>
                  </a:moveTo>
                  <a:lnTo>
                    <a:pt x="3636263" y="307847"/>
                  </a:lnTo>
                  <a:lnTo>
                    <a:pt x="3636263" y="0"/>
                  </a:lnTo>
                  <a:lnTo>
                    <a:pt x="0" y="0"/>
                  </a:lnTo>
                  <a:lnTo>
                    <a:pt x="0" y="307847"/>
                  </a:lnTo>
                  <a:close/>
                </a:path>
              </a:pathLst>
            </a:custGeom>
            <a:ln w="640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16330" y="3679697"/>
              <a:ext cx="576580" cy="502920"/>
            </a:xfrm>
            <a:custGeom>
              <a:avLst/>
              <a:gdLst/>
              <a:ahLst/>
              <a:cxnLst/>
              <a:rect l="l" t="t" r="r" b="b"/>
              <a:pathLst>
                <a:path w="576580" h="502920">
                  <a:moveTo>
                    <a:pt x="251459" y="0"/>
                  </a:moveTo>
                  <a:lnTo>
                    <a:pt x="0" y="251459"/>
                  </a:lnTo>
                  <a:lnTo>
                    <a:pt x="251459" y="502919"/>
                  </a:lnTo>
                  <a:lnTo>
                    <a:pt x="251459" y="377189"/>
                  </a:lnTo>
                  <a:lnTo>
                    <a:pt x="576071" y="377189"/>
                  </a:lnTo>
                  <a:lnTo>
                    <a:pt x="576071" y="125729"/>
                  </a:lnTo>
                  <a:lnTo>
                    <a:pt x="251459" y="125729"/>
                  </a:lnTo>
                  <a:lnTo>
                    <a:pt x="2514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6330" y="3679697"/>
              <a:ext cx="576580" cy="502920"/>
            </a:xfrm>
            <a:custGeom>
              <a:avLst/>
              <a:gdLst/>
              <a:ahLst/>
              <a:cxnLst/>
              <a:rect l="l" t="t" r="r" b="b"/>
              <a:pathLst>
                <a:path w="576580" h="502920">
                  <a:moveTo>
                    <a:pt x="0" y="251459"/>
                  </a:moveTo>
                  <a:lnTo>
                    <a:pt x="251459" y="0"/>
                  </a:lnTo>
                  <a:lnTo>
                    <a:pt x="251459" y="125729"/>
                  </a:lnTo>
                  <a:lnTo>
                    <a:pt x="576071" y="125729"/>
                  </a:lnTo>
                  <a:lnTo>
                    <a:pt x="576071" y="377189"/>
                  </a:lnTo>
                  <a:lnTo>
                    <a:pt x="251459" y="377189"/>
                  </a:lnTo>
                  <a:lnTo>
                    <a:pt x="251459" y="502919"/>
                  </a:lnTo>
                  <a:lnTo>
                    <a:pt x="0" y="251459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88173" y="6287261"/>
              <a:ext cx="576580" cy="504825"/>
            </a:xfrm>
            <a:custGeom>
              <a:avLst/>
              <a:gdLst/>
              <a:ahLst/>
              <a:cxnLst/>
              <a:rect l="l" t="t" r="r" b="b"/>
              <a:pathLst>
                <a:path w="576579" h="504825">
                  <a:moveTo>
                    <a:pt x="252222" y="0"/>
                  </a:moveTo>
                  <a:lnTo>
                    <a:pt x="0" y="252222"/>
                  </a:lnTo>
                  <a:lnTo>
                    <a:pt x="252222" y="504444"/>
                  </a:lnTo>
                  <a:lnTo>
                    <a:pt x="252222" y="378333"/>
                  </a:lnTo>
                  <a:lnTo>
                    <a:pt x="576072" y="378333"/>
                  </a:lnTo>
                  <a:lnTo>
                    <a:pt x="576072" y="126111"/>
                  </a:lnTo>
                  <a:lnTo>
                    <a:pt x="252222" y="126111"/>
                  </a:lnTo>
                  <a:lnTo>
                    <a:pt x="25222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88173" y="6287261"/>
              <a:ext cx="576580" cy="504825"/>
            </a:xfrm>
            <a:custGeom>
              <a:avLst/>
              <a:gdLst/>
              <a:ahLst/>
              <a:cxnLst/>
              <a:rect l="l" t="t" r="r" b="b"/>
              <a:pathLst>
                <a:path w="576579" h="504825">
                  <a:moveTo>
                    <a:pt x="0" y="252222"/>
                  </a:moveTo>
                  <a:lnTo>
                    <a:pt x="252222" y="0"/>
                  </a:lnTo>
                  <a:lnTo>
                    <a:pt x="252222" y="126111"/>
                  </a:lnTo>
                  <a:lnTo>
                    <a:pt x="576072" y="126111"/>
                  </a:lnTo>
                  <a:lnTo>
                    <a:pt x="576072" y="378333"/>
                  </a:lnTo>
                  <a:lnTo>
                    <a:pt x="252222" y="378333"/>
                  </a:lnTo>
                  <a:lnTo>
                    <a:pt x="252222" y="504444"/>
                  </a:lnTo>
                  <a:lnTo>
                    <a:pt x="0" y="252222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2221" y="1151382"/>
              <a:ext cx="8281034" cy="4201160"/>
            </a:xfrm>
            <a:custGeom>
              <a:avLst/>
              <a:gdLst/>
              <a:ahLst/>
              <a:cxnLst/>
              <a:rect l="l" t="t" r="r" b="b"/>
              <a:pathLst>
                <a:path w="8281034" h="4201160">
                  <a:moveTo>
                    <a:pt x="3744467" y="4200652"/>
                  </a:moveTo>
                  <a:lnTo>
                    <a:pt x="0" y="45719"/>
                  </a:lnTo>
                </a:path>
                <a:path w="8281034" h="4201160">
                  <a:moveTo>
                    <a:pt x="7452359" y="4201159"/>
                  </a:moveTo>
                  <a:lnTo>
                    <a:pt x="8280908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714880" y="3586988"/>
            <a:ext cx="2984500" cy="1848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805" dirty="0">
                <a:solidFill>
                  <a:srgbClr val="FF0000"/>
                </a:solidFill>
                <a:latin typeface="Calibri"/>
                <a:cs typeface="Calibri"/>
              </a:rPr>
              <a:t>❶</a:t>
            </a:r>
            <a:endParaRPr sz="4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4760"/>
              </a:spcBef>
            </a:pPr>
            <a:r>
              <a:rPr sz="4000" spc="-1805" dirty="0">
                <a:solidFill>
                  <a:srgbClr val="FF0000"/>
                </a:solidFill>
                <a:latin typeface="Calibri"/>
                <a:cs typeface="Calibri"/>
              </a:rPr>
              <a:t>❷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2250" rIns="0" bIns="0" rtlCol="0">
            <a:spAutoFit/>
          </a:bodyPr>
          <a:lstStyle/>
          <a:p>
            <a:pPr marL="75565" marR="43180" algn="ctr">
              <a:lnSpc>
                <a:spcPct val="100000"/>
              </a:lnSpc>
              <a:spcBef>
                <a:spcPts val="1750"/>
              </a:spcBef>
            </a:pPr>
            <a:r>
              <a:rPr dirty="0">
                <a:latin typeface="Adobe Clean Han ExtraBold"/>
                <a:cs typeface="Adobe Clean Han ExtraBold"/>
              </a:rPr>
              <a:t>新增支援</a:t>
            </a:r>
            <a:r>
              <a:rPr spc="-40" dirty="0"/>
              <a:t>5168+</a:t>
            </a:r>
            <a:r>
              <a:rPr spc="50" dirty="0">
                <a:latin typeface="Adobe Clean Han ExtraBold"/>
                <a:cs typeface="Adobe Clean Han ExtraBold"/>
              </a:rPr>
              <a:t>開發板選項 </a:t>
            </a:r>
            <a:r>
              <a:rPr spc="-50" dirty="0"/>
              <a:t>I</a:t>
            </a:r>
          </a:p>
          <a:p>
            <a:pPr marL="75565" algn="ctr">
              <a:lnSpc>
                <a:spcPct val="100000"/>
              </a:lnSpc>
              <a:spcBef>
                <a:spcPts val="550"/>
              </a:spcBef>
            </a:pPr>
            <a:r>
              <a:rPr sz="1200" u="sng" spc="-1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  <a:hlinkClick r:id="rId5"/>
              </a:rPr>
              <a:t>https://gitHUB.com/ambiot/ambd_arduino/raw/master/Arduino_package/package_realtek.com_amebad_index.json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85388" y="2525267"/>
            <a:ext cx="5524500" cy="1963420"/>
            <a:chOff x="3485388" y="2525267"/>
            <a:chExt cx="5524500" cy="196342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91484" y="2531363"/>
              <a:ext cx="5512308" cy="195072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488436" y="2528315"/>
              <a:ext cx="5518785" cy="1957070"/>
            </a:xfrm>
            <a:custGeom>
              <a:avLst/>
              <a:gdLst/>
              <a:ahLst/>
              <a:cxnLst/>
              <a:rect l="l" t="t" r="r" b="b"/>
              <a:pathLst>
                <a:path w="5518784" h="1957070">
                  <a:moveTo>
                    <a:pt x="0" y="1956816"/>
                  </a:moveTo>
                  <a:lnTo>
                    <a:pt x="5518404" y="1956816"/>
                  </a:lnTo>
                  <a:lnTo>
                    <a:pt x="5518404" y="0"/>
                  </a:lnTo>
                  <a:lnTo>
                    <a:pt x="0" y="0"/>
                  </a:lnTo>
                  <a:lnTo>
                    <a:pt x="0" y="1956816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0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2015</a:t>
            </a:r>
            <a:r>
              <a:rPr spc="-20" dirty="0"/>
              <a:t> </a:t>
            </a:r>
            <a:r>
              <a:rPr dirty="0"/>
              <a:t>Motoduino,</a:t>
            </a:r>
            <a:r>
              <a:rPr spc="-45" dirty="0"/>
              <a:t> </a:t>
            </a:r>
            <a:r>
              <a:rPr dirty="0"/>
              <a:t>All</a:t>
            </a:r>
            <a:r>
              <a:rPr spc="-25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082" y="912875"/>
            <a:ext cx="8960485" cy="5895975"/>
            <a:chOff x="48082" y="912875"/>
            <a:chExt cx="8960485" cy="58959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2389631"/>
              <a:ext cx="7543800" cy="429310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19427" y="2759963"/>
              <a:ext cx="676910" cy="180340"/>
            </a:xfrm>
            <a:custGeom>
              <a:avLst/>
              <a:gdLst/>
              <a:ahLst/>
              <a:cxnLst/>
              <a:rect l="l" t="t" r="r" b="b"/>
              <a:pathLst>
                <a:path w="676910" h="180339">
                  <a:moveTo>
                    <a:pt x="0" y="179832"/>
                  </a:moveTo>
                  <a:lnTo>
                    <a:pt x="676656" y="179832"/>
                  </a:lnTo>
                  <a:lnTo>
                    <a:pt x="676656" y="0"/>
                  </a:lnTo>
                  <a:lnTo>
                    <a:pt x="0" y="0"/>
                  </a:lnTo>
                  <a:lnTo>
                    <a:pt x="0" y="179832"/>
                  </a:lnTo>
                  <a:close/>
                </a:path>
              </a:pathLst>
            </a:custGeom>
            <a:ln w="640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5748" y="922019"/>
              <a:ext cx="6277356" cy="346252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551176" y="917447"/>
              <a:ext cx="6286500" cy="3472179"/>
            </a:xfrm>
            <a:custGeom>
              <a:avLst/>
              <a:gdLst/>
              <a:ahLst/>
              <a:cxnLst/>
              <a:rect l="l" t="t" r="r" b="b"/>
              <a:pathLst>
                <a:path w="6286500" h="3472179">
                  <a:moveTo>
                    <a:pt x="0" y="3471672"/>
                  </a:moveTo>
                  <a:lnTo>
                    <a:pt x="6286500" y="3471672"/>
                  </a:lnTo>
                  <a:lnTo>
                    <a:pt x="6286500" y="0"/>
                  </a:lnTo>
                  <a:lnTo>
                    <a:pt x="0" y="0"/>
                  </a:lnTo>
                  <a:lnTo>
                    <a:pt x="0" y="347167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29422" y="2862833"/>
              <a:ext cx="664845" cy="591820"/>
            </a:xfrm>
            <a:custGeom>
              <a:avLst/>
              <a:gdLst/>
              <a:ahLst/>
              <a:cxnLst/>
              <a:rect l="l" t="t" r="r" b="b"/>
              <a:pathLst>
                <a:path w="664845" h="591820">
                  <a:moveTo>
                    <a:pt x="295655" y="0"/>
                  </a:moveTo>
                  <a:lnTo>
                    <a:pt x="0" y="295655"/>
                  </a:lnTo>
                  <a:lnTo>
                    <a:pt x="295655" y="591312"/>
                  </a:lnTo>
                  <a:lnTo>
                    <a:pt x="295655" y="443483"/>
                  </a:lnTo>
                  <a:lnTo>
                    <a:pt x="664463" y="443483"/>
                  </a:lnTo>
                  <a:lnTo>
                    <a:pt x="664463" y="147827"/>
                  </a:lnTo>
                  <a:lnTo>
                    <a:pt x="295655" y="147827"/>
                  </a:lnTo>
                  <a:lnTo>
                    <a:pt x="29565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29422" y="2862833"/>
              <a:ext cx="664845" cy="591820"/>
            </a:xfrm>
            <a:custGeom>
              <a:avLst/>
              <a:gdLst/>
              <a:ahLst/>
              <a:cxnLst/>
              <a:rect l="l" t="t" r="r" b="b"/>
              <a:pathLst>
                <a:path w="664845" h="591820">
                  <a:moveTo>
                    <a:pt x="0" y="295655"/>
                  </a:moveTo>
                  <a:lnTo>
                    <a:pt x="295655" y="0"/>
                  </a:lnTo>
                  <a:lnTo>
                    <a:pt x="295655" y="147827"/>
                  </a:lnTo>
                  <a:lnTo>
                    <a:pt x="664463" y="147827"/>
                  </a:lnTo>
                  <a:lnTo>
                    <a:pt x="664463" y="443483"/>
                  </a:lnTo>
                  <a:lnTo>
                    <a:pt x="295655" y="443483"/>
                  </a:lnTo>
                  <a:lnTo>
                    <a:pt x="295655" y="591312"/>
                  </a:lnTo>
                  <a:lnTo>
                    <a:pt x="0" y="295655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2250" rIns="0" bIns="0" rtlCol="0">
            <a:spAutoFit/>
          </a:bodyPr>
          <a:lstStyle/>
          <a:p>
            <a:pPr marL="122999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dobe Clean Han ExtraBold"/>
                <a:cs typeface="Adobe Clean Han ExtraBold"/>
              </a:rPr>
              <a:t>新增支援</a:t>
            </a:r>
            <a:r>
              <a:rPr spc="-40" dirty="0"/>
              <a:t>5168+</a:t>
            </a:r>
            <a:r>
              <a:rPr spc="50" dirty="0">
                <a:latin typeface="Adobe Clean Han ExtraBold"/>
                <a:cs typeface="Adobe Clean Han ExtraBold"/>
              </a:rPr>
              <a:t>開發板選項 </a:t>
            </a:r>
            <a:r>
              <a:rPr spc="-25" dirty="0"/>
              <a:t>II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0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2015</a:t>
            </a:r>
            <a:r>
              <a:rPr spc="-20" dirty="0"/>
              <a:t> </a:t>
            </a:r>
            <a:r>
              <a:rPr dirty="0"/>
              <a:t>Motoduino,</a:t>
            </a:r>
            <a:r>
              <a:rPr spc="-45" dirty="0"/>
              <a:t> </a:t>
            </a:r>
            <a:r>
              <a:rPr dirty="0"/>
              <a:t>All</a:t>
            </a:r>
            <a:r>
              <a:rPr spc="-25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82" y="6278329"/>
            <a:ext cx="2009666" cy="5302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2250" rIns="0" bIns="0" rtlCol="0">
            <a:spAutoFit/>
          </a:bodyPr>
          <a:lstStyle/>
          <a:p>
            <a:pPr marL="11049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dobe Clean Han ExtraBold"/>
                <a:cs typeface="Adobe Clean Han ExtraBold"/>
              </a:rPr>
              <a:t>新增支援</a:t>
            </a:r>
            <a:r>
              <a:rPr spc="-40" dirty="0"/>
              <a:t>5168+</a:t>
            </a:r>
            <a:r>
              <a:rPr spc="50" dirty="0">
                <a:latin typeface="Adobe Clean Han ExtraBold"/>
                <a:cs typeface="Adobe Clean Han ExtraBold"/>
              </a:rPr>
              <a:t>開發板選項 </a:t>
            </a:r>
            <a:r>
              <a:rPr spc="-25" dirty="0"/>
              <a:t>III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1589532"/>
            <a:ext cx="9144000" cy="4207510"/>
            <a:chOff x="0" y="1589532"/>
            <a:chExt cx="9144000" cy="42075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587" y="1627165"/>
              <a:ext cx="8977884" cy="342184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9539" y="1592580"/>
              <a:ext cx="8983980" cy="3459479"/>
            </a:xfrm>
            <a:custGeom>
              <a:avLst/>
              <a:gdLst/>
              <a:ahLst/>
              <a:cxnLst/>
              <a:rect l="l" t="t" r="r" b="b"/>
              <a:pathLst>
                <a:path w="8983980" h="3459479">
                  <a:moveTo>
                    <a:pt x="0" y="3459479"/>
                  </a:moveTo>
                  <a:lnTo>
                    <a:pt x="8983980" y="3459479"/>
                  </a:lnTo>
                  <a:lnTo>
                    <a:pt x="8983980" y="0"/>
                  </a:lnTo>
                  <a:lnTo>
                    <a:pt x="0" y="0"/>
                  </a:lnTo>
                  <a:lnTo>
                    <a:pt x="0" y="3459479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83808" y="4076700"/>
              <a:ext cx="1728470" cy="216535"/>
            </a:xfrm>
            <a:custGeom>
              <a:avLst/>
              <a:gdLst/>
              <a:ahLst/>
              <a:cxnLst/>
              <a:rect l="l" t="t" r="r" b="b"/>
              <a:pathLst>
                <a:path w="1728470" h="216535">
                  <a:moveTo>
                    <a:pt x="0" y="216407"/>
                  </a:moveTo>
                  <a:lnTo>
                    <a:pt x="1728215" y="216407"/>
                  </a:lnTo>
                  <a:lnTo>
                    <a:pt x="1728215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640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953000"/>
              <a:ext cx="1116330" cy="84353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5695" y="4953000"/>
              <a:ext cx="2103882" cy="84353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13432" y="4953000"/>
              <a:ext cx="1407414" cy="84353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0211" y="4953000"/>
              <a:ext cx="1262634" cy="84353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82211" y="4953000"/>
              <a:ext cx="881634" cy="84353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57700" y="4953000"/>
              <a:ext cx="880110" cy="8435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37176" y="4953000"/>
              <a:ext cx="666750" cy="84353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03291" y="4953000"/>
              <a:ext cx="3067050" cy="84353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67243" y="4953000"/>
              <a:ext cx="881633" cy="84353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48243" y="4953000"/>
              <a:ext cx="1095755" cy="84353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78739" y="5051805"/>
            <a:ext cx="89839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選取AmebaD</a:t>
            </a:r>
            <a:r>
              <a:rPr sz="3000" b="1" spc="-90" dirty="0">
                <a:solidFill>
                  <a:srgbClr val="FF0000"/>
                </a:solidFill>
                <a:latin typeface="Microsoft JhengHei"/>
                <a:cs typeface="Microsoft JhengHei"/>
              </a:rPr>
              <a:t> </a:t>
            </a:r>
            <a:r>
              <a:rPr sz="3000" b="1" spc="-30" dirty="0">
                <a:solidFill>
                  <a:srgbClr val="FF0000"/>
                </a:solidFill>
                <a:latin typeface="Microsoft JhengHei"/>
                <a:cs typeface="Microsoft JhengHei"/>
              </a:rPr>
              <a:t>ARM</a:t>
            </a:r>
            <a:r>
              <a:rPr sz="3000" b="1" spc="-20" dirty="0">
                <a:solidFill>
                  <a:srgbClr val="FF0000"/>
                </a:solidFill>
                <a:latin typeface="Microsoft JhengHei"/>
                <a:cs typeface="Microsoft JhengHei"/>
              </a:rPr>
              <a:t>中的「 </a:t>
            </a:r>
            <a:r>
              <a:rPr sz="3000" b="1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Ai-</a:t>
            </a:r>
            <a:r>
              <a:rPr sz="3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Thinker</a:t>
            </a:r>
            <a:r>
              <a:rPr sz="3000" b="1" spc="-90" dirty="0">
                <a:solidFill>
                  <a:srgbClr val="FF0000"/>
                </a:solidFill>
                <a:latin typeface="Microsoft JhengHei"/>
                <a:cs typeface="Microsoft JhengHei"/>
              </a:rPr>
              <a:t> </a:t>
            </a:r>
            <a:r>
              <a:rPr sz="3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BW16</a:t>
            </a:r>
            <a:r>
              <a:rPr sz="3000" b="1" spc="-30" dirty="0">
                <a:solidFill>
                  <a:srgbClr val="FF0000"/>
                </a:solidFill>
                <a:latin typeface="Microsoft JhengHei"/>
                <a:cs typeface="Microsoft JhengHei"/>
              </a:rPr>
              <a:t> 」型號</a:t>
            </a:r>
            <a:endParaRPr sz="3000">
              <a:latin typeface="Microsoft JhengHei"/>
              <a:cs typeface="Microsoft JhengHe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0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2015</a:t>
            </a:r>
            <a:r>
              <a:rPr spc="-20" dirty="0"/>
              <a:t> </a:t>
            </a:r>
            <a:r>
              <a:rPr dirty="0"/>
              <a:t>Motoduino,</a:t>
            </a:r>
            <a:r>
              <a:rPr spc="-45" dirty="0"/>
              <a:t> </a:t>
            </a:r>
            <a:r>
              <a:rPr dirty="0"/>
              <a:t>All</a:t>
            </a:r>
            <a:r>
              <a:rPr spc="-25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2250" rIns="0" bIns="0" rtlCol="0">
            <a:spAutoFit/>
          </a:bodyPr>
          <a:lstStyle/>
          <a:p>
            <a:pPr marL="117919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dobe Clean Han ExtraBold"/>
                <a:cs typeface="Adobe Clean Han ExtraBold"/>
              </a:rPr>
              <a:t>新增支援</a:t>
            </a:r>
            <a:r>
              <a:rPr spc="-40" dirty="0"/>
              <a:t>5168+</a:t>
            </a:r>
            <a:r>
              <a:rPr spc="50" dirty="0">
                <a:latin typeface="Adobe Clean Han ExtraBold"/>
                <a:cs typeface="Adobe Clean Han ExtraBold"/>
              </a:rPr>
              <a:t>開發板選項 </a:t>
            </a:r>
            <a:r>
              <a:rPr spc="-25" dirty="0"/>
              <a:t>IV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70331" y="902208"/>
            <a:ext cx="8347075" cy="5253355"/>
            <a:chOff x="370331" y="902208"/>
            <a:chExt cx="8347075" cy="52533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427" y="962898"/>
              <a:ext cx="8334756" cy="518644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3379" y="905256"/>
              <a:ext cx="8341359" cy="5247640"/>
            </a:xfrm>
            <a:custGeom>
              <a:avLst/>
              <a:gdLst/>
              <a:ahLst/>
              <a:cxnLst/>
              <a:rect l="l" t="t" r="r" b="b"/>
              <a:pathLst>
                <a:path w="8341359" h="5247640">
                  <a:moveTo>
                    <a:pt x="0" y="5247132"/>
                  </a:moveTo>
                  <a:lnTo>
                    <a:pt x="8340852" y="5247132"/>
                  </a:lnTo>
                  <a:lnTo>
                    <a:pt x="8340852" y="0"/>
                  </a:lnTo>
                  <a:lnTo>
                    <a:pt x="0" y="0"/>
                  </a:lnTo>
                  <a:lnTo>
                    <a:pt x="0" y="5247132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63268" y="4364736"/>
              <a:ext cx="5905500" cy="721360"/>
            </a:xfrm>
            <a:custGeom>
              <a:avLst/>
              <a:gdLst/>
              <a:ahLst/>
              <a:cxnLst/>
              <a:rect l="l" t="t" r="r" b="b"/>
              <a:pathLst>
                <a:path w="5905500" h="721360">
                  <a:moveTo>
                    <a:pt x="0" y="720851"/>
                  </a:moveTo>
                  <a:lnTo>
                    <a:pt x="5905500" y="720851"/>
                  </a:lnTo>
                  <a:lnTo>
                    <a:pt x="5905500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640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0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2015</a:t>
            </a:r>
            <a:r>
              <a:rPr spc="-20" dirty="0"/>
              <a:t> </a:t>
            </a:r>
            <a:r>
              <a:rPr dirty="0"/>
              <a:t>Motoduino,</a:t>
            </a:r>
            <a:r>
              <a:rPr spc="-45" dirty="0"/>
              <a:t> </a:t>
            </a:r>
            <a:r>
              <a:rPr dirty="0"/>
              <a:t>All</a:t>
            </a:r>
            <a:r>
              <a:rPr spc="-25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802" y="1060638"/>
            <a:ext cx="7331709" cy="3537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1270" marR="5080" indent="-1259205">
              <a:lnSpc>
                <a:spcPct val="120000"/>
              </a:lnSpc>
              <a:spcBef>
                <a:spcPts val="100"/>
              </a:spcBef>
            </a:pPr>
            <a:r>
              <a:rPr sz="9600" b="1" dirty="0">
                <a:solidFill>
                  <a:srgbClr val="006FC0"/>
                </a:solidFill>
                <a:latin typeface="Verdana"/>
                <a:cs typeface="Verdana"/>
              </a:rPr>
              <a:t>ChatGPT</a:t>
            </a:r>
            <a:r>
              <a:rPr sz="9600" b="1" spc="-50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9600" b="1" spc="-50" dirty="0">
                <a:solidFill>
                  <a:srgbClr val="006FC0"/>
                </a:solidFill>
                <a:latin typeface="Verdana"/>
                <a:cs typeface="Verdana"/>
              </a:rPr>
              <a:t>&amp; </a:t>
            </a:r>
            <a:r>
              <a:rPr sz="9600" b="1" spc="-10" dirty="0">
                <a:solidFill>
                  <a:srgbClr val="006FC0"/>
                </a:solidFill>
                <a:latin typeface="Verdana"/>
                <a:cs typeface="Verdana"/>
              </a:rPr>
              <a:t>DALL.E</a:t>
            </a:r>
            <a:endParaRPr sz="96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0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2015</a:t>
            </a:r>
            <a:r>
              <a:rPr spc="-20" dirty="0"/>
              <a:t> </a:t>
            </a:r>
            <a:r>
              <a:rPr dirty="0"/>
              <a:t>Motoduino,</a:t>
            </a:r>
            <a:r>
              <a:rPr spc="-45" dirty="0"/>
              <a:t> </a:t>
            </a:r>
            <a:r>
              <a:rPr dirty="0"/>
              <a:t>All</a:t>
            </a:r>
            <a:r>
              <a:rPr spc="-25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7666" y="4676394"/>
            <a:ext cx="7219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AF50"/>
                </a:solidFill>
                <a:latin typeface="Verdana"/>
                <a:cs typeface="Verdana"/>
              </a:rPr>
              <a:t>OpenAI</a:t>
            </a:r>
            <a:r>
              <a:rPr sz="3600" b="1" dirty="0">
                <a:solidFill>
                  <a:srgbClr val="00AF50"/>
                </a:solidFill>
                <a:latin typeface="Adobe Clean Han ExtraBold"/>
                <a:cs typeface="Adobe Clean Han ExtraBold"/>
              </a:rPr>
              <a:t>服務入門與</a:t>
            </a:r>
            <a:r>
              <a:rPr sz="3600" b="1" dirty="0">
                <a:solidFill>
                  <a:srgbClr val="00AF50"/>
                </a:solidFill>
                <a:latin typeface="Verdana"/>
                <a:cs typeface="Verdana"/>
              </a:rPr>
              <a:t>API</a:t>
            </a:r>
            <a:r>
              <a:rPr sz="3600" b="1" spc="-6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3600" b="1" spc="-10" dirty="0">
                <a:solidFill>
                  <a:srgbClr val="00AF50"/>
                </a:solidFill>
                <a:latin typeface="Verdana"/>
                <a:cs typeface="Verdana"/>
              </a:rPr>
              <a:t>Key</a:t>
            </a:r>
            <a:r>
              <a:rPr sz="3600" b="1" spc="-25" dirty="0">
                <a:solidFill>
                  <a:srgbClr val="00AF50"/>
                </a:solidFill>
                <a:latin typeface="Adobe Clean Han ExtraBold"/>
                <a:cs typeface="Adobe Clean Han ExtraBold"/>
              </a:rPr>
              <a:t>取得</a:t>
            </a:r>
            <a:endParaRPr sz="3600">
              <a:latin typeface="Adobe Clean Han ExtraBold"/>
              <a:cs typeface="Adobe Clean Han Extra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7860" rIns="0" bIns="0" rtlCol="0">
            <a:spAutoFit/>
          </a:bodyPr>
          <a:lstStyle/>
          <a:p>
            <a:pPr marL="32384" marR="20320" algn="ctr">
              <a:lnSpc>
                <a:spcPct val="100000"/>
              </a:lnSpc>
              <a:spcBef>
                <a:spcPts val="595"/>
              </a:spcBef>
            </a:pPr>
            <a:r>
              <a:rPr dirty="0"/>
              <a:t>ChatGPT</a:t>
            </a:r>
            <a:r>
              <a:rPr spc="-50" dirty="0"/>
              <a:t> </a:t>
            </a:r>
            <a:r>
              <a:rPr dirty="0"/>
              <a:t>–</a:t>
            </a:r>
            <a:r>
              <a:rPr spc="-15" dirty="0"/>
              <a:t> </a:t>
            </a:r>
            <a:r>
              <a:rPr dirty="0"/>
              <a:t>Text</a:t>
            </a:r>
            <a:r>
              <a:rPr spc="-25" dirty="0"/>
              <a:t> </a:t>
            </a:r>
            <a:r>
              <a:rPr dirty="0"/>
              <a:t>to</a:t>
            </a:r>
            <a:r>
              <a:rPr spc="-20" dirty="0"/>
              <a:t> Text</a:t>
            </a:r>
          </a:p>
          <a:p>
            <a:pPr marL="32384" algn="ctr">
              <a:lnSpc>
                <a:spcPct val="100000"/>
              </a:lnSpc>
              <a:spcBef>
                <a:spcPts val="335"/>
              </a:spcBef>
            </a:pPr>
            <a:r>
              <a:rPr sz="2400" spc="-5" dirty="0">
                <a:solidFill>
                  <a:srgbClr val="006FC0"/>
                </a:solidFill>
                <a:latin typeface="Adobe Clean Han ExtraBold"/>
                <a:cs typeface="Adobe Clean Han ExtraBold"/>
              </a:rPr>
              <a:t>請寫出一篇七言絕句來描述關於華人中秋節家人團聚的場景。</a:t>
            </a:r>
            <a:endParaRPr sz="2400">
              <a:latin typeface="Adobe Clean Han ExtraBold"/>
              <a:cs typeface="Adobe Clean Han ExtraBol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747" y="1271016"/>
            <a:ext cx="8598408" cy="489356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0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2015</a:t>
            </a:r>
            <a:r>
              <a:rPr spc="-20" dirty="0"/>
              <a:t> </a:t>
            </a:r>
            <a:r>
              <a:rPr dirty="0"/>
              <a:t>Motoduino,</a:t>
            </a:r>
            <a:r>
              <a:rPr spc="-45" dirty="0"/>
              <a:t> </a:t>
            </a:r>
            <a:r>
              <a:rPr dirty="0"/>
              <a:t>All</a:t>
            </a:r>
            <a:r>
              <a:rPr spc="-25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710">
              <a:lnSpc>
                <a:spcPct val="100000"/>
              </a:lnSpc>
              <a:spcBef>
                <a:spcPts val="100"/>
              </a:spcBef>
            </a:pPr>
            <a:r>
              <a:rPr dirty="0"/>
              <a:t>DALL.E</a:t>
            </a:r>
            <a:r>
              <a:rPr spc="-45" dirty="0"/>
              <a:t> </a:t>
            </a:r>
            <a:r>
              <a:rPr dirty="0"/>
              <a:t>2</a:t>
            </a:r>
            <a:r>
              <a:rPr spc="-45" dirty="0"/>
              <a:t> </a:t>
            </a:r>
            <a:r>
              <a:rPr dirty="0"/>
              <a:t>–</a:t>
            </a:r>
            <a:r>
              <a:rPr spc="-50" dirty="0"/>
              <a:t> </a:t>
            </a:r>
            <a:r>
              <a:rPr dirty="0"/>
              <a:t>Text</a:t>
            </a:r>
            <a:r>
              <a:rPr spc="-75" dirty="0"/>
              <a:t> </a:t>
            </a:r>
            <a:r>
              <a:rPr dirty="0"/>
              <a:t>to</a:t>
            </a:r>
            <a:r>
              <a:rPr spc="-55" dirty="0"/>
              <a:t> </a:t>
            </a:r>
            <a:r>
              <a:rPr spc="-10" dirty="0"/>
              <a:t>Image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7828" y="1594103"/>
            <a:ext cx="8772525" cy="4486910"/>
            <a:chOff x="147828" y="1594103"/>
            <a:chExt cx="8772525" cy="44869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972" y="1603247"/>
              <a:ext cx="8753856" cy="44683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2400" y="1598675"/>
              <a:ext cx="8763000" cy="4478020"/>
            </a:xfrm>
            <a:custGeom>
              <a:avLst/>
              <a:gdLst/>
              <a:ahLst/>
              <a:cxnLst/>
              <a:rect l="l" t="t" r="r" b="b"/>
              <a:pathLst>
                <a:path w="8763000" h="4478020">
                  <a:moveTo>
                    <a:pt x="0" y="4477512"/>
                  </a:moveTo>
                  <a:lnTo>
                    <a:pt x="8763000" y="4477512"/>
                  </a:lnTo>
                  <a:lnTo>
                    <a:pt x="8763000" y="0"/>
                  </a:lnTo>
                  <a:lnTo>
                    <a:pt x="0" y="0"/>
                  </a:lnTo>
                  <a:lnTo>
                    <a:pt x="0" y="44775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16788" y="1015365"/>
            <a:ext cx="84505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006FC0"/>
                </a:solidFill>
                <a:latin typeface="Arial"/>
                <a:cs typeface="Arial"/>
              </a:rPr>
              <a:t>two</a:t>
            </a:r>
            <a:r>
              <a:rPr sz="2200" b="1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FC0"/>
                </a:solidFill>
                <a:latin typeface="Arial"/>
                <a:cs typeface="Arial"/>
              </a:rPr>
              <a:t>yellow</a:t>
            </a:r>
            <a:r>
              <a:rPr sz="22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FC0"/>
                </a:solidFill>
                <a:latin typeface="Arial"/>
                <a:cs typeface="Arial"/>
              </a:rPr>
              <a:t>cat</a:t>
            </a:r>
            <a:r>
              <a:rPr sz="22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FC0"/>
                </a:solidFill>
                <a:latin typeface="Arial"/>
                <a:cs typeface="Arial"/>
              </a:rPr>
              <a:t>driving</a:t>
            </a:r>
            <a:r>
              <a:rPr sz="2200" b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FC0"/>
                </a:solidFill>
                <a:latin typeface="Arial"/>
                <a:cs typeface="Arial"/>
              </a:rPr>
              <a:t>rocket</a:t>
            </a:r>
            <a:r>
              <a:rPr sz="22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FC0"/>
                </a:solidFill>
                <a:latin typeface="Arial"/>
                <a:cs typeface="Arial"/>
              </a:rPr>
              <a:t>on</a:t>
            </a:r>
            <a:r>
              <a:rPr sz="22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FC0"/>
                </a:solidFill>
                <a:latin typeface="Arial"/>
                <a:cs typeface="Arial"/>
              </a:rPr>
              <a:t>moons</a:t>
            </a:r>
            <a:r>
              <a:rPr sz="22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FC0"/>
                </a:solidFill>
                <a:latin typeface="Arial"/>
                <a:cs typeface="Arial"/>
              </a:rPr>
              <a:t>in</a:t>
            </a:r>
            <a:r>
              <a:rPr sz="2200" b="1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2200" b="1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FC0"/>
                </a:solidFill>
                <a:latin typeface="Arial"/>
                <a:cs typeface="Arial"/>
              </a:rPr>
              <a:t>photorealistic</a:t>
            </a:r>
            <a:r>
              <a:rPr sz="22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6FC0"/>
                </a:solidFill>
                <a:latin typeface="Arial"/>
                <a:cs typeface="Arial"/>
              </a:rPr>
              <a:t>style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0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2015</a:t>
            </a:r>
            <a:r>
              <a:rPr spc="-20" dirty="0"/>
              <a:t> </a:t>
            </a:r>
            <a:r>
              <a:rPr dirty="0"/>
              <a:t>Motoduino,</a:t>
            </a:r>
            <a:r>
              <a:rPr spc="-45" dirty="0"/>
              <a:t> </a:t>
            </a:r>
            <a:r>
              <a:rPr dirty="0"/>
              <a:t>All</a:t>
            </a:r>
            <a:r>
              <a:rPr spc="-25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917" y="601980"/>
            <a:ext cx="8954135" cy="5212715"/>
            <a:chOff x="101917" y="601980"/>
            <a:chExt cx="8954135" cy="5212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251" y="1484376"/>
              <a:ext cx="8935212" cy="43205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6679" y="1479804"/>
              <a:ext cx="8944610" cy="4330065"/>
            </a:xfrm>
            <a:custGeom>
              <a:avLst/>
              <a:gdLst/>
              <a:ahLst/>
              <a:cxnLst/>
              <a:rect l="l" t="t" r="r" b="b"/>
              <a:pathLst>
                <a:path w="8944610" h="4330065">
                  <a:moveTo>
                    <a:pt x="0" y="4329684"/>
                  </a:moveTo>
                  <a:lnTo>
                    <a:pt x="8944356" y="4329684"/>
                  </a:lnTo>
                  <a:lnTo>
                    <a:pt x="8944356" y="0"/>
                  </a:lnTo>
                  <a:lnTo>
                    <a:pt x="0" y="0"/>
                  </a:lnTo>
                  <a:lnTo>
                    <a:pt x="0" y="432968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28265" y="5157851"/>
              <a:ext cx="489584" cy="437515"/>
            </a:xfrm>
            <a:custGeom>
              <a:avLst/>
              <a:gdLst/>
              <a:ahLst/>
              <a:cxnLst/>
              <a:rect l="l" t="t" r="r" b="b"/>
              <a:pathLst>
                <a:path w="489585" h="437514">
                  <a:moveTo>
                    <a:pt x="370205" y="0"/>
                  </a:moveTo>
                  <a:lnTo>
                    <a:pt x="139446" y="138303"/>
                  </a:lnTo>
                  <a:lnTo>
                    <a:pt x="79756" y="38607"/>
                  </a:lnTo>
                  <a:lnTo>
                    <a:pt x="0" y="357378"/>
                  </a:lnTo>
                  <a:lnTo>
                    <a:pt x="318770" y="437172"/>
                  </a:lnTo>
                  <a:lnTo>
                    <a:pt x="258953" y="337566"/>
                  </a:lnTo>
                  <a:lnTo>
                    <a:pt x="489585" y="199262"/>
                  </a:lnTo>
                  <a:lnTo>
                    <a:pt x="37020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28265" y="5157851"/>
              <a:ext cx="489584" cy="437515"/>
            </a:xfrm>
            <a:custGeom>
              <a:avLst/>
              <a:gdLst/>
              <a:ahLst/>
              <a:cxnLst/>
              <a:rect l="l" t="t" r="r" b="b"/>
              <a:pathLst>
                <a:path w="489585" h="437514">
                  <a:moveTo>
                    <a:pt x="0" y="357378"/>
                  </a:moveTo>
                  <a:lnTo>
                    <a:pt x="79756" y="38607"/>
                  </a:lnTo>
                  <a:lnTo>
                    <a:pt x="139446" y="138303"/>
                  </a:lnTo>
                  <a:lnTo>
                    <a:pt x="370205" y="0"/>
                  </a:lnTo>
                  <a:lnTo>
                    <a:pt x="489585" y="199262"/>
                  </a:lnTo>
                  <a:lnTo>
                    <a:pt x="258953" y="337566"/>
                  </a:lnTo>
                  <a:lnTo>
                    <a:pt x="318770" y="437172"/>
                  </a:lnTo>
                  <a:lnTo>
                    <a:pt x="0" y="357378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66900" y="601980"/>
              <a:ext cx="5313426" cy="111937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242" rIns="0" bIns="0" rtlCol="0">
            <a:spAutoFit/>
          </a:bodyPr>
          <a:lstStyle/>
          <a:p>
            <a:pPr marL="6350" algn="ctr">
              <a:lnSpc>
                <a:spcPts val="4255"/>
              </a:lnSpc>
              <a:spcBef>
                <a:spcPts val="100"/>
              </a:spcBef>
            </a:pPr>
            <a:r>
              <a:rPr dirty="0"/>
              <a:t>Get</a:t>
            </a:r>
            <a:r>
              <a:rPr spc="-30" dirty="0"/>
              <a:t> </a:t>
            </a:r>
            <a:r>
              <a:rPr dirty="0"/>
              <a:t>OpenAI</a:t>
            </a:r>
            <a:r>
              <a:rPr spc="-35" dirty="0"/>
              <a:t> </a:t>
            </a:r>
            <a:r>
              <a:rPr dirty="0"/>
              <a:t>API</a:t>
            </a:r>
            <a:r>
              <a:rPr spc="-20" dirty="0"/>
              <a:t> </a:t>
            </a:r>
            <a:r>
              <a:rPr dirty="0"/>
              <a:t>Key</a:t>
            </a:r>
            <a:r>
              <a:rPr spc="-25" dirty="0"/>
              <a:t> </a:t>
            </a:r>
            <a:r>
              <a:rPr spc="-50" dirty="0"/>
              <a:t>I</a:t>
            </a:r>
          </a:p>
          <a:p>
            <a:pPr marL="6350" marR="46355" algn="ctr">
              <a:lnSpc>
                <a:spcPts val="4735"/>
              </a:lnSpc>
            </a:pPr>
            <a:r>
              <a:rPr sz="4000" spc="-10" dirty="0">
                <a:solidFill>
                  <a:srgbClr val="006FC0"/>
                </a:solidFill>
                <a:latin typeface="Arial"/>
                <a:cs typeface="Arial"/>
              </a:rPr>
              <a:t>https://openai.com/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213603" y="1962911"/>
            <a:ext cx="3141345" cy="4541520"/>
            <a:chOff x="5213603" y="1962911"/>
            <a:chExt cx="3141345" cy="454152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9699" y="1969007"/>
              <a:ext cx="3128772" cy="452932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216651" y="1965959"/>
              <a:ext cx="3134995" cy="4535805"/>
            </a:xfrm>
            <a:custGeom>
              <a:avLst/>
              <a:gdLst/>
              <a:ahLst/>
              <a:cxnLst/>
              <a:rect l="l" t="t" r="r" b="b"/>
              <a:pathLst>
                <a:path w="3134995" h="4535805">
                  <a:moveTo>
                    <a:pt x="0" y="4535424"/>
                  </a:moveTo>
                  <a:lnTo>
                    <a:pt x="3134868" y="4535424"/>
                  </a:lnTo>
                  <a:lnTo>
                    <a:pt x="3134868" y="0"/>
                  </a:lnTo>
                  <a:lnTo>
                    <a:pt x="0" y="0"/>
                  </a:lnTo>
                  <a:lnTo>
                    <a:pt x="0" y="4535424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27848" y="3659504"/>
              <a:ext cx="489584" cy="437515"/>
            </a:xfrm>
            <a:custGeom>
              <a:avLst/>
              <a:gdLst/>
              <a:ahLst/>
              <a:cxnLst/>
              <a:rect l="l" t="t" r="r" b="b"/>
              <a:pathLst>
                <a:path w="489584" h="437514">
                  <a:moveTo>
                    <a:pt x="370077" y="0"/>
                  </a:moveTo>
                  <a:lnTo>
                    <a:pt x="139446" y="138303"/>
                  </a:lnTo>
                  <a:lnTo>
                    <a:pt x="79755" y="38735"/>
                  </a:lnTo>
                  <a:lnTo>
                    <a:pt x="0" y="357378"/>
                  </a:lnTo>
                  <a:lnTo>
                    <a:pt x="318643" y="437134"/>
                  </a:lnTo>
                  <a:lnTo>
                    <a:pt x="258952" y="337566"/>
                  </a:lnTo>
                  <a:lnTo>
                    <a:pt x="489584" y="199263"/>
                  </a:lnTo>
                  <a:lnTo>
                    <a:pt x="37007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27848" y="3659504"/>
              <a:ext cx="489584" cy="437515"/>
            </a:xfrm>
            <a:custGeom>
              <a:avLst/>
              <a:gdLst/>
              <a:ahLst/>
              <a:cxnLst/>
              <a:rect l="l" t="t" r="r" b="b"/>
              <a:pathLst>
                <a:path w="489584" h="437514">
                  <a:moveTo>
                    <a:pt x="0" y="357378"/>
                  </a:moveTo>
                  <a:lnTo>
                    <a:pt x="79755" y="38735"/>
                  </a:lnTo>
                  <a:lnTo>
                    <a:pt x="139446" y="138303"/>
                  </a:lnTo>
                  <a:lnTo>
                    <a:pt x="370077" y="0"/>
                  </a:lnTo>
                  <a:lnTo>
                    <a:pt x="489584" y="199263"/>
                  </a:lnTo>
                  <a:lnTo>
                    <a:pt x="258952" y="337566"/>
                  </a:lnTo>
                  <a:lnTo>
                    <a:pt x="318643" y="437134"/>
                  </a:lnTo>
                  <a:lnTo>
                    <a:pt x="0" y="357378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0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2015</a:t>
            </a:r>
            <a:r>
              <a:rPr spc="-20" dirty="0"/>
              <a:t> </a:t>
            </a:r>
            <a:r>
              <a:rPr dirty="0"/>
              <a:t>Motoduino,</a:t>
            </a:r>
            <a:r>
              <a:rPr spc="-45" dirty="0"/>
              <a:t> </a:t>
            </a:r>
            <a:r>
              <a:rPr dirty="0"/>
              <a:t>All</a:t>
            </a:r>
            <a:r>
              <a:rPr spc="-25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242" rIns="0" bIns="0" rtlCol="0">
            <a:spAutoFit/>
          </a:bodyPr>
          <a:lstStyle/>
          <a:p>
            <a:pPr marL="1536065">
              <a:lnSpc>
                <a:spcPct val="100000"/>
              </a:lnSpc>
              <a:spcBef>
                <a:spcPts val="100"/>
              </a:spcBef>
            </a:pPr>
            <a:r>
              <a:rPr dirty="0"/>
              <a:t>Get</a:t>
            </a:r>
            <a:r>
              <a:rPr spc="-30" dirty="0"/>
              <a:t> </a:t>
            </a:r>
            <a:r>
              <a:rPr dirty="0"/>
              <a:t>OpenAI</a:t>
            </a:r>
            <a:r>
              <a:rPr spc="-35" dirty="0"/>
              <a:t> </a:t>
            </a:r>
            <a:r>
              <a:rPr dirty="0"/>
              <a:t>API</a:t>
            </a:r>
            <a:r>
              <a:rPr spc="-20" dirty="0"/>
              <a:t> </a:t>
            </a:r>
            <a:r>
              <a:rPr dirty="0"/>
              <a:t>Key</a:t>
            </a:r>
            <a:r>
              <a:rPr spc="-25" dirty="0"/>
              <a:t> II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779264" y="867155"/>
            <a:ext cx="3977640" cy="5320665"/>
            <a:chOff x="4779264" y="867155"/>
            <a:chExt cx="3977640" cy="53206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50715" y="949938"/>
              <a:ext cx="3823408" cy="514338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783836" y="871727"/>
              <a:ext cx="3968750" cy="5311140"/>
            </a:xfrm>
            <a:custGeom>
              <a:avLst/>
              <a:gdLst/>
              <a:ahLst/>
              <a:cxnLst/>
              <a:rect l="l" t="t" r="r" b="b"/>
              <a:pathLst>
                <a:path w="3968750" h="5311140">
                  <a:moveTo>
                    <a:pt x="0" y="5311140"/>
                  </a:moveTo>
                  <a:lnTo>
                    <a:pt x="3968496" y="5311140"/>
                  </a:lnTo>
                  <a:lnTo>
                    <a:pt x="3968496" y="0"/>
                  </a:lnTo>
                  <a:lnTo>
                    <a:pt x="0" y="0"/>
                  </a:lnTo>
                  <a:lnTo>
                    <a:pt x="0" y="531114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96823" y="832103"/>
            <a:ext cx="3721735" cy="5352415"/>
            <a:chOff x="496823" y="832103"/>
            <a:chExt cx="3721735" cy="535241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845" y="974065"/>
              <a:ext cx="3595556" cy="511562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99871" y="835151"/>
              <a:ext cx="3716020" cy="5346700"/>
            </a:xfrm>
            <a:custGeom>
              <a:avLst/>
              <a:gdLst/>
              <a:ahLst/>
              <a:cxnLst/>
              <a:rect l="l" t="t" r="r" b="b"/>
              <a:pathLst>
                <a:path w="3716020" h="5346700">
                  <a:moveTo>
                    <a:pt x="0" y="5346192"/>
                  </a:moveTo>
                  <a:lnTo>
                    <a:pt x="3715512" y="5346192"/>
                  </a:lnTo>
                  <a:lnTo>
                    <a:pt x="3715512" y="0"/>
                  </a:lnTo>
                  <a:lnTo>
                    <a:pt x="0" y="0"/>
                  </a:lnTo>
                  <a:lnTo>
                    <a:pt x="0" y="5346192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51887" y="4088002"/>
              <a:ext cx="487680" cy="433705"/>
            </a:xfrm>
            <a:custGeom>
              <a:avLst/>
              <a:gdLst/>
              <a:ahLst/>
              <a:cxnLst/>
              <a:rect l="l" t="t" r="r" b="b"/>
              <a:pathLst>
                <a:path w="487680" h="433704">
                  <a:moveTo>
                    <a:pt x="369824" y="0"/>
                  </a:moveTo>
                  <a:lnTo>
                    <a:pt x="137160" y="139446"/>
                  </a:lnTo>
                  <a:lnTo>
                    <a:pt x="78486" y="41529"/>
                  </a:lnTo>
                  <a:lnTo>
                    <a:pt x="0" y="355092"/>
                  </a:lnTo>
                  <a:lnTo>
                    <a:pt x="313563" y="433451"/>
                  </a:lnTo>
                  <a:lnTo>
                    <a:pt x="254762" y="335534"/>
                  </a:lnTo>
                  <a:lnTo>
                    <a:pt x="487299" y="195961"/>
                  </a:lnTo>
                  <a:lnTo>
                    <a:pt x="36982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51887" y="4088002"/>
              <a:ext cx="487680" cy="433705"/>
            </a:xfrm>
            <a:custGeom>
              <a:avLst/>
              <a:gdLst/>
              <a:ahLst/>
              <a:cxnLst/>
              <a:rect l="l" t="t" r="r" b="b"/>
              <a:pathLst>
                <a:path w="487680" h="433704">
                  <a:moveTo>
                    <a:pt x="0" y="355092"/>
                  </a:moveTo>
                  <a:lnTo>
                    <a:pt x="78486" y="41529"/>
                  </a:lnTo>
                  <a:lnTo>
                    <a:pt x="137160" y="139446"/>
                  </a:lnTo>
                  <a:lnTo>
                    <a:pt x="369824" y="0"/>
                  </a:lnTo>
                  <a:lnTo>
                    <a:pt x="487299" y="195961"/>
                  </a:lnTo>
                  <a:lnTo>
                    <a:pt x="254762" y="335534"/>
                  </a:lnTo>
                  <a:lnTo>
                    <a:pt x="313563" y="433451"/>
                  </a:lnTo>
                  <a:lnTo>
                    <a:pt x="0" y="355092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0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2015</a:t>
            </a:r>
            <a:r>
              <a:rPr spc="-20" dirty="0"/>
              <a:t> </a:t>
            </a:r>
            <a:r>
              <a:rPr dirty="0"/>
              <a:t>Motoduino,</a:t>
            </a:r>
            <a:r>
              <a:rPr spc="-45" dirty="0"/>
              <a:t> </a:t>
            </a:r>
            <a:r>
              <a:rPr dirty="0"/>
              <a:t>All</a:t>
            </a:r>
            <a:r>
              <a:rPr spc="-25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79264" y="795527"/>
            <a:ext cx="3339465" cy="2738755"/>
            <a:chOff x="4779264" y="795527"/>
            <a:chExt cx="3339465" cy="27387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05487" y="900496"/>
              <a:ext cx="3075993" cy="253401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783836" y="800099"/>
              <a:ext cx="3329940" cy="2729865"/>
            </a:xfrm>
            <a:custGeom>
              <a:avLst/>
              <a:gdLst/>
              <a:ahLst/>
              <a:cxnLst/>
              <a:rect l="l" t="t" r="r" b="b"/>
              <a:pathLst>
                <a:path w="3329940" h="2729865">
                  <a:moveTo>
                    <a:pt x="0" y="2729484"/>
                  </a:moveTo>
                  <a:lnTo>
                    <a:pt x="3329940" y="2729484"/>
                  </a:lnTo>
                  <a:lnTo>
                    <a:pt x="3329940" y="0"/>
                  </a:lnTo>
                  <a:lnTo>
                    <a:pt x="0" y="0"/>
                  </a:lnTo>
                  <a:lnTo>
                    <a:pt x="0" y="272948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242" rIns="0" bIns="0" rtlCol="0">
            <a:spAutoFit/>
          </a:bodyPr>
          <a:lstStyle/>
          <a:p>
            <a:pPr marL="1410970">
              <a:lnSpc>
                <a:spcPct val="100000"/>
              </a:lnSpc>
              <a:spcBef>
                <a:spcPts val="100"/>
              </a:spcBef>
            </a:pPr>
            <a:r>
              <a:rPr dirty="0"/>
              <a:t>Get</a:t>
            </a:r>
            <a:r>
              <a:rPr spc="-50" dirty="0"/>
              <a:t> </a:t>
            </a:r>
            <a:r>
              <a:rPr dirty="0"/>
              <a:t>OpenAI</a:t>
            </a:r>
            <a:r>
              <a:rPr spc="-50" dirty="0"/>
              <a:t> </a:t>
            </a:r>
            <a:r>
              <a:rPr dirty="0"/>
              <a:t>API</a:t>
            </a:r>
            <a:r>
              <a:rPr spc="-30" dirty="0"/>
              <a:t> </a:t>
            </a:r>
            <a:r>
              <a:rPr dirty="0"/>
              <a:t>Key</a:t>
            </a:r>
            <a:r>
              <a:rPr spc="-45" dirty="0"/>
              <a:t> </a:t>
            </a:r>
            <a:r>
              <a:rPr spc="-25" dirty="0"/>
              <a:t>III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4779264" y="3703320"/>
            <a:ext cx="3339465" cy="2737485"/>
            <a:chOff x="4779264" y="3703320"/>
            <a:chExt cx="3339465" cy="273748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8116" y="3780096"/>
              <a:ext cx="3062209" cy="257904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783836" y="3707892"/>
              <a:ext cx="3329940" cy="2727960"/>
            </a:xfrm>
            <a:custGeom>
              <a:avLst/>
              <a:gdLst/>
              <a:ahLst/>
              <a:cxnLst/>
              <a:rect l="l" t="t" r="r" b="b"/>
              <a:pathLst>
                <a:path w="3329940" h="2727960">
                  <a:moveTo>
                    <a:pt x="0" y="2727960"/>
                  </a:moveTo>
                  <a:lnTo>
                    <a:pt x="3329940" y="2727960"/>
                  </a:lnTo>
                  <a:lnTo>
                    <a:pt x="3329940" y="0"/>
                  </a:lnTo>
                  <a:lnTo>
                    <a:pt x="0" y="0"/>
                  </a:lnTo>
                  <a:lnTo>
                    <a:pt x="0" y="27279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11352" y="3703320"/>
            <a:ext cx="3328670" cy="2723515"/>
            <a:chOff x="911352" y="3703320"/>
            <a:chExt cx="3328670" cy="272351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0496" y="3712464"/>
              <a:ext cx="3310128" cy="27051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15924" y="3707892"/>
              <a:ext cx="3319779" cy="2714625"/>
            </a:xfrm>
            <a:custGeom>
              <a:avLst/>
              <a:gdLst/>
              <a:ahLst/>
              <a:cxnLst/>
              <a:rect l="l" t="t" r="r" b="b"/>
              <a:pathLst>
                <a:path w="3319779" h="2714625">
                  <a:moveTo>
                    <a:pt x="0" y="2714243"/>
                  </a:moveTo>
                  <a:lnTo>
                    <a:pt x="3319272" y="2714243"/>
                  </a:lnTo>
                  <a:lnTo>
                    <a:pt x="3319272" y="0"/>
                  </a:lnTo>
                  <a:lnTo>
                    <a:pt x="0" y="0"/>
                  </a:lnTo>
                  <a:lnTo>
                    <a:pt x="0" y="271424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906780" y="795527"/>
            <a:ext cx="3317875" cy="2733040"/>
            <a:chOff x="906780" y="795527"/>
            <a:chExt cx="3317875" cy="273304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0641" y="853054"/>
              <a:ext cx="3162666" cy="260296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11352" y="800099"/>
              <a:ext cx="3308985" cy="2723515"/>
            </a:xfrm>
            <a:custGeom>
              <a:avLst/>
              <a:gdLst/>
              <a:ahLst/>
              <a:cxnLst/>
              <a:rect l="l" t="t" r="r" b="b"/>
              <a:pathLst>
                <a:path w="3308985" h="2723515">
                  <a:moveTo>
                    <a:pt x="0" y="2723388"/>
                  </a:moveTo>
                  <a:lnTo>
                    <a:pt x="3308604" y="2723388"/>
                  </a:lnTo>
                  <a:lnTo>
                    <a:pt x="3308604" y="0"/>
                  </a:lnTo>
                  <a:lnTo>
                    <a:pt x="0" y="0"/>
                  </a:lnTo>
                  <a:lnTo>
                    <a:pt x="0" y="272338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72312" y="2493263"/>
              <a:ext cx="3168650" cy="431800"/>
            </a:xfrm>
            <a:custGeom>
              <a:avLst/>
              <a:gdLst/>
              <a:ahLst/>
              <a:cxnLst/>
              <a:rect l="l" t="t" r="r" b="b"/>
              <a:pathLst>
                <a:path w="3168650" h="431800">
                  <a:moveTo>
                    <a:pt x="0" y="431291"/>
                  </a:moveTo>
                  <a:lnTo>
                    <a:pt x="3168395" y="431291"/>
                  </a:lnTo>
                  <a:lnTo>
                    <a:pt x="3168395" y="0"/>
                  </a:lnTo>
                  <a:lnTo>
                    <a:pt x="0" y="0"/>
                  </a:lnTo>
                  <a:lnTo>
                    <a:pt x="0" y="431291"/>
                  </a:lnTo>
                  <a:close/>
                </a:path>
              </a:pathLst>
            </a:custGeom>
            <a:ln w="640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0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2015</a:t>
            </a:r>
            <a:r>
              <a:rPr spc="-20" dirty="0"/>
              <a:t> </a:t>
            </a:r>
            <a:r>
              <a:rPr dirty="0"/>
              <a:t>Motoduino,</a:t>
            </a:r>
            <a:r>
              <a:rPr spc="-45" dirty="0"/>
              <a:t> </a:t>
            </a:r>
            <a:r>
              <a:rPr dirty="0"/>
              <a:t>All</a:t>
            </a:r>
            <a:r>
              <a:rPr spc="-25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781175">
              <a:lnSpc>
                <a:spcPct val="100000"/>
              </a:lnSpc>
              <a:spcBef>
                <a:spcPts val="100"/>
              </a:spcBef>
            </a:pPr>
            <a:r>
              <a:rPr dirty="0"/>
              <a:t>HUB</a:t>
            </a:r>
            <a:r>
              <a:rPr spc="-55" dirty="0"/>
              <a:t> </a:t>
            </a:r>
            <a:r>
              <a:rPr dirty="0"/>
              <a:t>5168</a:t>
            </a:r>
            <a:r>
              <a:rPr spc="-10" dirty="0"/>
              <a:t>+ </a:t>
            </a:r>
            <a:r>
              <a:rPr spc="35" dirty="0">
                <a:latin typeface="Adobe Clean Han ExtraBold"/>
                <a:cs typeface="Adobe Clean Han ExtraBold"/>
              </a:rPr>
              <a:t>硬體規格 </a:t>
            </a:r>
            <a:r>
              <a:rPr spc="-50" dirty="0"/>
              <a:t>I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1484375"/>
            <a:ext cx="2802636" cy="387248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20591" y="1508004"/>
            <a:ext cx="5276597" cy="397635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>
              <a:lnSpc>
                <a:spcPts val="1410"/>
              </a:lnSpc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0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2015</a:t>
            </a:r>
            <a:r>
              <a:rPr spc="-20" dirty="0"/>
              <a:t> </a:t>
            </a:r>
            <a:r>
              <a:rPr dirty="0"/>
              <a:t>Motoduino,</a:t>
            </a:r>
            <a:r>
              <a:rPr spc="-45" dirty="0"/>
              <a:t> </a:t>
            </a:r>
            <a:r>
              <a:rPr dirty="0"/>
              <a:t>All</a:t>
            </a:r>
            <a:r>
              <a:rPr spc="-25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242" rIns="0" bIns="0" rtlCol="0">
            <a:spAutoFit/>
          </a:bodyPr>
          <a:lstStyle/>
          <a:p>
            <a:pPr marL="1485265">
              <a:lnSpc>
                <a:spcPct val="100000"/>
              </a:lnSpc>
              <a:spcBef>
                <a:spcPts val="100"/>
              </a:spcBef>
            </a:pPr>
            <a:r>
              <a:rPr dirty="0"/>
              <a:t>Get</a:t>
            </a:r>
            <a:r>
              <a:rPr spc="-50" dirty="0"/>
              <a:t> </a:t>
            </a:r>
            <a:r>
              <a:rPr dirty="0"/>
              <a:t>OpenAI</a:t>
            </a:r>
            <a:r>
              <a:rPr spc="-50" dirty="0"/>
              <a:t> </a:t>
            </a:r>
            <a:r>
              <a:rPr dirty="0"/>
              <a:t>API</a:t>
            </a:r>
            <a:r>
              <a:rPr spc="-30" dirty="0"/>
              <a:t> </a:t>
            </a:r>
            <a:r>
              <a:rPr dirty="0"/>
              <a:t>Key</a:t>
            </a:r>
            <a:r>
              <a:rPr spc="-45" dirty="0"/>
              <a:t> </a:t>
            </a:r>
            <a:r>
              <a:rPr spc="-25" dirty="0"/>
              <a:t>IV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3255" y="1066800"/>
            <a:ext cx="8857615" cy="4724400"/>
            <a:chOff x="143255" y="1066800"/>
            <a:chExt cx="8857615" cy="47244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255" y="1066800"/>
              <a:ext cx="8857488" cy="4724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45616" y="4967604"/>
              <a:ext cx="483870" cy="431800"/>
            </a:xfrm>
            <a:custGeom>
              <a:avLst/>
              <a:gdLst/>
              <a:ahLst/>
              <a:cxnLst/>
              <a:rect l="l" t="t" r="r" b="b"/>
              <a:pathLst>
                <a:path w="483869" h="431800">
                  <a:moveTo>
                    <a:pt x="365404" y="0"/>
                  </a:moveTo>
                  <a:lnTo>
                    <a:pt x="137795" y="136398"/>
                  </a:lnTo>
                  <a:lnTo>
                    <a:pt x="78778" y="38100"/>
                  </a:lnTo>
                  <a:lnTo>
                    <a:pt x="0" y="352933"/>
                  </a:lnTo>
                  <a:lnTo>
                    <a:pt x="314845" y="431673"/>
                  </a:lnTo>
                  <a:lnTo>
                    <a:pt x="255828" y="333248"/>
                  </a:lnTo>
                  <a:lnTo>
                    <a:pt x="483387" y="196723"/>
                  </a:lnTo>
                  <a:lnTo>
                    <a:pt x="36540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45616" y="4967604"/>
              <a:ext cx="483870" cy="431800"/>
            </a:xfrm>
            <a:custGeom>
              <a:avLst/>
              <a:gdLst/>
              <a:ahLst/>
              <a:cxnLst/>
              <a:rect l="l" t="t" r="r" b="b"/>
              <a:pathLst>
                <a:path w="483869" h="431800">
                  <a:moveTo>
                    <a:pt x="0" y="352933"/>
                  </a:moveTo>
                  <a:lnTo>
                    <a:pt x="78778" y="38100"/>
                  </a:lnTo>
                  <a:lnTo>
                    <a:pt x="137795" y="136398"/>
                  </a:lnTo>
                  <a:lnTo>
                    <a:pt x="365404" y="0"/>
                  </a:lnTo>
                  <a:lnTo>
                    <a:pt x="483387" y="196723"/>
                  </a:lnTo>
                  <a:lnTo>
                    <a:pt x="255828" y="333248"/>
                  </a:lnTo>
                  <a:lnTo>
                    <a:pt x="314845" y="431673"/>
                  </a:lnTo>
                  <a:lnTo>
                    <a:pt x="0" y="352933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7387" y="2752344"/>
              <a:ext cx="4639310" cy="1108075"/>
            </a:xfrm>
            <a:custGeom>
              <a:avLst/>
              <a:gdLst/>
              <a:ahLst/>
              <a:cxnLst/>
              <a:rect l="l" t="t" r="r" b="b"/>
              <a:pathLst>
                <a:path w="4639310" h="1108075">
                  <a:moveTo>
                    <a:pt x="0" y="1107947"/>
                  </a:moveTo>
                  <a:lnTo>
                    <a:pt x="4639056" y="1107947"/>
                  </a:lnTo>
                  <a:lnTo>
                    <a:pt x="4639056" y="0"/>
                  </a:lnTo>
                  <a:lnTo>
                    <a:pt x="0" y="0"/>
                  </a:lnTo>
                  <a:lnTo>
                    <a:pt x="0" y="1107947"/>
                  </a:lnTo>
                  <a:close/>
                </a:path>
              </a:pathLst>
            </a:custGeom>
            <a:ln w="640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0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2015</a:t>
            </a:r>
            <a:r>
              <a:rPr spc="-20" dirty="0"/>
              <a:t> </a:t>
            </a:r>
            <a:r>
              <a:rPr dirty="0"/>
              <a:t>Motoduino,</a:t>
            </a:r>
            <a:r>
              <a:rPr spc="-45" dirty="0"/>
              <a:t> </a:t>
            </a:r>
            <a:r>
              <a:rPr dirty="0"/>
              <a:t>All</a:t>
            </a:r>
            <a:r>
              <a:rPr spc="-25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242" rIns="0" bIns="0" rtlCol="0">
            <a:spAutoFit/>
          </a:bodyPr>
          <a:lstStyle/>
          <a:p>
            <a:pPr marL="1610360">
              <a:lnSpc>
                <a:spcPct val="100000"/>
              </a:lnSpc>
              <a:spcBef>
                <a:spcPts val="100"/>
              </a:spcBef>
            </a:pPr>
            <a:r>
              <a:rPr dirty="0"/>
              <a:t>Get</a:t>
            </a:r>
            <a:r>
              <a:rPr spc="-30" dirty="0"/>
              <a:t> </a:t>
            </a:r>
            <a:r>
              <a:rPr dirty="0"/>
              <a:t>OpenAI</a:t>
            </a:r>
            <a:r>
              <a:rPr spc="-35" dirty="0"/>
              <a:t> </a:t>
            </a:r>
            <a:r>
              <a:rPr dirty="0"/>
              <a:t>API</a:t>
            </a:r>
            <a:r>
              <a:rPr spc="-20" dirty="0"/>
              <a:t> </a:t>
            </a:r>
            <a:r>
              <a:rPr dirty="0"/>
              <a:t>Key</a:t>
            </a:r>
            <a:r>
              <a:rPr spc="-25" dirty="0"/>
              <a:t> </a:t>
            </a:r>
            <a:r>
              <a:rPr spc="-50" dirty="0"/>
              <a:t>V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2107" y="1335024"/>
            <a:ext cx="8918575" cy="3971925"/>
            <a:chOff x="102107" y="1335024"/>
            <a:chExt cx="8918575" cy="39719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342" y="1341120"/>
              <a:ext cx="8854117" cy="39593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155" y="1338072"/>
              <a:ext cx="8912860" cy="3965575"/>
            </a:xfrm>
            <a:custGeom>
              <a:avLst/>
              <a:gdLst/>
              <a:ahLst/>
              <a:cxnLst/>
              <a:rect l="l" t="t" r="r" b="b"/>
              <a:pathLst>
                <a:path w="8912860" h="3965575">
                  <a:moveTo>
                    <a:pt x="0" y="3965448"/>
                  </a:moveTo>
                  <a:lnTo>
                    <a:pt x="8912352" y="3965448"/>
                  </a:lnTo>
                  <a:lnTo>
                    <a:pt x="8912352" y="0"/>
                  </a:lnTo>
                  <a:lnTo>
                    <a:pt x="0" y="0"/>
                  </a:lnTo>
                  <a:lnTo>
                    <a:pt x="0" y="3965448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09574" y="1829181"/>
              <a:ext cx="480059" cy="420370"/>
            </a:xfrm>
            <a:custGeom>
              <a:avLst/>
              <a:gdLst/>
              <a:ahLst/>
              <a:cxnLst/>
              <a:rect l="l" t="t" r="r" b="b"/>
              <a:pathLst>
                <a:path w="480059" h="420369">
                  <a:moveTo>
                    <a:pt x="369188" y="0"/>
                  </a:moveTo>
                  <a:lnTo>
                    <a:pt x="128981" y="144018"/>
                  </a:lnTo>
                  <a:lnTo>
                    <a:pt x="73736" y="51943"/>
                  </a:lnTo>
                  <a:lnTo>
                    <a:pt x="0" y="346583"/>
                  </a:lnTo>
                  <a:lnTo>
                    <a:pt x="294716" y="420370"/>
                  </a:lnTo>
                  <a:lnTo>
                    <a:pt x="239471" y="328295"/>
                  </a:lnTo>
                  <a:lnTo>
                    <a:pt x="479678" y="184277"/>
                  </a:lnTo>
                  <a:lnTo>
                    <a:pt x="3691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09574" y="1829181"/>
              <a:ext cx="480059" cy="420370"/>
            </a:xfrm>
            <a:custGeom>
              <a:avLst/>
              <a:gdLst/>
              <a:ahLst/>
              <a:cxnLst/>
              <a:rect l="l" t="t" r="r" b="b"/>
              <a:pathLst>
                <a:path w="480059" h="420369">
                  <a:moveTo>
                    <a:pt x="0" y="346583"/>
                  </a:moveTo>
                  <a:lnTo>
                    <a:pt x="73736" y="51943"/>
                  </a:lnTo>
                  <a:lnTo>
                    <a:pt x="128981" y="144018"/>
                  </a:lnTo>
                  <a:lnTo>
                    <a:pt x="369188" y="0"/>
                  </a:lnTo>
                  <a:lnTo>
                    <a:pt x="479678" y="184277"/>
                  </a:lnTo>
                  <a:lnTo>
                    <a:pt x="239471" y="328295"/>
                  </a:lnTo>
                  <a:lnTo>
                    <a:pt x="294716" y="420370"/>
                  </a:lnTo>
                  <a:lnTo>
                    <a:pt x="0" y="346583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0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2015</a:t>
            </a:r>
            <a:r>
              <a:rPr spc="-20" dirty="0"/>
              <a:t> </a:t>
            </a:r>
            <a:r>
              <a:rPr dirty="0"/>
              <a:t>Motoduino,</a:t>
            </a:r>
            <a:r>
              <a:rPr spc="-45" dirty="0"/>
              <a:t> </a:t>
            </a:r>
            <a:r>
              <a:rPr dirty="0"/>
              <a:t>All</a:t>
            </a:r>
            <a:r>
              <a:rPr spc="-25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107" y="932688"/>
            <a:ext cx="8862060" cy="5904230"/>
            <a:chOff x="102107" y="932688"/>
            <a:chExt cx="8862060" cy="5904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366" y="938784"/>
              <a:ext cx="6907465" cy="26990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5155" y="935736"/>
              <a:ext cx="6936105" cy="2705100"/>
            </a:xfrm>
            <a:custGeom>
              <a:avLst/>
              <a:gdLst/>
              <a:ahLst/>
              <a:cxnLst/>
              <a:rect l="l" t="t" r="r" b="b"/>
              <a:pathLst>
                <a:path w="6936105" h="2705100">
                  <a:moveTo>
                    <a:pt x="0" y="2705100"/>
                  </a:moveTo>
                  <a:lnTo>
                    <a:pt x="6935724" y="2705100"/>
                  </a:lnTo>
                  <a:lnTo>
                    <a:pt x="6935724" y="0"/>
                  </a:lnTo>
                  <a:lnTo>
                    <a:pt x="0" y="0"/>
                  </a:lnTo>
                  <a:lnTo>
                    <a:pt x="0" y="270510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4456" y="3073907"/>
              <a:ext cx="6839711" cy="342442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854189" y="4658105"/>
              <a:ext cx="562610" cy="504825"/>
            </a:xfrm>
            <a:custGeom>
              <a:avLst/>
              <a:gdLst/>
              <a:ahLst/>
              <a:cxnLst/>
              <a:rect l="l" t="t" r="r" b="b"/>
              <a:pathLst>
                <a:path w="562609" h="504825">
                  <a:moveTo>
                    <a:pt x="281177" y="0"/>
                  </a:moveTo>
                  <a:lnTo>
                    <a:pt x="214756" y="192659"/>
                  </a:lnTo>
                  <a:lnTo>
                    <a:pt x="0" y="192659"/>
                  </a:lnTo>
                  <a:lnTo>
                    <a:pt x="173735" y="311785"/>
                  </a:lnTo>
                  <a:lnTo>
                    <a:pt x="107441" y="504444"/>
                  </a:lnTo>
                  <a:lnTo>
                    <a:pt x="281177" y="385318"/>
                  </a:lnTo>
                  <a:lnTo>
                    <a:pt x="454913" y="504444"/>
                  </a:lnTo>
                  <a:lnTo>
                    <a:pt x="388619" y="311785"/>
                  </a:lnTo>
                  <a:lnTo>
                    <a:pt x="562355" y="192659"/>
                  </a:lnTo>
                  <a:lnTo>
                    <a:pt x="347599" y="192659"/>
                  </a:lnTo>
                  <a:lnTo>
                    <a:pt x="28117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54189" y="4658105"/>
              <a:ext cx="562610" cy="504825"/>
            </a:xfrm>
            <a:custGeom>
              <a:avLst/>
              <a:gdLst/>
              <a:ahLst/>
              <a:cxnLst/>
              <a:rect l="l" t="t" r="r" b="b"/>
              <a:pathLst>
                <a:path w="562609" h="504825">
                  <a:moveTo>
                    <a:pt x="0" y="192659"/>
                  </a:moveTo>
                  <a:lnTo>
                    <a:pt x="214756" y="192659"/>
                  </a:lnTo>
                  <a:lnTo>
                    <a:pt x="281177" y="0"/>
                  </a:lnTo>
                  <a:lnTo>
                    <a:pt x="347599" y="192659"/>
                  </a:lnTo>
                  <a:lnTo>
                    <a:pt x="562355" y="192659"/>
                  </a:lnTo>
                  <a:lnTo>
                    <a:pt x="388619" y="311785"/>
                  </a:lnTo>
                  <a:lnTo>
                    <a:pt x="454913" y="504444"/>
                  </a:lnTo>
                  <a:lnTo>
                    <a:pt x="281177" y="385318"/>
                  </a:lnTo>
                  <a:lnTo>
                    <a:pt x="107441" y="504444"/>
                  </a:lnTo>
                  <a:lnTo>
                    <a:pt x="173735" y="311785"/>
                  </a:lnTo>
                  <a:lnTo>
                    <a:pt x="0" y="192659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4607" y="5262370"/>
              <a:ext cx="6958583" cy="151028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22604" y="5230367"/>
              <a:ext cx="7023100" cy="1574800"/>
            </a:xfrm>
            <a:custGeom>
              <a:avLst/>
              <a:gdLst/>
              <a:ahLst/>
              <a:cxnLst/>
              <a:rect l="l" t="t" r="r" b="b"/>
              <a:pathLst>
                <a:path w="7023100" h="1574800">
                  <a:moveTo>
                    <a:pt x="0" y="1574291"/>
                  </a:moveTo>
                  <a:lnTo>
                    <a:pt x="7022592" y="1574291"/>
                  </a:lnTo>
                  <a:lnTo>
                    <a:pt x="7022592" y="0"/>
                  </a:lnTo>
                  <a:lnTo>
                    <a:pt x="0" y="0"/>
                  </a:lnTo>
                  <a:lnTo>
                    <a:pt x="0" y="1574291"/>
                  </a:lnTo>
                  <a:close/>
                </a:path>
              </a:pathLst>
            </a:custGeom>
            <a:ln w="64008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25777" y="3060445"/>
              <a:ext cx="483870" cy="431800"/>
            </a:xfrm>
            <a:custGeom>
              <a:avLst/>
              <a:gdLst/>
              <a:ahLst/>
              <a:cxnLst/>
              <a:rect l="l" t="t" r="r" b="b"/>
              <a:pathLst>
                <a:path w="483869" h="431800">
                  <a:moveTo>
                    <a:pt x="365379" y="0"/>
                  </a:moveTo>
                  <a:lnTo>
                    <a:pt x="137795" y="136398"/>
                  </a:lnTo>
                  <a:lnTo>
                    <a:pt x="78740" y="37973"/>
                  </a:lnTo>
                  <a:lnTo>
                    <a:pt x="0" y="352932"/>
                  </a:lnTo>
                  <a:lnTo>
                    <a:pt x="314833" y="431673"/>
                  </a:lnTo>
                  <a:lnTo>
                    <a:pt x="255778" y="333248"/>
                  </a:lnTo>
                  <a:lnTo>
                    <a:pt x="483362" y="196723"/>
                  </a:lnTo>
                  <a:lnTo>
                    <a:pt x="3653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25777" y="3060445"/>
              <a:ext cx="483870" cy="431800"/>
            </a:xfrm>
            <a:custGeom>
              <a:avLst/>
              <a:gdLst/>
              <a:ahLst/>
              <a:cxnLst/>
              <a:rect l="l" t="t" r="r" b="b"/>
              <a:pathLst>
                <a:path w="483869" h="431800">
                  <a:moveTo>
                    <a:pt x="0" y="352932"/>
                  </a:moveTo>
                  <a:lnTo>
                    <a:pt x="78740" y="37973"/>
                  </a:lnTo>
                  <a:lnTo>
                    <a:pt x="137795" y="136398"/>
                  </a:lnTo>
                  <a:lnTo>
                    <a:pt x="365379" y="0"/>
                  </a:lnTo>
                  <a:lnTo>
                    <a:pt x="483362" y="196723"/>
                  </a:lnTo>
                  <a:lnTo>
                    <a:pt x="255778" y="333248"/>
                  </a:lnTo>
                  <a:lnTo>
                    <a:pt x="314833" y="431673"/>
                  </a:lnTo>
                  <a:lnTo>
                    <a:pt x="0" y="352932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242" rIns="0" bIns="0" rtlCol="0">
            <a:spAutoFit/>
          </a:bodyPr>
          <a:lstStyle/>
          <a:p>
            <a:pPr marL="1485265">
              <a:lnSpc>
                <a:spcPct val="100000"/>
              </a:lnSpc>
              <a:spcBef>
                <a:spcPts val="100"/>
              </a:spcBef>
            </a:pPr>
            <a:r>
              <a:rPr dirty="0"/>
              <a:t>Get</a:t>
            </a:r>
            <a:r>
              <a:rPr spc="-50" dirty="0"/>
              <a:t> </a:t>
            </a:r>
            <a:r>
              <a:rPr dirty="0"/>
              <a:t>OpenAI</a:t>
            </a:r>
            <a:r>
              <a:rPr spc="-50" dirty="0"/>
              <a:t> </a:t>
            </a:r>
            <a:r>
              <a:rPr dirty="0"/>
              <a:t>API</a:t>
            </a:r>
            <a:r>
              <a:rPr spc="-30" dirty="0"/>
              <a:t> </a:t>
            </a:r>
            <a:r>
              <a:rPr dirty="0"/>
              <a:t>Key</a:t>
            </a:r>
            <a:r>
              <a:rPr spc="-45" dirty="0"/>
              <a:t> </a:t>
            </a:r>
            <a:r>
              <a:rPr spc="-25" dirty="0"/>
              <a:t>VI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Copyright</a:t>
            </a:r>
            <a:r>
              <a:rPr spc="-35" dirty="0"/>
              <a:t> </a:t>
            </a:r>
            <a:r>
              <a:rPr dirty="0"/>
              <a:t>©</a:t>
            </a:r>
            <a:r>
              <a:rPr spc="-30" dirty="0"/>
              <a:t> </a:t>
            </a:r>
            <a:r>
              <a:rPr dirty="0"/>
              <a:t>2015</a:t>
            </a:r>
            <a:r>
              <a:rPr spc="-35" dirty="0"/>
              <a:t> </a:t>
            </a:r>
            <a:r>
              <a:rPr dirty="0"/>
              <a:t>Motoduino,</a:t>
            </a:r>
            <a:r>
              <a:rPr spc="-50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15" name="object 15"/>
          <p:cNvSpPr txBox="1"/>
          <p:nvPr/>
        </p:nvSpPr>
        <p:spPr>
          <a:xfrm>
            <a:off x="3178810" y="6540900"/>
            <a:ext cx="4243070" cy="210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solidFill>
                  <a:srgbClr val="FF6600"/>
                </a:solidFill>
                <a:latin typeface="Verdana"/>
                <a:cs typeface="Verdana"/>
              </a:rPr>
              <a:t>Copyright</a:t>
            </a:r>
            <a:r>
              <a:rPr sz="1200" b="1" spc="-1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FF6600"/>
                </a:solidFill>
                <a:latin typeface="Verdana"/>
                <a:cs typeface="Verdana"/>
              </a:rPr>
              <a:t>©</a:t>
            </a:r>
            <a:r>
              <a:rPr sz="1200" b="1" spc="-2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FF6600"/>
                </a:solidFill>
                <a:latin typeface="Verdana"/>
                <a:cs typeface="Verdana"/>
              </a:rPr>
              <a:t>2015</a:t>
            </a:r>
            <a:r>
              <a:rPr sz="1200" b="1" spc="-4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FF6600"/>
                </a:solidFill>
                <a:latin typeface="Verdana"/>
                <a:cs typeface="Verdana"/>
              </a:rPr>
              <a:t>Motoduino,</a:t>
            </a:r>
            <a:r>
              <a:rPr sz="1200" b="1" spc="-3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FF6600"/>
                </a:solidFill>
                <a:latin typeface="Verdana"/>
                <a:cs typeface="Verdana"/>
              </a:rPr>
              <a:t>All</a:t>
            </a:r>
            <a:r>
              <a:rPr sz="1200" b="1" spc="-2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FF6600"/>
                </a:solidFill>
                <a:latin typeface="Verdana"/>
                <a:cs typeface="Verdana"/>
              </a:rPr>
              <a:t>rights</a:t>
            </a:r>
            <a:r>
              <a:rPr sz="1200" b="1" spc="-2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200" b="1" spc="-10" dirty="0">
                <a:solidFill>
                  <a:srgbClr val="FF6600"/>
                </a:solidFill>
                <a:latin typeface="Verdana"/>
                <a:cs typeface="Verdana"/>
              </a:rPr>
              <a:t>reserved.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976" y="1161288"/>
            <a:ext cx="8821420" cy="4312920"/>
            <a:chOff x="188976" y="1161288"/>
            <a:chExt cx="8821420" cy="43129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2329" y="1167384"/>
              <a:ext cx="8761462" cy="430072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2024" y="1164336"/>
              <a:ext cx="8815070" cy="4307205"/>
            </a:xfrm>
            <a:custGeom>
              <a:avLst/>
              <a:gdLst/>
              <a:ahLst/>
              <a:cxnLst/>
              <a:rect l="l" t="t" r="r" b="b"/>
              <a:pathLst>
                <a:path w="8815070" h="4307205">
                  <a:moveTo>
                    <a:pt x="0" y="4306824"/>
                  </a:moveTo>
                  <a:lnTo>
                    <a:pt x="8814816" y="4306824"/>
                  </a:lnTo>
                  <a:lnTo>
                    <a:pt x="8814816" y="0"/>
                  </a:lnTo>
                  <a:lnTo>
                    <a:pt x="0" y="0"/>
                  </a:lnTo>
                  <a:lnTo>
                    <a:pt x="0" y="4306824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7095" y="1305306"/>
              <a:ext cx="483870" cy="431800"/>
            </a:xfrm>
            <a:custGeom>
              <a:avLst/>
              <a:gdLst/>
              <a:ahLst/>
              <a:cxnLst/>
              <a:rect l="l" t="t" r="r" b="b"/>
              <a:pathLst>
                <a:path w="483869" h="431800">
                  <a:moveTo>
                    <a:pt x="365379" y="0"/>
                  </a:moveTo>
                  <a:lnTo>
                    <a:pt x="137795" y="136525"/>
                  </a:lnTo>
                  <a:lnTo>
                    <a:pt x="78778" y="38100"/>
                  </a:lnTo>
                  <a:lnTo>
                    <a:pt x="0" y="352933"/>
                  </a:lnTo>
                  <a:lnTo>
                    <a:pt x="314845" y="431673"/>
                  </a:lnTo>
                  <a:lnTo>
                    <a:pt x="255828" y="333248"/>
                  </a:lnTo>
                  <a:lnTo>
                    <a:pt x="483450" y="196850"/>
                  </a:lnTo>
                  <a:lnTo>
                    <a:pt x="3653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7095" y="1305306"/>
              <a:ext cx="483870" cy="431800"/>
            </a:xfrm>
            <a:custGeom>
              <a:avLst/>
              <a:gdLst/>
              <a:ahLst/>
              <a:cxnLst/>
              <a:rect l="l" t="t" r="r" b="b"/>
              <a:pathLst>
                <a:path w="483869" h="431800">
                  <a:moveTo>
                    <a:pt x="0" y="352933"/>
                  </a:moveTo>
                  <a:lnTo>
                    <a:pt x="78778" y="38100"/>
                  </a:lnTo>
                  <a:lnTo>
                    <a:pt x="137795" y="136525"/>
                  </a:lnTo>
                  <a:lnTo>
                    <a:pt x="365379" y="0"/>
                  </a:lnTo>
                  <a:lnTo>
                    <a:pt x="483450" y="196850"/>
                  </a:lnTo>
                  <a:lnTo>
                    <a:pt x="255828" y="333248"/>
                  </a:lnTo>
                  <a:lnTo>
                    <a:pt x="314845" y="431673"/>
                  </a:lnTo>
                  <a:lnTo>
                    <a:pt x="0" y="352933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59879" y="1988820"/>
              <a:ext cx="2232660" cy="2304415"/>
            </a:xfrm>
            <a:custGeom>
              <a:avLst/>
              <a:gdLst/>
              <a:ahLst/>
              <a:cxnLst/>
              <a:rect l="l" t="t" r="r" b="b"/>
              <a:pathLst>
                <a:path w="2232659" h="2304415">
                  <a:moveTo>
                    <a:pt x="0" y="2304287"/>
                  </a:moveTo>
                  <a:lnTo>
                    <a:pt x="2232660" y="2304287"/>
                  </a:lnTo>
                  <a:lnTo>
                    <a:pt x="2232660" y="0"/>
                  </a:lnTo>
                  <a:lnTo>
                    <a:pt x="0" y="0"/>
                  </a:lnTo>
                  <a:lnTo>
                    <a:pt x="0" y="2304287"/>
                  </a:lnTo>
                  <a:close/>
                </a:path>
              </a:pathLst>
            </a:custGeom>
            <a:ln w="640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242" rIns="0" bIns="0" rtlCol="0">
            <a:spAutoFit/>
          </a:bodyPr>
          <a:lstStyle/>
          <a:p>
            <a:pPr marL="1360170">
              <a:lnSpc>
                <a:spcPct val="100000"/>
              </a:lnSpc>
              <a:spcBef>
                <a:spcPts val="100"/>
              </a:spcBef>
            </a:pPr>
            <a:r>
              <a:rPr dirty="0"/>
              <a:t>Get</a:t>
            </a:r>
            <a:r>
              <a:rPr spc="-30" dirty="0"/>
              <a:t> </a:t>
            </a:r>
            <a:r>
              <a:rPr dirty="0"/>
              <a:t>OpenAI</a:t>
            </a:r>
            <a:r>
              <a:rPr spc="-35" dirty="0"/>
              <a:t> </a:t>
            </a:r>
            <a:r>
              <a:rPr dirty="0"/>
              <a:t>API</a:t>
            </a:r>
            <a:r>
              <a:rPr spc="-20" dirty="0"/>
              <a:t> </a:t>
            </a:r>
            <a:r>
              <a:rPr dirty="0"/>
              <a:t>Key</a:t>
            </a:r>
            <a:r>
              <a:rPr spc="-25" dirty="0"/>
              <a:t> VII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5" dirty="0"/>
              <a:t> </a:t>
            </a:r>
            <a:r>
              <a:rPr dirty="0"/>
              <a:t>©</a:t>
            </a:r>
            <a:r>
              <a:rPr spc="-30" dirty="0"/>
              <a:t> </a:t>
            </a:r>
            <a:r>
              <a:rPr dirty="0"/>
              <a:t>2015</a:t>
            </a:r>
            <a:r>
              <a:rPr spc="-35" dirty="0"/>
              <a:t> </a:t>
            </a:r>
            <a:r>
              <a:rPr dirty="0"/>
              <a:t>Motoduino,</a:t>
            </a:r>
            <a:r>
              <a:rPr spc="-50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5633" y="193294"/>
            <a:ext cx="42570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OpenAI</a:t>
            </a:r>
            <a:r>
              <a:rPr spc="-10" dirty="0">
                <a:latin typeface="Adobe Clean Han ExtraBold"/>
                <a:cs typeface="Adobe Clean Han ExtraBold"/>
              </a:rPr>
              <a:t>的計費方式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907" y="972311"/>
            <a:ext cx="9092565" cy="1458595"/>
            <a:chOff x="25907" y="972311"/>
            <a:chExt cx="9092565" cy="14585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092" y="1073103"/>
              <a:ext cx="8961628" cy="13027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479" y="976883"/>
              <a:ext cx="9083040" cy="1449705"/>
            </a:xfrm>
            <a:custGeom>
              <a:avLst/>
              <a:gdLst/>
              <a:ahLst/>
              <a:cxnLst/>
              <a:rect l="l" t="t" r="r" b="b"/>
              <a:pathLst>
                <a:path w="9083040" h="1449705">
                  <a:moveTo>
                    <a:pt x="0" y="1449324"/>
                  </a:moveTo>
                  <a:lnTo>
                    <a:pt x="9083040" y="1449324"/>
                  </a:lnTo>
                  <a:lnTo>
                    <a:pt x="9083040" y="0"/>
                  </a:lnTo>
                  <a:lnTo>
                    <a:pt x="0" y="0"/>
                  </a:lnTo>
                  <a:lnTo>
                    <a:pt x="0" y="144932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8095" y="1970531"/>
              <a:ext cx="2718435" cy="0"/>
            </a:xfrm>
            <a:custGeom>
              <a:avLst/>
              <a:gdLst/>
              <a:ahLst/>
              <a:cxnLst/>
              <a:rect l="l" t="t" r="r" b="b"/>
              <a:pathLst>
                <a:path w="2718435">
                  <a:moveTo>
                    <a:pt x="0" y="0"/>
                  </a:moveTo>
                  <a:lnTo>
                    <a:pt x="2717927" y="0"/>
                  </a:lnTo>
                </a:path>
              </a:pathLst>
            </a:custGeom>
            <a:ln w="640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97535" y="3203448"/>
            <a:ext cx="8872855" cy="2853055"/>
            <a:chOff x="97535" y="3203448"/>
            <a:chExt cx="8872855" cy="285305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283" y="3212592"/>
              <a:ext cx="8839836" cy="27708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2107" y="3208020"/>
              <a:ext cx="8863965" cy="2844165"/>
            </a:xfrm>
            <a:custGeom>
              <a:avLst/>
              <a:gdLst/>
              <a:ahLst/>
              <a:cxnLst/>
              <a:rect l="l" t="t" r="r" b="b"/>
              <a:pathLst>
                <a:path w="8863965" h="2844165">
                  <a:moveTo>
                    <a:pt x="0" y="2843784"/>
                  </a:moveTo>
                  <a:lnTo>
                    <a:pt x="8863584" y="2843784"/>
                  </a:lnTo>
                  <a:lnTo>
                    <a:pt x="8863584" y="0"/>
                  </a:lnTo>
                  <a:lnTo>
                    <a:pt x="0" y="0"/>
                  </a:lnTo>
                  <a:lnTo>
                    <a:pt x="0" y="2843784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5" dirty="0"/>
              <a:t> </a:t>
            </a:r>
            <a:r>
              <a:rPr dirty="0"/>
              <a:t>©</a:t>
            </a:r>
            <a:r>
              <a:rPr spc="-30" dirty="0"/>
              <a:t> </a:t>
            </a:r>
            <a:r>
              <a:rPr dirty="0"/>
              <a:t>2015</a:t>
            </a:r>
            <a:r>
              <a:rPr spc="-35" dirty="0"/>
              <a:t> </a:t>
            </a:r>
            <a:r>
              <a:rPr dirty="0"/>
              <a:t>Motoduino,</a:t>
            </a:r>
            <a:r>
              <a:rPr spc="-50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980" y="1531326"/>
            <a:ext cx="8957310" cy="2031967"/>
          </a:xfrm>
          <a:prstGeom prst="rect">
            <a:avLst/>
          </a:prstGeom>
        </p:spPr>
        <p:txBody>
          <a:bodyPr vert="horz" wrap="square" lIns="0" tIns="27495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165"/>
              </a:spcBef>
            </a:pPr>
            <a:r>
              <a:rPr lang="zh-TW" altLang="en-US" sz="6000" spc="-10" dirty="0">
                <a:solidFill>
                  <a:srgbClr val="006F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Clean Han ExtraBold"/>
              </a:rPr>
              <a:t>圖片串接通訊軟體之應用</a:t>
            </a:r>
            <a:endParaRPr sz="6000" dirty="0">
              <a:latin typeface="微軟正黑體" panose="020B0604030504040204" pitchFamily="34" charset="-120"/>
              <a:ea typeface="微軟正黑體" panose="020B0604030504040204" pitchFamily="34" charset="-120"/>
              <a:cs typeface="Adobe Clean Han ExtraBold"/>
            </a:endParaRPr>
          </a:p>
          <a:p>
            <a:pPr marL="154305">
              <a:lnSpc>
                <a:spcPct val="100000"/>
              </a:lnSpc>
              <a:spcBef>
                <a:spcPts val="1170"/>
              </a:spcBef>
            </a:pPr>
            <a:r>
              <a:rPr sz="4400" dirty="0">
                <a:solidFill>
                  <a:srgbClr val="00AF50"/>
                </a:solidFill>
              </a:rPr>
              <a:t>HUB</a:t>
            </a:r>
            <a:r>
              <a:rPr sz="4400" spc="15" dirty="0">
                <a:solidFill>
                  <a:srgbClr val="00AF50"/>
                </a:solidFill>
              </a:rPr>
              <a:t> </a:t>
            </a:r>
            <a:r>
              <a:rPr sz="4400" spc="-10" dirty="0">
                <a:solidFill>
                  <a:srgbClr val="00AF50"/>
                </a:solidFill>
              </a:rPr>
              <a:t>5168+</a:t>
            </a:r>
            <a:r>
              <a:rPr sz="4400" spc="-10" dirty="0">
                <a:solidFill>
                  <a:srgbClr val="00AF50"/>
                </a:solidFill>
                <a:latin typeface="Adobe Clean Han ExtraBold"/>
                <a:cs typeface="Adobe Clean Han ExtraBold"/>
              </a:rPr>
              <a:t>硬體組裝與程式編寫</a:t>
            </a:r>
            <a:endParaRPr sz="4400" dirty="0">
              <a:latin typeface="Adobe Clean Han ExtraBold"/>
              <a:cs typeface="Adobe Clean Han Extra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5" dirty="0"/>
              <a:t> </a:t>
            </a:r>
            <a:r>
              <a:rPr dirty="0"/>
              <a:t>©</a:t>
            </a:r>
            <a:r>
              <a:rPr spc="-30" dirty="0"/>
              <a:t> </a:t>
            </a:r>
            <a:r>
              <a:rPr dirty="0"/>
              <a:t>2015</a:t>
            </a:r>
            <a:r>
              <a:rPr spc="-35" dirty="0"/>
              <a:t> </a:t>
            </a:r>
            <a:r>
              <a:rPr dirty="0"/>
              <a:t>Motoduino,</a:t>
            </a:r>
            <a:r>
              <a:rPr spc="-50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4444"/>
            <a:ext cx="9144000" cy="11193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59943"/>
            <a:ext cx="8906002" cy="121187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73025" marR="60325" algn="ctr">
              <a:lnSpc>
                <a:spcPts val="3915"/>
              </a:lnSpc>
              <a:spcBef>
                <a:spcPts val="100"/>
              </a:spcBef>
            </a:pPr>
            <a:r>
              <a:rPr lang="zh-TW" altLang="en-US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Clean Han ExtraBold"/>
              </a:rPr>
              <a:t>圖片產生器</a:t>
            </a:r>
            <a:endParaRPr spc="-10" dirty="0">
              <a:latin typeface="微軟正黑體" panose="020B0604030504040204" pitchFamily="34" charset="-120"/>
              <a:ea typeface="微軟正黑體" panose="020B0604030504040204" pitchFamily="34" charset="-120"/>
              <a:cs typeface="Adobe Clean Han ExtraBold"/>
            </a:endParaRPr>
          </a:p>
          <a:p>
            <a:pPr marL="73025" algn="ctr">
              <a:lnSpc>
                <a:spcPts val="4395"/>
              </a:lnSpc>
            </a:pPr>
            <a:r>
              <a:rPr sz="4000" u="sng" spc="-1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  <a:hlinkClick r:id="rId3"/>
              </a:rPr>
              <a:t>https://www.generate.rei.idv.tw/older</a:t>
            </a:r>
            <a:endParaRPr sz="40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5447" y="1242104"/>
            <a:ext cx="8855202" cy="4891995"/>
            <a:chOff x="155447" y="1242104"/>
            <a:chExt cx="8855202" cy="489199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447" y="1242104"/>
              <a:ext cx="8855202" cy="769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 rotWithShape="1">
            <a:blip r:embed="rId5" cstate="print"/>
            <a:srcRect t="6395"/>
            <a:stretch/>
          </p:blipFill>
          <p:spPr>
            <a:xfrm>
              <a:off x="251459" y="1714499"/>
              <a:ext cx="8723376" cy="441655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48411" y="1409699"/>
              <a:ext cx="8729980" cy="4724400"/>
            </a:xfrm>
            <a:custGeom>
              <a:avLst/>
              <a:gdLst/>
              <a:ahLst/>
              <a:cxnLst/>
              <a:rect l="l" t="t" r="r" b="b"/>
              <a:pathLst>
                <a:path w="8729980" h="4724400">
                  <a:moveTo>
                    <a:pt x="0" y="4724400"/>
                  </a:moveTo>
                  <a:lnTo>
                    <a:pt x="8729472" y="4724400"/>
                  </a:lnTo>
                  <a:lnTo>
                    <a:pt x="8729472" y="0"/>
                  </a:lnTo>
                  <a:lnTo>
                    <a:pt x="0" y="0"/>
                  </a:lnTo>
                  <a:lnTo>
                    <a:pt x="0" y="472440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5" dirty="0"/>
              <a:t> </a:t>
            </a:r>
            <a:r>
              <a:rPr dirty="0"/>
              <a:t>©</a:t>
            </a:r>
            <a:r>
              <a:rPr spc="-30" dirty="0"/>
              <a:t> </a:t>
            </a:r>
            <a:r>
              <a:rPr dirty="0"/>
              <a:t>2015</a:t>
            </a:r>
            <a:r>
              <a:rPr spc="-35" dirty="0"/>
              <a:t> </a:t>
            </a:r>
            <a:r>
              <a:rPr dirty="0"/>
              <a:t>Motoduino,</a:t>
            </a:r>
            <a:r>
              <a:rPr spc="-50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" y="990589"/>
            <a:ext cx="8534400" cy="51907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242" rIns="0" bIns="0" rtlCol="0">
            <a:spAutoFit/>
          </a:bodyPr>
          <a:lstStyle/>
          <a:p>
            <a:pPr marL="2977515">
              <a:lnSpc>
                <a:spcPct val="100000"/>
              </a:lnSpc>
              <a:spcBef>
                <a:spcPts val="100"/>
              </a:spcBef>
            </a:pPr>
            <a:r>
              <a:rPr dirty="0"/>
              <a:t>LINE</a:t>
            </a:r>
            <a:r>
              <a:rPr spc="-110" dirty="0"/>
              <a:t> </a:t>
            </a:r>
            <a:r>
              <a:rPr spc="-10" dirty="0"/>
              <a:t>Notify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5" dirty="0"/>
              <a:t> </a:t>
            </a:r>
            <a:r>
              <a:rPr dirty="0"/>
              <a:t>©</a:t>
            </a:r>
            <a:r>
              <a:rPr spc="-30" dirty="0"/>
              <a:t> </a:t>
            </a:r>
            <a:r>
              <a:rPr dirty="0"/>
              <a:t>2015</a:t>
            </a:r>
            <a:r>
              <a:rPr spc="-35" dirty="0"/>
              <a:t> </a:t>
            </a:r>
            <a:r>
              <a:rPr dirty="0"/>
              <a:t>Motoduino,</a:t>
            </a:r>
            <a:r>
              <a:rPr spc="-50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82" y="6278329"/>
            <a:ext cx="2009666" cy="5302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06546" y="193294"/>
            <a:ext cx="185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Adobe Clean Han ExtraBold"/>
                <a:cs typeface="Adobe Clean Han ExtraBold"/>
              </a:rPr>
              <a:t>運作流程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346191" y="4552188"/>
            <a:ext cx="3537585" cy="1911350"/>
            <a:chOff x="5346191" y="4552188"/>
            <a:chExt cx="3537585" cy="19113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8795" y="5003292"/>
              <a:ext cx="2514600" cy="14599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358891" y="4652391"/>
              <a:ext cx="962660" cy="746125"/>
            </a:xfrm>
            <a:custGeom>
              <a:avLst/>
              <a:gdLst/>
              <a:ahLst/>
              <a:cxnLst/>
              <a:rect l="l" t="t" r="r" b="b"/>
              <a:pathLst>
                <a:path w="962660" h="746125">
                  <a:moveTo>
                    <a:pt x="825754" y="745616"/>
                  </a:moveTo>
                  <a:lnTo>
                    <a:pt x="155194" y="335279"/>
                  </a:lnTo>
                  <a:lnTo>
                    <a:pt x="86741" y="447166"/>
                  </a:lnTo>
                  <a:lnTo>
                    <a:pt x="0" y="86740"/>
                  </a:lnTo>
                  <a:lnTo>
                    <a:pt x="360299" y="0"/>
                  </a:lnTo>
                  <a:lnTo>
                    <a:pt x="291973" y="111759"/>
                  </a:lnTo>
                  <a:lnTo>
                    <a:pt x="962533" y="521969"/>
                  </a:lnTo>
                  <a:lnTo>
                    <a:pt x="825754" y="745616"/>
                  </a:lnTo>
                  <a:close/>
                </a:path>
              </a:pathLst>
            </a:custGeom>
            <a:ln w="25400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31229" y="4565142"/>
              <a:ext cx="1402080" cy="315595"/>
            </a:xfrm>
            <a:custGeom>
              <a:avLst/>
              <a:gdLst/>
              <a:ahLst/>
              <a:cxnLst/>
              <a:rect l="l" t="t" r="r" b="b"/>
              <a:pathLst>
                <a:path w="1402079" h="315595">
                  <a:moveTo>
                    <a:pt x="1349502" y="0"/>
                  </a:moveTo>
                  <a:lnTo>
                    <a:pt x="52578" y="0"/>
                  </a:lnTo>
                  <a:lnTo>
                    <a:pt x="32093" y="4125"/>
                  </a:lnTo>
                  <a:lnTo>
                    <a:pt x="15382" y="15382"/>
                  </a:lnTo>
                  <a:lnTo>
                    <a:pt x="4125" y="32093"/>
                  </a:lnTo>
                  <a:lnTo>
                    <a:pt x="0" y="52577"/>
                  </a:lnTo>
                  <a:lnTo>
                    <a:pt x="0" y="262889"/>
                  </a:lnTo>
                  <a:lnTo>
                    <a:pt x="4125" y="283374"/>
                  </a:lnTo>
                  <a:lnTo>
                    <a:pt x="15382" y="300085"/>
                  </a:lnTo>
                  <a:lnTo>
                    <a:pt x="32093" y="311342"/>
                  </a:lnTo>
                  <a:lnTo>
                    <a:pt x="52578" y="315467"/>
                  </a:lnTo>
                  <a:lnTo>
                    <a:pt x="1349502" y="315467"/>
                  </a:lnTo>
                  <a:lnTo>
                    <a:pt x="1369986" y="311342"/>
                  </a:lnTo>
                  <a:lnTo>
                    <a:pt x="1386697" y="300085"/>
                  </a:lnTo>
                  <a:lnTo>
                    <a:pt x="1397954" y="283374"/>
                  </a:lnTo>
                  <a:lnTo>
                    <a:pt x="1402079" y="262889"/>
                  </a:lnTo>
                  <a:lnTo>
                    <a:pt x="1402079" y="52577"/>
                  </a:lnTo>
                  <a:lnTo>
                    <a:pt x="1397954" y="32093"/>
                  </a:lnTo>
                  <a:lnTo>
                    <a:pt x="1386697" y="15382"/>
                  </a:lnTo>
                  <a:lnTo>
                    <a:pt x="1369986" y="4125"/>
                  </a:lnTo>
                  <a:lnTo>
                    <a:pt x="1349502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31229" y="4565142"/>
              <a:ext cx="1402080" cy="315595"/>
            </a:xfrm>
            <a:custGeom>
              <a:avLst/>
              <a:gdLst/>
              <a:ahLst/>
              <a:cxnLst/>
              <a:rect l="l" t="t" r="r" b="b"/>
              <a:pathLst>
                <a:path w="1402079" h="315595">
                  <a:moveTo>
                    <a:pt x="0" y="52577"/>
                  </a:moveTo>
                  <a:lnTo>
                    <a:pt x="4125" y="32093"/>
                  </a:lnTo>
                  <a:lnTo>
                    <a:pt x="15382" y="15382"/>
                  </a:lnTo>
                  <a:lnTo>
                    <a:pt x="32093" y="4125"/>
                  </a:lnTo>
                  <a:lnTo>
                    <a:pt x="52578" y="0"/>
                  </a:lnTo>
                  <a:lnTo>
                    <a:pt x="1349502" y="0"/>
                  </a:lnTo>
                  <a:lnTo>
                    <a:pt x="1369986" y="4125"/>
                  </a:lnTo>
                  <a:lnTo>
                    <a:pt x="1386697" y="15382"/>
                  </a:lnTo>
                  <a:lnTo>
                    <a:pt x="1397954" y="32093"/>
                  </a:lnTo>
                  <a:lnTo>
                    <a:pt x="1402079" y="52577"/>
                  </a:lnTo>
                  <a:lnTo>
                    <a:pt x="1402079" y="262889"/>
                  </a:lnTo>
                  <a:lnTo>
                    <a:pt x="1397954" y="283374"/>
                  </a:lnTo>
                  <a:lnTo>
                    <a:pt x="1386697" y="300085"/>
                  </a:lnTo>
                  <a:lnTo>
                    <a:pt x="1369986" y="311342"/>
                  </a:lnTo>
                  <a:lnTo>
                    <a:pt x="1349502" y="315467"/>
                  </a:lnTo>
                  <a:lnTo>
                    <a:pt x="52578" y="315467"/>
                  </a:lnTo>
                  <a:lnTo>
                    <a:pt x="32093" y="311342"/>
                  </a:lnTo>
                  <a:lnTo>
                    <a:pt x="15382" y="300085"/>
                  </a:lnTo>
                  <a:lnTo>
                    <a:pt x="4125" y="283374"/>
                  </a:lnTo>
                  <a:lnTo>
                    <a:pt x="0" y="262889"/>
                  </a:lnTo>
                  <a:lnTo>
                    <a:pt x="0" y="52577"/>
                  </a:lnTo>
                  <a:close/>
                </a:path>
              </a:pathLst>
            </a:custGeom>
            <a:ln w="25908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365559" y="938783"/>
            <a:ext cx="3500120" cy="2586355"/>
            <a:chOff x="5365559" y="938783"/>
            <a:chExt cx="3500120" cy="258635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3263" y="938783"/>
              <a:ext cx="2561833" cy="165962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37603" y="1874519"/>
              <a:ext cx="1839468" cy="48615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379846" y="2014981"/>
              <a:ext cx="759460" cy="674370"/>
            </a:xfrm>
            <a:custGeom>
              <a:avLst/>
              <a:gdLst/>
              <a:ahLst/>
              <a:cxnLst/>
              <a:rect l="l" t="t" r="r" b="b"/>
              <a:pathLst>
                <a:path w="759460" h="674369">
                  <a:moveTo>
                    <a:pt x="721105" y="367791"/>
                  </a:moveTo>
                  <a:lnTo>
                    <a:pt x="648207" y="275843"/>
                  </a:lnTo>
                  <a:lnTo>
                    <a:pt x="145541" y="673862"/>
                  </a:lnTo>
                  <a:lnTo>
                    <a:pt x="0" y="489965"/>
                  </a:lnTo>
                  <a:lnTo>
                    <a:pt x="502665" y="91947"/>
                  </a:lnTo>
                  <a:lnTo>
                    <a:pt x="429767" y="0"/>
                  </a:lnTo>
                  <a:lnTo>
                    <a:pt x="759332" y="38226"/>
                  </a:lnTo>
                  <a:lnTo>
                    <a:pt x="721105" y="367791"/>
                  </a:lnTo>
                  <a:close/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51575" y="2540761"/>
              <a:ext cx="751205" cy="679450"/>
            </a:xfrm>
            <a:custGeom>
              <a:avLst/>
              <a:gdLst/>
              <a:ahLst/>
              <a:cxnLst/>
              <a:rect l="l" t="t" r="r" b="b"/>
              <a:pathLst>
                <a:path w="751204" h="679450">
                  <a:moveTo>
                    <a:pt x="32131" y="316611"/>
                  </a:moveTo>
                  <a:lnTo>
                    <a:pt x="106679" y="407288"/>
                  </a:lnTo>
                  <a:lnTo>
                    <a:pt x="601852" y="0"/>
                  </a:lnTo>
                  <a:lnTo>
                    <a:pt x="750951" y="181228"/>
                  </a:lnTo>
                  <a:lnTo>
                    <a:pt x="255650" y="588390"/>
                  </a:lnTo>
                  <a:lnTo>
                    <a:pt x="330200" y="679068"/>
                  </a:lnTo>
                  <a:lnTo>
                    <a:pt x="0" y="646811"/>
                  </a:lnTo>
                  <a:lnTo>
                    <a:pt x="32131" y="316611"/>
                  </a:lnTo>
                  <a:close/>
                </a:path>
              </a:pathLst>
            </a:custGeom>
            <a:ln w="28575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13169" y="2896361"/>
              <a:ext cx="2298700" cy="615950"/>
            </a:xfrm>
            <a:custGeom>
              <a:avLst/>
              <a:gdLst/>
              <a:ahLst/>
              <a:cxnLst/>
              <a:rect l="l" t="t" r="r" b="b"/>
              <a:pathLst>
                <a:path w="2298700" h="615950">
                  <a:moveTo>
                    <a:pt x="2195576" y="0"/>
                  </a:moveTo>
                  <a:lnTo>
                    <a:pt x="102615" y="0"/>
                  </a:lnTo>
                  <a:lnTo>
                    <a:pt x="62686" y="8068"/>
                  </a:lnTo>
                  <a:lnTo>
                    <a:pt x="30067" y="30067"/>
                  </a:lnTo>
                  <a:lnTo>
                    <a:pt x="8068" y="62686"/>
                  </a:lnTo>
                  <a:lnTo>
                    <a:pt x="0" y="102615"/>
                  </a:lnTo>
                  <a:lnTo>
                    <a:pt x="0" y="513079"/>
                  </a:lnTo>
                  <a:lnTo>
                    <a:pt x="8068" y="553009"/>
                  </a:lnTo>
                  <a:lnTo>
                    <a:pt x="30067" y="585628"/>
                  </a:lnTo>
                  <a:lnTo>
                    <a:pt x="62686" y="607627"/>
                  </a:lnTo>
                  <a:lnTo>
                    <a:pt x="102615" y="615696"/>
                  </a:lnTo>
                  <a:lnTo>
                    <a:pt x="2195576" y="615696"/>
                  </a:lnTo>
                  <a:lnTo>
                    <a:pt x="2235505" y="607627"/>
                  </a:lnTo>
                  <a:lnTo>
                    <a:pt x="2268124" y="585628"/>
                  </a:lnTo>
                  <a:lnTo>
                    <a:pt x="2290123" y="553009"/>
                  </a:lnTo>
                  <a:lnTo>
                    <a:pt x="2298191" y="513079"/>
                  </a:lnTo>
                  <a:lnTo>
                    <a:pt x="2298191" y="102615"/>
                  </a:lnTo>
                  <a:lnTo>
                    <a:pt x="2290123" y="62686"/>
                  </a:lnTo>
                  <a:lnTo>
                    <a:pt x="2268124" y="30067"/>
                  </a:lnTo>
                  <a:lnTo>
                    <a:pt x="2235505" y="8068"/>
                  </a:lnTo>
                  <a:lnTo>
                    <a:pt x="219557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13169" y="2896361"/>
              <a:ext cx="2298700" cy="615950"/>
            </a:xfrm>
            <a:custGeom>
              <a:avLst/>
              <a:gdLst/>
              <a:ahLst/>
              <a:cxnLst/>
              <a:rect l="l" t="t" r="r" b="b"/>
              <a:pathLst>
                <a:path w="2298700" h="615950">
                  <a:moveTo>
                    <a:pt x="0" y="102615"/>
                  </a:moveTo>
                  <a:lnTo>
                    <a:pt x="8068" y="62686"/>
                  </a:lnTo>
                  <a:lnTo>
                    <a:pt x="30067" y="30067"/>
                  </a:lnTo>
                  <a:lnTo>
                    <a:pt x="62686" y="8068"/>
                  </a:lnTo>
                  <a:lnTo>
                    <a:pt x="102615" y="0"/>
                  </a:lnTo>
                  <a:lnTo>
                    <a:pt x="2195576" y="0"/>
                  </a:lnTo>
                  <a:lnTo>
                    <a:pt x="2235505" y="8068"/>
                  </a:lnTo>
                  <a:lnTo>
                    <a:pt x="2268124" y="30067"/>
                  </a:lnTo>
                  <a:lnTo>
                    <a:pt x="2290123" y="62686"/>
                  </a:lnTo>
                  <a:lnTo>
                    <a:pt x="2298191" y="102615"/>
                  </a:lnTo>
                  <a:lnTo>
                    <a:pt x="2298191" y="513079"/>
                  </a:lnTo>
                  <a:lnTo>
                    <a:pt x="2290123" y="553009"/>
                  </a:lnTo>
                  <a:lnTo>
                    <a:pt x="2268124" y="585628"/>
                  </a:lnTo>
                  <a:lnTo>
                    <a:pt x="2235505" y="607627"/>
                  </a:lnTo>
                  <a:lnTo>
                    <a:pt x="2195576" y="615696"/>
                  </a:lnTo>
                  <a:lnTo>
                    <a:pt x="102615" y="615696"/>
                  </a:lnTo>
                  <a:lnTo>
                    <a:pt x="62686" y="607627"/>
                  </a:lnTo>
                  <a:lnTo>
                    <a:pt x="30067" y="585628"/>
                  </a:lnTo>
                  <a:lnTo>
                    <a:pt x="8068" y="553009"/>
                  </a:lnTo>
                  <a:lnTo>
                    <a:pt x="0" y="513079"/>
                  </a:lnTo>
                  <a:lnTo>
                    <a:pt x="0" y="102615"/>
                  </a:lnTo>
                  <a:close/>
                </a:path>
              </a:pathLst>
            </a:custGeom>
            <a:ln w="25908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97579" y="2450592"/>
            <a:ext cx="1760220" cy="2432304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852737" y="935396"/>
            <a:ext cx="1189355" cy="2287270"/>
            <a:chOff x="852737" y="935396"/>
            <a:chExt cx="1189355" cy="2287270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2737" y="935396"/>
              <a:ext cx="1189112" cy="2286660"/>
            </a:xfrm>
            <a:prstGeom prst="rect">
              <a:avLst/>
            </a:prstGeom>
          </p:spPr>
        </p:pic>
        <p:pic>
          <p:nvPicPr>
            <p:cNvPr id="19" name="object 19">
              <a:hlinkClick r:id="rId8"/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40891" y="1674876"/>
              <a:ext cx="783335" cy="882396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161913" y="4592827"/>
            <a:ext cx="1141095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10" dirty="0">
                <a:solidFill>
                  <a:srgbClr val="FFFFFF"/>
                </a:solidFill>
                <a:latin typeface="PMingLiU"/>
                <a:cs typeface="PMingLiU"/>
              </a:rPr>
              <a:t>回傳辨識結果</a:t>
            </a:r>
            <a:endParaRPr sz="1450">
              <a:latin typeface="PMingLiU"/>
              <a:cs typeface="PMingLiU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088136" y="3509771"/>
            <a:ext cx="2257425" cy="641985"/>
            <a:chOff x="1088136" y="3509771"/>
            <a:chExt cx="2257425" cy="641985"/>
          </a:xfrm>
        </p:grpSpPr>
        <p:sp>
          <p:nvSpPr>
            <p:cNvPr id="22" name="object 22"/>
            <p:cNvSpPr/>
            <p:nvPr/>
          </p:nvSpPr>
          <p:spPr>
            <a:xfrm>
              <a:off x="1101090" y="3522725"/>
              <a:ext cx="2231390" cy="615950"/>
            </a:xfrm>
            <a:custGeom>
              <a:avLst/>
              <a:gdLst/>
              <a:ahLst/>
              <a:cxnLst/>
              <a:rect l="l" t="t" r="r" b="b"/>
              <a:pathLst>
                <a:path w="2231390" h="615950">
                  <a:moveTo>
                    <a:pt x="2128520" y="0"/>
                  </a:moveTo>
                  <a:lnTo>
                    <a:pt x="102615" y="0"/>
                  </a:lnTo>
                  <a:lnTo>
                    <a:pt x="62675" y="8068"/>
                  </a:lnTo>
                  <a:lnTo>
                    <a:pt x="30057" y="30067"/>
                  </a:lnTo>
                  <a:lnTo>
                    <a:pt x="8064" y="62686"/>
                  </a:lnTo>
                  <a:lnTo>
                    <a:pt x="0" y="102616"/>
                  </a:lnTo>
                  <a:lnTo>
                    <a:pt x="0" y="513080"/>
                  </a:lnTo>
                  <a:lnTo>
                    <a:pt x="8064" y="553009"/>
                  </a:lnTo>
                  <a:lnTo>
                    <a:pt x="30057" y="585628"/>
                  </a:lnTo>
                  <a:lnTo>
                    <a:pt x="62675" y="607627"/>
                  </a:lnTo>
                  <a:lnTo>
                    <a:pt x="102615" y="615696"/>
                  </a:lnTo>
                  <a:lnTo>
                    <a:pt x="2128520" y="615696"/>
                  </a:lnTo>
                  <a:lnTo>
                    <a:pt x="2168449" y="607627"/>
                  </a:lnTo>
                  <a:lnTo>
                    <a:pt x="2201068" y="585628"/>
                  </a:lnTo>
                  <a:lnTo>
                    <a:pt x="2223067" y="553009"/>
                  </a:lnTo>
                  <a:lnTo>
                    <a:pt x="2231136" y="513080"/>
                  </a:lnTo>
                  <a:lnTo>
                    <a:pt x="2231136" y="102616"/>
                  </a:lnTo>
                  <a:lnTo>
                    <a:pt x="2223067" y="62686"/>
                  </a:lnTo>
                  <a:lnTo>
                    <a:pt x="2201068" y="30067"/>
                  </a:lnTo>
                  <a:lnTo>
                    <a:pt x="2168449" y="8068"/>
                  </a:lnTo>
                  <a:lnTo>
                    <a:pt x="212852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01090" y="3522725"/>
              <a:ext cx="2231390" cy="615950"/>
            </a:xfrm>
            <a:custGeom>
              <a:avLst/>
              <a:gdLst/>
              <a:ahLst/>
              <a:cxnLst/>
              <a:rect l="l" t="t" r="r" b="b"/>
              <a:pathLst>
                <a:path w="2231390" h="615950">
                  <a:moveTo>
                    <a:pt x="0" y="102616"/>
                  </a:moveTo>
                  <a:lnTo>
                    <a:pt x="8064" y="62686"/>
                  </a:lnTo>
                  <a:lnTo>
                    <a:pt x="30057" y="30067"/>
                  </a:lnTo>
                  <a:lnTo>
                    <a:pt x="62675" y="8068"/>
                  </a:lnTo>
                  <a:lnTo>
                    <a:pt x="102615" y="0"/>
                  </a:lnTo>
                  <a:lnTo>
                    <a:pt x="2128520" y="0"/>
                  </a:lnTo>
                  <a:lnTo>
                    <a:pt x="2168449" y="8068"/>
                  </a:lnTo>
                  <a:lnTo>
                    <a:pt x="2201068" y="30067"/>
                  </a:lnTo>
                  <a:lnTo>
                    <a:pt x="2223067" y="62686"/>
                  </a:lnTo>
                  <a:lnTo>
                    <a:pt x="2231136" y="102616"/>
                  </a:lnTo>
                  <a:lnTo>
                    <a:pt x="2231136" y="513080"/>
                  </a:lnTo>
                  <a:lnTo>
                    <a:pt x="2223067" y="553009"/>
                  </a:lnTo>
                  <a:lnTo>
                    <a:pt x="2201068" y="585628"/>
                  </a:lnTo>
                  <a:lnTo>
                    <a:pt x="2168449" y="607627"/>
                  </a:lnTo>
                  <a:lnTo>
                    <a:pt x="2128520" y="615696"/>
                  </a:lnTo>
                  <a:lnTo>
                    <a:pt x="102615" y="615696"/>
                  </a:lnTo>
                  <a:lnTo>
                    <a:pt x="62675" y="607627"/>
                  </a:lnTo>
                  <a:lnTo>
                    <a:pt x="30057" y="585628"/>
                  </a:lnTo>
                  <a:lnTo>
                    <a:pt x="8064" y="553009"/>
                  </a:lnTo>
                  <a:lnTo>
                    <a:pt x="0" y="513080"/>
                  </a:lnTo>
                  <a:lnTo>
                    <a:pt x="0" y="102616"/>
                  </a:lnTo>
                  <a:close/>
                </a:path>
              </a:pathLst>
            </a:custGeom>
            <a:ln w="25908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239113" y="3589146"/>
            <a:ext cx="1952625" cy="471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925">
              <a:lnSpc>
                <a:spcPct val="100699"/>
              </a:lnSpc>
              <a:spcBef>
                <a:spcPts val="100"/>
              </a:spcBef>
            </a:pPr>
            <a:r>
              <a:rPr sz="1450" spc="-10" dirty="0">
                <a:solidFill>
                  <a:srgbClr val="FFFFFF"/>
                </a:solidFill>
                <a:latin typeface="PMingLiU"/>
                <a:cs typeface="PMingLiU"/>
              </a:rPr>
              <a:t>根據不同的辨識結果，</a:t>
            </a:r>
            <a:r>
              <a:rPr sz="1450" spc="-5" dirty="0">
                <a:solidFill>
                  <a:srgbClr val="FFFFFF"/>
                </a:solidFill>
                <a:latin typeface="PMingLiU"/>
                <a:cs typeface="PMingLiU"/>
              </a:rPr>
              <a:t>發送不同的</a:t>
            </a:r>
            <a:r>
              <a:rPr sz="1450" dirty="0">
                <a:solidFill>
                  <a:srgbClr val="FFFFFF"/>
                </a:solidFill>
                <a:latin typeface="Verdana"/>
                <a:cs typeface="Verdana"/>
              </a:rPr>
              <a:t>LINE</a:t>
            </a:r>
            <a:r>
              <a:rPr sz="1450" spc="-20" dirty="0">
                <a:solidFill>
                  <a:srgbClr val="FFFFFF"/>
                </a:solidFill>
                <a:latin typeface="PMingLiU"/>
                <a:cs typeface="PMingLiU"/>
              </a:rPr>
              <a:t>的訊息</a:t>
            </a:r>
            <a:endParaRPr sz="1450">
              <a:latin typeface="PMingLiU"/>
              <a:cs typeface="PMingLiU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259329" y="2653029"/>
            <a:ext cx="988060" cy="771525"/>
            <a:chOff x="2259329" y="2653029"/>
            <a:chExt cx="988060" cy="771525"/>
          </a:xfrm>
        </p:grpSpPr>
        <p:sp>
          <p:nvSpPr>
            <p:cNvPr id="26" name="object 26"/>
            <p:cNvSpPr/>
            <p:nvPr/>
          </p:nvSpPr>
          <p:spPr>
            <a:xfrm>
              <a:off x="2272029" y="2665729"/>
              <a:ext cx="962660" cy="746125"/>
            </a:xfrm>
            <a:custGeom>
              <a:avLst/>
              <a:gdLst/>
              <a:ahLst/>
              <a:cxnLst/>
              <a:rect l="l" t="t" r="r" b="b"/>
              <a:pathLst>
                <a:path w="962660" h="746125">
                  <a:moveTo>
                    <a:pt x="360299" y="0"/>
                  </a:moveTo>
                  <a:lnTo>
                    <a:pt x="0" y="86868"/>
                  </a:lnTo>
                  <a:lnTo>
                    <a:pt x="86740" y="447167"/>
                  </a:lnTo>
                  <a:lnTo>
                    <a:pt x="155194" y="335407"/>
                  </a:lnTo>
                  <a:lnTo>
                    <a:pt x="825753" y="745617"/>
                  </a:lnTo>
                  <a:lnTo>
                    <a:pt x="962532" y="522097"/>
                  </a:lnTo>
                  <a:lnTo>
                    <a:pt x="291972" y="111760"/>
                  </a:lnTo>
                  <a:lnTo>
                    <a:pt x="3602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72029" y="2665729"/>
              <a:ext cx="962660" cy="746125"/>
            </a:xfrm>
            <a:custGeom>
              <a:avLst/>
              <a:gdLst/>
              <a:ahLst/>
              <a:cxnLst/>
              <a:rect l="l" t="t" r="r" b="b"/>
              <a:pathLst>
                <a:path w="962660" h="746125">
                  <a:moveTo>
                    <a:pt x="825753" y="745617"/>
                  </a:moveTo>
                  <a:lnTo>
                    <a:pt x="155194" y="335407"/>
                  </a:lnTo>
                  <a:lnTo>
                    <a:pt x="86740" y="447167"/>
                  </a:lnTo>
                  <a:lnTo>
                    <a:pt x="0" y="86868"/>
                  </a:lnTo>
                  <a:lnTo>
                    <a:pt x="360299" y="0"/>
                  </a:lnTo>
                  <a:lnTo>
                    <a:pt x="291972" y="111760"/>
                  </a:lnTo>
                  <a:lnTo>
                    <a:pt x="962532" y="522097"/>
                  </a:lnTo>
                  <a:lnTo>
                    <a:pt x="825753" y="745617"/>
                  </a:lnTo>
                  <a:close/>
                </a:path>
              </a:pathLst>
            </a:custGeom>
            <a:ln w="25400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427089" y="2962401"/>
            <a:ext cx="2072639" cy="471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815">
              <a:lnSpc>
                <a:spcPct val="100699"/>
              </a:lnSpc>
              <a:spcBef>
                <a:spcPts val="100"/>
              </a:spcBef>
            </a:pPr>
            <a:r>
              <a:rPr sz="1450" dirty="0">
                <a:solidFill>
                  <a:srgbClr val="FFFFFF"/>
                </a:solidFill>
                <a:latin typeface="PMingLiU"/>
                <a:cs typeface="PMingLiU"/>
              </a:rPr>
              <a:t>由</a:t>
            </a:r>
            <a:r>
              <a:rPr sz="1450" dirty="0">
                <a:solidFill>
                  <a:srgbClr val="FFFFFF"/>
                </a:solidFill>
                <a:latin typeface="Verdana"/>
                <a:cs typeface="Verdana"/>
              </a:rPr>
              <a:t>ChatGPT</a:t>
            </a:r>
            <a:r>
              <a:rPr sz="1450" dirty="0">
                <a:solidFill>
                  <a:srgbClr val="FFFFFF"/>
                </a:solidFill>
                <a:latin typeface="PMingLiU"/>
                <a:cs typeface="PMingLiU"/>
              </a:rPr>
              <a:t>與</a:t>
            </a:r>
            <a:r>
              <a:rPr sz="1450" spc="-10" dirty="0">
                <a:solidFill>
                  <a:srgbClr val="FFFFFF"/>
                </a:solidFill>
                <a:latin typeface="Verdana"/>
                <a:cs typeface="Verdana"/>
              </a:rPr>
              <a:t>DALL.E2</a:t>
            </a:r>
            <a:r>
              <a:rPr sz="1450" spc="-10" dirty="0">
                <a:solidFill>
                  <a:srgbClr val="FFFFFF"/>
                </a:solidFill>
                <a:latin typeface="PMingLiU"/>
                <a:cs typeface="PMingLiU"/>
              </a:rPr>
              <a:t>產生不同的祝福語和圖片</a:t>
            </a:r>
            <a:endParaRPr sz="1450">
              <a:latin typeface="PMingLiU"/>
              <a:cs typeface="PMingLiU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5" dirty="0"/>
              <a:t> </a:t>
            </a:r>
            <a:r>
              <a:rPr dirty="0"/>
              <a:t>©</a:t>
            </a:r>
            <a:r>
              <a:rPr spc="-30" dirty="0"/>
              <a:t> </a:t>
            </a:r>
            <a:r>
              <a:rPr dirty="0"/>
              <a:t>2015</a:t>
            </a:r>
            <a:r>
              <a:rPr spc="-35" dirty="0"/>
              <a:t> </a:t>
            </a:r>
            <a:r>
              <a:rPr dirty="0"/>
              <a:t>Motoduino,</a:t>
            </a:r>
            <a:r>
              <a:rPr spc="-50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7946" y="193294"/>
            <a:ext cx="2311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Adobe Clean Han ExtraBold"/>
                <a:cs typeface="Adobe Clean Han ExtraBold"/>
              </a:rPr>
              <a:t>硬體接線圖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22247" y="838200"/>
            <a:ext cx="7736205" cy="4878070"/>
            <a:chOff x="1222247" y="838200"/>
            <a:chExt cx="7736205" cy="48780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8407" y="838200"/>
              <a:ext cx="4169664" cy="24216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2247" y="838200"/>
              <a:ext cx="3311652" cy="45765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55591" y="2634995"/>
              <a:ext cx="2737485" cy="1635760"/>
            </a:xfrm>
            <a:custGeom>
              <a:avLst/>
              <a:gdLst/>
              <a:ahLst/>
              <a:cxnLst/>
              <a:rect l="l" t="t" r="r" b="b"/>
              <a:pathLst>
                <a:path w="2737484" h="1635760">
                  <a:moveTo>
                    <a:pt x="2736341" y="928115"/>
                  </a:moveTo>
                  <a:lnTo>
                    <a:pt x="1368171" y="928115"/>
                  </a:lnTo>
                  <a:lnTo>
                    <a:pt x="1368171" y="1635252"/>
                  </a:lnTo>
                  <a:lnTo>
                    <a:pt x="0" y="1635252"/>
                  </a:lnTo>
                </a:path>
                <a:path w="2737484" h="1635760">
                  <a:moveTo>
                    <a:pt x="2737104" y="0"/>
                  </a:moveTo>
                  <a:lnTo>
                    <a:pt x="2737104" y="922274"/>
                  </a:lnTo>
                </a:path>
              </a:pathLst>
            </a:custGeom>
            <a:ln w="640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55591" y="2665476"/>
              <a:ext cx="2161540" cy="1915795"/>
            </a:xfrm>
            <a:custGeom>
              <a:avLst/>
              <a:gdLst/>
              <a:ahLst/>
              <a:cxnLst/>
              <a:rect l="l" t="t" r="r" b="b"/>
              <a:pathLst>
                <a:path w="2161540" h="1915795">
                  <a:moveTo>
                    <a:pt x="2160269" y="547115"/>
                  </a:moveTo>
                  <a:lnTo>
                    <a:pt x="1080135" y="547115"/>
                  </a:lnTo>
                  <a:lnTo>
                    <a:pt x="1080135" y="1915287"/>
                  </a:lnTo>
                  <a:lnTo>
                    <a:pt x="0" y="1915287"/>
                  </a:lnTo>
                </a:path>
                <a:path w="2161540" h="1915795">
                  <a:moveTo>
                    <a:pt x="2161032" y="0"/>
                  </a:moveTo>
                  <a:lnTo>
                    <a:pt x="2161032" y="547370"/>
                  </a:lnTo>
                </a:path>
              </a:pathLst>
            </a:custGeom>
            <a:ln w="640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15795" y="2665476"/>
              <a:ext cx="5316220" cy="3018790"/>
            </a:xfrm>
            <a:custGeom>
              <a:avLst/>
              <a:gdLst/>
              <a:ahLst/>
              <a:cxnLst/>
              <a:rect l="l" t="t" r="r" b="b"/>
              <a:pathLst>
                <a:path w="5316220" h="3018790">
                  <a:moveTo>
                    <a:pt x="5315711" y="0"/>
                  </a:moveTo>
                  <a:lnTo>
                    <a:pt x="5315711" y="2995650"/>
                  </a:lnTo>
                </a:path>
                <a:path w="5316220" h="3018790">
                  <a:moveTo>
                    <a:pt x="0" y="926591"/>
                  </a:moveTo>
                  <a:lnTo>
                    <a:pt x="2657855" y="926591"/>
                  </a:lnTo>
                  <a:lnTo>
                    <a:pt x="2657855" y="3018294"/>
                  </a:lnTo>
                  <a:lnTo>
                    <a:pt x="5315711" y="3018294"/>
                  </a:lnTo>
                </a:path>
              </a:pathLst>
            </a:custGeom>
            <a:ln w="64008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15795" y="2699004"/>
              <a:ext cx="5520055" cy="2683510"/>
            </a:xfrm>
            <a:custGeom>
              <a:avLst/>
              <a:gdLst/>
              <a:ahLst/>
              <a:cxnLst/>
              <a:rect l="l" t="t" r="r" b="b"/>
              <a:pathLst>
                <a:path w="5520055" h="2683510">
                  <a:moveTo>
                    <a:pt x="5519674" y="0"/>
                  </a:moveTo>
                  <a:lnTo>
                    <a:pt x="5510783" y="2674493"/>
                  </a:lnTo>
                </a:path>
                <a:path w="5520055" h="2683510">
                  <a:moveTo>
                    <a:pt x="0" y="1217676"/>
                  </a:moveTo>
                  <a:lnTo>
                    <a:pt x="2352420" y="1217676"/>
                  </a:lnTo>
                  <a:lnTo>
                    <a:pt x="2352420" y="2683510"/>
                  </a:lnTo>
                  <a:lnTo>
                    <a:pt x="5495798" y="2683510"/>
                  </a:lnTo>
                </a:path>
              </a:pathLst>
            </a:custGeom>
            <a:ln w="64008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5" dirty="0"/>
              <a:t> </a:t>
            </a:r>
            <a:r>
              <a:rPr dirty="0"/>
              <a:t>©</a:t>
            </a:r>
            <a:r>
              <a:rPr spc="-30" dirty="0"/>
              <a:t> </a:t>
            </a:r>
            <a:r>
              <a:rPr dirty="0"/>
              <a:t>2015</a:t>
            </a:r>
            <a:r>
              <a:rPr spc="-35" dirty="0"/>
              <a:t> </a:t>
            </a:r>
            <a:r>
              <a:rPr dirty="0"/>
              <a:t>Motoduino,</a:t>
            </a:r>
            <a:r>
              <a:rPr spc="-50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656080">
              <a:lnSpc>
                <a:spcPct val="100000"/>
              </a:lnSpc>
              <a:spcBef>
                <a:spcPts val="100"/>
              </a:spcBef>
            </a:pPr>
            <a:r>
              <a:rPr dirty="0"/>
              <a:t>HUB</a:t>
            </a:r>
            <a:r>
              <a:rPr spc="-55" dirty="0"/>
              <a:t> </a:t>
            </a:r>
            <a:r>
              <a:rPr dirty="0"/>
              <a:t>5168</a:t>
            </a:r>
            <a:r>
              <a:rPr spc="-10" dirty="0"/>
              <a:t>+ </a:t>
            </a:r>
            <a:r>
              <a:rPr spc="35" dirty="0">
                <a:latin typeface="Adobe Clean Han ExtraBold"/>
                <a:cs typeface="Adobe Clean Han ExtraBold"/>
              </a:rPr>
              <a:t>硬體規格 </a:t>
            </a:r>
            <a:r>
              <a:rPr spc="-25" dirty="0"/>
              <a:t>II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1484375"/>
            <a:ext cx="2802636" cy="387248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7369" y="2293841"/>
            <a:ext cx="5373410" cy="257751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>
              <a:lnSpc>
                <a:spcPts val="1410"/>
              </a:lnSpc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0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2015</a:t>
            </a:r>
            <a:r>
              <a:rPr spc="-20" dirty="0"/>
              <a:t> </a:t>
            </a:r>
            <a:r>
              <a:rPr dirty="0"/>
              <a:t>Motoduino,</a:t>
            </a:r>
            <a:r>
              <a:rPr spc="-45" dirty="0"/>
              <a:t> </a:t>
            </a:r>
            <a:r>
              <a:rPr dirty="0"/>
              <a:t>All</a:t>
            </a:r>
            <a:r>
              <a:rPr spc="-25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082" y="801623"/>
            <a:ext cx="9010650" cy="6007100"/>
            <a:chOff x="48082" y="801623"/>
            <a:chExt cx="9010650" cy="6007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2" y="807719"/>
              <a:ext cx="6749796" cy="37520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6783" y="804671"/>
              <a:ext cx="6756400" cy="3758565"/>
            </a:xfrm>
            <a:custGeom>
              <a:avLst/>
              <a:gdLst/>
              <a:ahLst/>
              <a:cxnLst/>
              <a:rect l="l" t="t" r="r" b="b"/>
              <a:pathLst>
                <a:path w="6756400" h="3758565">
                  <a:moveTo>
                    <a:pt x="0" y="3758183"/>
                  </a:moveTo>
                  <a:lnTo>
                    <a:pt x="6755892" y="3758183"/>
                  </a:lnTo>
                  <a:lnTo>
                    <a:pt x="6755892" y="0"/>
                  </a:lnTo>
                  <a:lnTo>
                    <a:pt x="0" y="0"/>
                  </a:lnTo>
                  <a:lnTo>
                    <a:pt x="0" y="3758183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63267" y="1053083"/>
              <a:ext cx="774700" cy="288290"/>
            </a:xfrm>
            <a:custGeom>
              <a:avLst/>
              <a:gdLst/>
              <a:ahLst/>
              <a:cxnLst/>
              <a:rect l="l" t="t" r="r" b="b"/>
              <a:pathLst>
                <a:path w="774700" h="288290">
                  <a:moveTo>
                    <a:pt x="0" y="288036"/>
                  </a:moveTo>
                  <a:lnTo>
                    <a:pt x="774192" y="288036"/>
                  </a:lnTo>
                  <a:lnTo>
                    <a:pt x="774192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640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77696" y="2400934"/>
              <a:ext cx="483870" cy="431800"/>
            </a:xfrm>
            <a:custGeom>
              <a:avLst/>
              <a:gdLst/>
              <a:ahLst/>
              <a:cxnLst/>
              <a:rect l="l" t="t" r="r" b="b"/>
              <a:pathLst>
                <a:path w="483869" h="431800">
                  <a:moveTo>
                    <a:pt x="365378" y="0"/>
                  </a:moveTo>
                  <a:lnTo>
                    <a:pt x="137794" y="136398"/>
                  </a:lnTo>
                  <a:lnTo>
                    <a:pt x="78740" y="37973"/>
                  </a:lnTo>
                  <a:lnTo>
                    <a:pt x="0" y="352805"/>
                  </a:lnTo>
                  <a:lnTo>
                    <a:pt x="314833" y="431673"/>
                  </a:lnTo>
                  <a:lnTo>
                    <a:pt x="255778" y="333248"/>
                  </a:lnTo>
                  <a:lnTo>
                    <a:pt x="483361" y="196723"/>
                  </a:lnTo>
                  <a:lnTo>
                    <a:pt x="36537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77696" y="2400934"/>
              <a:ext cx="483870" cy="431800"/>
            </a:xfrm>
            <a:custGeom>
              <a:avLst/>
              <a:gdLst/>
              <a:ahLst/>
              <a:cxnLst/>
              <a:rect l="l" t="t" r="r" b="b"/>
              <a:pathLst>
                <a:path w="483869" h="431800">
                  <a:moveTo>
                    <a:pt x="0" y="352805"/>
                  </a:moveTo>
                  <a:lnTo>
                    <a:pt x="78740" y="37973"/>
                  </a:lnTo>
                  <a:lnTo>
                    <a:pt x="137794" y="136398"/>
                  </a:lnTo>
                  <a:lnTo>
                    <a:pt x="365378" y="0"/>
                  </a:lnTo>
                  <a:lnTo>
                    <a:pt x="483361" y="196723"/>
                  </a:lnTo>
                  <a:lnTo>
                    <a:pt x="255778" y="333248"/>
                  </a:lnTo>
                  <a:lnTo>
                    <a:pt x="314833" y="431673"/>
                  </a:lnTo>
                  <a:lnTo>
                    <a:pt x="0" y="352805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8048" y="2683763"/>
              <a:ext cx="6749796" cy="370636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561070" y="2473706"/>
              <a:ext cx="483870" cy="431800"/>
            </a:xfrm>
            <a:custGeom>
              <a:avLst/>
              <a:gdLst/>
              <a:ahLst/>
              <a:cxnLst/>
              <a:rect l="l" t="t" r="r" b="b"/>
              <a:pathLst>
                <a:path w="483870" h="431800">
                  <a:moveTo>
                    <a:pt x="365378" y="0"/>
                  </a:moveTo>
                  <a:lnTo>
                    <a:pt x="137795" y="136398"/>
                  </a:lnTo>
                  <a:lnTo>
                    <a:pt x="78739" y="38100"/>
                  </a:lnTo>
                  <a:lnTo>
                    <a:pt x="0" y="352933"/>
                  </a:lnTo>
                  <a:lnTo>
                    <a:pt x="314832" y="431673"/>
                  </a:lnTo>
                  <a:lnTo>
                    <a:pt x="255777" y="333248"/>
                  </a:lnTo>
                  <a:lnTo>
                    <a:pt x="483361" y="196723"/>
                  </a:lnTo>
                  <a:lnTo>
                    <a:pt x="36537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61070" y="2473706"/>
              <a:ext cx="483870" cy="431800"/>
            </a:xfrm>
            <a:custGeom>
              <a:avLst/>
              <a:gdLst/>
              <a:ahLst/>
              <a:cxnLst/>
              <a:rect l="l" t="t" r="r" b="b"/>
              <a:pathLst>
                <a:path w="483870" h="431800">
                  <a:moveTo>
                    <a:pt x="0" y="352933"/>
                  </a:moveTo>
                  <a:lnTo>
                    <a:pt x="78739" y="38100"/>
                  </a:lnTo>
                  <a:lnTo>
                    <a:pt x="137795" y="136398"/>
                  </a:lnTo>
                  <a:lnTo>
                    <a:pt x="365378" y="0"/>
                  </a:lnTo>
                  <a:lnTo>
                    <a:pt x="483361" y="196723"/>
                  </a:lnTo>
                  <a:lnTo>
                    <a:pt x="255777" y="333248"/>
                  </a:lnTo>
                  <a:lnTo>
                    <a:pt x="314832" y="431673"/>
                  </a:lnTo>
                  <a:lnTo>
                    <a:pt x="0" y="352933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242" rIns="0" bIns="0" rtlCol="0">
            <a:spAutoFit/>
          </a:bodyPr>
          <a:lstStyle/>
          <a:p>
            <a:pPr marL="2977515">
              <a:lnSpc>
                <a:spcPct val="100000"/>
              </a:lnSpc>
              <a:spcBef>
                <a:spcPts val="100"/>
              </a:spcBef>
            </a:pPr>
            <a:r>
              <a:rPr dirty="0"/>
              <a:t>LINE</a:t>
            </a:r>
            <a:r>
              <a:rPr spc="-110" dirty="0"/>
              <a:t> </a:t>
            </a:r>
            <a:r>
              <a:rPr spc="-10" dirty="0"/>
              <a:t>Notify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5" dirty="0"/>
              <a:t> </a:t>
            </a:r>
            <a:r>
              <a:rPr dirty="0"/>
              <a:t>©</a:t>
            </a:r>
            <a:r>
              <a:rPr spc="-30" dirty="0"/>
              <a:t> </a:t>
            </a:r>
            <a:r>
              <a:rPr dirty="0"/>
              <a:t>2015</a:t>
            </a:r>
            <a:r>
              <a:rPr spc="-35" dirty="0"/>
              <a:t> </a:t>
            </a:r>
            <a:r>
              <a:rPr dirty="0"/>
              <a:t>Motoduino,</a:t>
            </a:r>
            <a:r>
              <a:rPr spc="-50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88680" y="6486144"/>
            <a:ext cx="342900" cy="228600"/>
          </a:xfrm>
          <a:custGeom>
            <a:avLst/>
            <a:gdLst/>
            <a:ahLst/>
            <a:cxnLst/>
            <a:rect l="l" t="t" r="r" b="b"/>
            <a:pathLst>
              <a:path w="342900" h="228600">
                <a:moveTo>
                  <a:pt x="342900" y="0"/>
                </a:moveTo>
                <a:lnTo>
                  <a:pt x="0" y="0"/>
                </a:lnTo>
                <a:lnTo>
                  <a:pt x="0" y="228599"/>
                </a:lnTo>
                <a:lnTo>
                  <a:pt x="342900" y="228599"/>
                </a:lnTo>
                <a:lnTo>
                  <a:pt x="3429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584945" y="6522855"/>
            <a:ext cx="15240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2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31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82" y="6278329"/>
            <a:ext cx="2009666" cy="53025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9831" y="765048"/>
            <a:ext cx="8746490" cy="5934710"/>
            <a:chOff x="179831" y="765048"/>
            <a:chExt cx="8746490" cy="593471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831" y="765048"/>
              <a:ext cx="6665976" cy="391210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055495" y="3111499"/>
              <a:ext cx="483870" cy="431800"/>
            </a:xfrm>
            <a:custGeom>
              <a:avLst/>
              <a:gdLst/>
              <a:ahLst/>
              <a:cxnLst/>
              <a:rect l="l" t="t" r="r" b="b"/>
              <a:pathLst>
                <a:path w="483869" h="431800">
                  <a:moveTo>
                    <a:pt x="365379" y="0"/>
                  </a:moveTo>
                  <a:lnTo>
                    <a:pt x="137794" y="136398"/>
                  </a:lnTo>
                  <a:lnTo>
                    <a:pt x="78867" y="37973"/>
                  </a:lnTo>
                  <a:lnTo>
                    <a:pt x="0" y="352933"/>
                  </a:lnTo>
                  <a:lnTo>
                    <a:pt x="314960" y="431673"/>
                  </a:lnTo>
                  <a:lnTo>
                    <a:pt x="255905" y="333248"/>
                  </a:lnTo>
                  <a:lnTo>
                    <a:pt x="483488" y="196723"/>
                  </a:lnTo>
                  <a:lnTo>
                    <a:pt x="3653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55495" y="3111499"/>
              <a:ext cx="483870" cy="431800"/>
            </a:xfrm>
            <a:custGeom>
              <a:avLst/>
              <a:gdLst/>
              <a:ahLst/>
              <a:cxnLst/>
              <a:rect l="l" t="t" r="r" b="b"/>
              <a:pathLst>
                <a:path w="483869" h="431800">
                  <a:moveTo>
                    <a:pt x="0" y="352933"/>
                  </a:moveTo>
                  <a:lnTo>
                    <a:pt x="78867" y="37973"/>
                  </a:lnTo>
                  <a:lnTo>
                    <a:pt x="137794" y="136398"/>
                  </a:lnTo>
                  <a:lnTo>
                    <a:pt x="365379" y="0"/>
                  </a:lnTo>
                  <a:lnTo>
                    <a:pt x="483488" y="196723"/>
                  </a:lnTo>
                  <a:lnTo>
                    <a:pt x="255905" y="333248"/>
                  </a:lnTo>
                  <a:lnTo>
                    <a:pt x="314960" y="431673"/>
                  </a:lnTo>
                  <a:lnTo>
                    <a:pt x="0" y="352933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67711" y="3404615"/>
              <a:ext cx="6652259" cy="328879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264664" y="3401568"/>
              <a:ext cx="6658609" cy="3295015"/>
            </a:xfrm>
            <a:custGeom>
              <a:avLst/>
              <a:gdLst/>
              <a:ahLst/>
              <a:cxnLst/>
              <a:rect l="l" t="t" r="r" b="b"/>
              <a:pathLst>
                <a:path w="6658609" h="3295015">
                  <a:moveTo>
                    <a:pt x="0" y="3294888"/>
                  </a:moveTo>
                  <a:lnTo>
                    <a:pt x="6658356" y="3294888"/>
                  </a:lnTo>
                  <a:lnTo>
                    <a:pt x="6658356" y="0"/>
                  </a:lnTo>
                  <a:lnTo>
                    <a:pt x="0" y="0"/>
                  </a:lnTo>
                  <a:lnTo>
                    <a:pt x="0" y="3294888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48677" y="3789426"/>
              <a:ext cx="571500" cy="500380"/>
            </a:xfrm>
            <a:custGeom>
              <a:avLst/>
              <a:gdLst/>
              <a:ahLst/>
              <a:cxnLst/>
              <a:rect l="l" t="t" r="r" b="b"/>
              <a:pathLst>
                <a:path w="571500" h="500379">
                  <a:moveTo>
                    <a:pt x="321564" y="0"/>
                  </a:moveTo>
                  <a:lnTo>
                    <a:pt x="321564" y="124968"/>
                  </a:lnTo>
                  <a:lnTo>
                    <a:pt x="0" y="124968"/>
                  </a:lnTo>
                  <a:lnTo>
                    <a:pt x="0" y="374904"/>
                  </a:lnTo>
                  <a:lnTo>
                    <a:pt x="321564" y="374904"/>
                  </a:lnTo>
                  <a:lnTo>
                    <a:pt x="321564" y="499872"/>
                  </a:lnTo>
                  <a:lnTo>
                    <a:pt x="571500" y="249936"/>
                  </a:lnTo>
                  <a:lnTo>
                    <a:pt x="3215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48677" y="3789426"/>
              <a:ext cx="571500" cy="500380"/>
            </a:xfrm>
            <a:custGeom>
              <a:avLst/>
              <a:gdLst/>
              <a:ahLst/>
              <a:cxnLst/>
              <a:rect l="l" t="t" r="r" b="b"/>
              <a:pathLst>
                <a:path w="571500" h="500379">
                  <a:moveTo>
                    <a:pt x="0" y="124968"/>
                  </a:moveTo>
                  <a:lnTo>
                    <a:pt x="321564" y="124968"/>
                  </a:lnTo>
                  <a:lnTo>
                    <a:pt x="321564" y="0"/>
                  </a:lnTo>
                  <a:lnTo>
                    <a:pt x="571500" y="249936"/>
                  </a:lnTo>
                  <a:lnTo>
                    <a:pt x="321564" y="499872"/>
                  </a:lnTo>
                  <a:lnTo>
                    <a:pt x="321564" y="374904"/>
                  </a:lnTo>
                  <a:lnTo>
                    <a:pt x="0" y="374904"/>
                  </a:lnTo>
                  <a:lnTo>
                    <a:pt x="0" y="124968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704975">
              <a:lnSpc>
                <a:spcPct val="100000"/>
              </a:lnSpc>
              <a:spcBef>
                <a:spcPts val="100"/>
              </a:spcBef>
            </a:pPr>
            <a:r>
              <a:rPr spc="60" dirty="0">
                <a:latin typeface="Adobe Clean Han ExtraBold"/>
                <a:cs typeface="Adobe Clean Han ExtraBold"/>
              </a:rPr>
              <a:t>申請 </a:t>
            </a:r>
            <a:r>
              <a:rPr dirty="0"/>
              <a:t>LINE</a:t>
            </a:r>
            <a:r>
              <a:rPr spc="-50" dirty="0"/>
              <a:t> </a:t>
            </a:r>
            <a:r>
              <a:rPr dirty="0"/>
              <a:t>Notify</a:t>
            </a:r>
            <a:r>
              <a:rPr spc="-60" dirty="0"/>
              <a:t> </a:t>
            </a:r>
            <a:r>
              <a:rPr spc="65" dirty="0">
                <a:latin typeface="Adobe Clean Han ExtraBold"/>
                <a:cs typeface="Adobe Clean Han ExtraBold"/>
              </a:rPr>
              <a:t>權杖 </a:t>
            </a:r>
            <a:r>
              <a:rPr spc="-50" dirty="0"/>
              <a:t>I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5" dirty="0"/>
              <a:t> </a:t>
            </a:r>
            <a:r>
              <a:rPr dirty="0"/>
              <a:t>©</a:t>
            </a:r>
            <a:r>
              <a:rPr spc="-30" dirty="0"/>
              <a:t> </a:t>
            </a:r>
            <a:r>
              <a:rPr dirty="0"/>
              <a:t>2015</a:t>
            </a:r>
            <a:r>
              <a:rPr spc="-35" dirty="0"/>
              <a:t> </a:t>
            </a:r>
            <a:r>
              <a:rPr dirty="0"/>
              <a:t>Motoduino,</a:t>
            </a:r>
            <a:r>
              <a:rPr spc="-50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484" y="777240"/>
            <a:ext cx="8905240" cy="5946775"/>
            <a:chOff x="62484" y="777240"/>
            <a:chExt cx="8905240" cy="5946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28" y="888173"/>
              <a:ext cx="7072883" cy="368382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7056" y="781812"/>
              <a:ext cx="7082155" cy="3794760"/>
            </a:xfrm>
            <a:custGeom>
              <a:avLst/>
              <a:gdLst/>
              <a:ahLst/>
              <a:cxnLst/>
              <a:rect l="l" t="t" r="r" b="b"/>
              <a:pathLst>
                <a:path w="7082155" h="3794760">
                  <a:moveTo>
                    <a:pt x="0" y="3794760"/>
                  </a:moveTo>
                  <a:lnTo>
                    <a:pt x="7082028" y="3794760"/>
                  </a:lnTo>
                  <a:lnTo>
                    <a:pt x="7082028" y="0"/>
                  </a:lnTo>
                  <a:lnTo>
                    <a:pt x="0" y="0"/>
                  </a:lnTo>
                  <a:lnTo>
                    <a:pt x="0" y="37947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5750" y="1786890"/>
              <a:ext cx="571500" cy="500380"/>
            </a:xfrm>
            <a:custGeom>
              <a:avLst/>
              <a:gdLst/>
              <a:ahLst/>
              <a:cxnLst/>
              <a:rect l="l" t="t" r="r" b="b"/>
              <a:pathLst>
                <a:path w="571500" h="500380">
                  <a:moveTo>
                    <a:pt x="321564" y="0"/>
                  </a:moveTo>
                  <a:lnTo>
                    <a:pt x="321564" y="124968"/>
                  </a:lnTo>
                  <a:lnTo>
                    <a:pt x="0" y="124968"/>
                  </a:lnTo>
                  <a:lnTo>
                    <a:pt x="0" y="374904"/>
                  </a:lnTo>
                  <a:lnTo>
                    <a:pt x="321564" y="374904"/>
                  </a:lnTo>
                  <a:lnTo>
                    <a:pt x="321564" y="499872"/>
                  </a:lnTo>
                  <a:lnTo>
                    <a:pt x="571500" y="249936"/>
                  </a:lnTo>
                  <a:lnTo>
                    <a:pt x="3215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5750" y="1786890"/>
              <a:ext cx="571500" cy="500380"/>
            </a:xfrm>
            <a:custGeom>
              <a:avLst/>
              <a:gdLst/>
              <a:ahLst/>
              <a:cxnLst/>
              <a:rect l="l" t="t" r="r" b="b"/>
              <a:pathLst>
                <a:path w="571500" h="500380">
                  <a:moveTo>
                    <a:pt x="0" y="124968"/>
                  </a:moveTo>
                  <a:lnTo>
                    <a:pt x="321564" y="124968"/>
                  </a:lnTo>
                  <a:lnTo>
                    <a:pt x="321564" y="0"/>
                  </a:lnTo>
                  <a:lnTo>
                    <a:pt x="571500" y="249936"/>
                  </a:lnTo>
                  <a:lnTo>
                    <a:pt x="321564" y="499872"/>
                  </a:lnTo>
                  <a:lnTo>
                    <a:pt x="321564" y="374904"/>
                  </a:lnTo>
                  <a:lnTo>
                    <a:pt x="0" y="374904"/>
                  </a:lnTo>
                  <a:lnTo>
                    <a:pt x="0" y="124968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7628" y="1214627"/>
              <a:ext cx="3776472" cy="55001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353056" y="1210056"/>
              <a:ext cx="3785870" cy="5509260"/>
            </a:xfrm>
            <a:custGeom>
              <a:avLst/>
              <a:gdLst/>
              <a:ahLst/>
              <a:cxnLst/>
              <a:rect l="l" t="t" r="r" b="b"/>
              <a:pathLst>
                <a:path w="3785870" h="5509259">
                  <a:moveTo>
                    <a:pt x="0" y="5509260"/>
                  </a:moveTo>
                  <a:lnTo>
                    <a:pt x="3785616" y="5509260"/>
                  </a:lnTo>
                  <a:lnTo>
                    <a:pt x="3785616" y="0"/>
                  </a:lnTo>
                  <a:lnTo>
                    <a:pt x="0" y="0"/>
                  </a:lnTo>
                  <a:lnTo>
                    <a:pt x="0" y="55092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70988" y="3429000"/>
              <a:ext cx="2429510" cy="356870"/>
            </a:xfrm>
            <a:custGeom>
              <a:avLst/>
              <a:gdLst/>
              <a:ahLst/>
              <a:cxnLst/>
              <a:rect l="l" t="t" r="r" b="b"/>
              <a:pathLst>
                <a:path w="2429510" h="356870">
                  <a:moveTo>
                    <a:pt x="0" y="356616"/>
                  </a:moveTo>
                  <a:lnTo>
                    <a:pt x="2429256" y="356616"/>
                  </a:lnTo>
                  <a:lnTo>
                    <a:pt x="2429256" y="0"/>
                  </a:lnTo>
                  <a:lnTo>
                    <a:pt x="0" y="0"/>
                  </a:lnTo>
                  <a:lnTo>
                    <a:pt x="0" y="356616"/>
                  </a:lnTo>
                  <a:close/>
                </a:path>
              </a:pathLst>
            </a:custGeom>
            <a:ln w="640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34334" y="6099810"/>
              <a:ext cx="571500" cy="500380"/>
            </a:xfrm>
            <a:custGeom>
              <a:avLst/>
              <a:gdLst/>
              <a:ahLst/>
              <a:cxnLst/>
              <a:rect l="l" t="t" r="r" b="b"/>
              <a:pathLst>
                <a:path w="571500" h="500379">
                  <a:moveTo>
                    <a:pt x="321563" y="0"/>
                  </a:moveTo>
                  <a:lnTo>
                    <a:pt x="321563" y="124967"/>
                  </a:lnTo>
                  <a:lnTo>
                    <a:pt x="0" y="124967"/>
                  </a:lnTo>
                  <a:lnTo>
                    <a:pt x="0" y="374903"/>
                  </a:lnTo>
                  <a:lnTo>
                    <a:pt x="321563" y="374903"/>
                  </a:lnTo>
                  <a:lnTo>
                    <a:pt x="321563" y="499871"/>
                  </a:lnTo>
                  <a:lnTo>
                    <a:pt x="571500" y="249935"/>
                  </a:lnTo>
                  <a:lnTo>
                    <a:pt x="32156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34334" y="6099810"/>
              <a:ext cx="571500" cy="500380"/>
            </a:xfrm>
            <a:custGeom>
              <a:avLst/>
              <a:gdLst/>
              <a:ahLst/>
              <a:cxnLst/>
              <a:rect l="l" t="t" r="r" b="b"/>
              <a:pathLst>
                <a:path w="571500" h="500379">
                  <a:moveTo>
                    <a:pt x="0" y="124967"/>
                  </a:moveTo>
                  <a:lnTo>
                    <a:pt x="321563" y="124967"/>
                  </a:lnTo>
                  <a:lnTo>
                    <a:pt x="321563" y="0"/>
                  </a:lnTo>
                  <a:lnTo>
                    <a:pt x="571500" y="249935"/>
                  </a:lnTo>
                  <a:lnTo>
                    <a:pt x="321563" y="499871"/>
                  </a:lnTo>
                  <a:lnTo>
                    <a:pt x="321563" y="374903"/>
                  </a:lnTo>
                  <a:lnTo>
                    <a:pt x="0" y="374903"/>
                  </a:lnTo>
                  <a:lnTo>
                    <a:pt x="0" y="124967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70988" y="2214372"/>
              <a:ext cx="1214755" cy="287020"/>
            </a:xfrm>
            <a:custGeom>
              <a:avLst/>
              <a:gdLst/>
              <a:ahLst/>
              <a:cxnLst/>
              <a:rect l="l" t="t" r="r" b="b"/>
              <a:pathLst>
                <a:path w="1214754" h="287019">
                  <a:moveTo>
                    <a:pt x="0" y="286512"/>
                  </a:moveTo>
                  <a:lnTo>
                    <a:pt x="1214627" y="286512"/>
                  </a:lnTo>
                  <a:lnTo>
                    <a:pt x="1214627" y="0"/>
                  </a:lnTo>
                  <a:lnTo>
                    <a:pt x="0" y="0"/>
                  </a:lnTo>
                  <a:lnTo>
                    <a:pt x="0" y="286512"/>
                  </a:lnTo>
                  <a:close/>
                </a:path>
              </a:pathLst>
            </a:custGeom>
            <a:ln w="640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1872" y="3241547"/>
              <a:ext cx="3886200" cy="325983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067299" y="3236975"/>
              <a:ext cx="3895725" cy="3268979"/>
            </a:xfrm>
            <a:custGeom>
              <a:avLst/>
              <a:gdLst/>
              <a:ahLst/>
              <a:cxnLst/>
              <a:rect l="l" t="t" r="r" b="b"/>
              <a:pathLst>
                <a:path w="3895725" h="3268979">
                  <a:moveTo>
                    <a:pt x="0" y="3268979"/>
                  </a:moveTo>
                  <a:lnTo>
                    <a:pt x="3895344" y="3268979"/>
                  </a:lnTo>
                  <a:lnTo>
                    <a:pt x="3895344" y="0"/>
                  </a:lnTo>
                  <a:lnTo>
                    <a:pt x="0" y="0"/>
                  </a:lnTo>
                  <a:lnTo>
                    <a:pt x="0" y="326897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31713" y="5859018"/>
              <a:ext cx="571500" cy="500380"/>
            </a:xfrm>
            <a:custGeom>
              <a:avLst/>
              <a:gdLst/>
              <a:ahLst/>
              <a:cxnLst/>
              <a:rect l="l" t="t" r="r" b="b"/>
              <a:pathLst>
                <a:path w="571500" h="500379">
                  <a:moveTo>
                    <a:pt x="321563" y="0"/>
                  </a:moveTo>
                  <a:lnTo>
                    <a:pt x="321563" y="124967"/>
                  </a:lnTo>
                  <a:lnTo>
                    <a:pt x="0" y="124967"/>
                  </a:lnTo>
                  <a:lnTo>
                    <a:pt x="0" y="374903"/>
                  </a:lnTo>
                  <a:lnTo>
                    <a:pt x="321563" y="374903"/>
                  </a:lnTo>
                  <a:lnTo>
                    <a:pt x="321563" y="499871"/>
                  </a:lnTo>
                  <a:lnTo>
                    <a:pt x="571500" y="249935"/>
                  </a:lnTo>
                  <a:lnTo>
                    <a:pt x="32156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31713" y="5859018"/>
              <a:ext cx="571500" cy="500380"/>
            </a:xfrm>
            <a:custGeom>
              <a:avLst/>
              <a:gdLst/>
              <a:ahLst/>
              <a:cxnLst/>
              <a:rect l="l" t="t" r="r" b="b"/>
              <a:pathLst>
                <a:path w="571500" h="500379">
                  <a:moveTo>
                    <a:pt x="0" y="124967"/>
                  </a:moveTo>
                  <a:lnTo>
                    <a:pt x="321563" y="124967"/>
                  </a:lnTo>
                  <a:lnTo>
                    <a:pt x="321563" y="0"/>
                  </a:lnTo>
                  <a:lnTo>
                    <a:pt x="571500" y="249935"/>
                  </a:lnTo>
                  <a:lnTo>
                    <a:pt x="321563" y="499871"/>
                  </a:lnTo>
                  <a:lnTo>
                    <a:pt x="321563" y="374903"/>
                  </a:lnTo>
                  <a:lnTo>
                    <a:pt x="0" y="374903"/>
                  </a:lnTo>
                  <a:lnTo>
                    <a:pt x="0" y="124967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59274" y="4787645"/>
              <a:ext cx="428625" cy="428625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214122" y="0"/>
                  </a:moveTo>
                  <a:lnTo>
                    <a:pt x="163575" y="163575"/>
                  </a:lnTo>
                  <a:lnTo>
                    <a:pt x="0" y="163575"/>
                  </a:lnTo>
                  <a:lnTo>
                    <a:pt x="132334" y="264667"/>
                  </a:lnTo>
                  <a:lnTo>
                    <a:pt x="81787" y="428243"/>
                  </a:lnTo>
                  <a:lnTo>
                    <a:pt x="214122" y="327151"/>
                  </a:lnTo>
                  <a:lnTo>
                    <a:pt x="346455" y="428243"/>
                  </a:lnTo>
                  <a:lnTo>
                    <a:pt x="295910" y="264667"/>
                  </a:lnTo>
                  <a:lnTo>
                    <a:pt x="428243" y="163575"/>
                  </a:lnTo>
                  <a:lnTo>
                    <a:pt x="264667" y="163575"/>
                  </a:lnTo>
                  <a:lnTo>
                    <a:pt x="21412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59274" y="4787645"/>
              <a:ext cx="428625" cy="428625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0" y="163575"/>
                  </a:moveTo>
                  <a:lnTo>
                    <a:pt x="163575" y="163575"/>
                  </a:lnTo>
                  <a:lnTo>
                    <a:pt x="214122" y="0"/>
                  </a:lnTo>
                  <a:lnTo>
                    <a:pt x="264667" y="163575"/>
                  </a:lnTo>
                  <a:lnTo>
                    <a:pt x="428243" y="163575"/>
                  </a:lnTo>
                  <a:lnTo>
                    <a:pt x="295910" y="264667"/>
                  </a:lnTo>
                  <a:lnTo>
                    <a:pt x="346455" y="428243"/>
                  </a:lnTo>
                  <a:lnTo>
                    <a:pt x="214122" y="327151"/>
                  </a:lnTo>
                  <a:lnTo>
                    <a:pt x="81787" y="428243"/>
                  </a:lnTo>
                  <a:lnTo>
                    <a:pt x="132334" y="264667"/>
                  </a:lnTo>
                  <a:lnTo>
                    <a:pt x="0" y="163575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579880">
              <a:lnSpc>
                <a:spcPct val="100000"/>
              </a:lnSpc>
              <a:spcBef>
                <a:spcPts val="100"/>
              </a:spcBef>
            </a:pPr>
            <a:r>
              <a:rPr spc="60" dirty="0">
                <a:latin typeface="Adobe Clean Han ExtraBold"/>
                <a:cs typeface="Adobe Clean Han ExtraBold"/>
              </a:rPr>
              <a:t>申請 </a:t>
            </a:r>
            <a:r>
              <a:rPr dirty="0"/>
              <a:t>LINE</a:t>
            </a:r>
            <a:r>
              <a:rPr spc="-50" dirty="0"/>
              <a:t> </a:t>
            </a:r>
            <a:r>
              <a:rPr dirty="0"/>
              <a:t>Notify</a:t>
            </a:r>
            <a:r>
              <a:rPr spc="-60" dirty="0"/>
              <a:t> </a:t>
            </a:r>
            <a:r>
              <a:rPr spc="65" dirty="0">
                <a:latin typeface="Adobe Clean Han ExtraBold"/>
                <a:cs typeface="Adobe Clean Han ExtraBold"/>
              </a:rPr>
              <a:t>權杖 </a:t>
            </a:r>
            <a:r>
              <a:rPr spc="-25" dirty="0"/>
              <a:t>II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0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2015</a:t>
            </a:r>
            <a:r>
              <a:rPr spc="-20" dirty="0"/>
              <a:t> </a:t>
            </a:r>
            <a:r>
              <a:rPr dirty="0"/>
              <a:t>Motoduino,</a:t>
            </a:r>
            <a:r>
              <a:rPr spc="-45" dirty="0"/>
              <a:t> </a:t>
            </a:r>
            <a:r>
              <a:rPr dirty="0"/>
              <a:t>All</a:t>
            </a:r>
            <a:r>
              <a:rPr spc="-25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060" y="1479803"/>
            <a:ext cx="7473950" cy="3703320"/>
            <a:chOff x="99060" y="1479803"/>
            <a:chExt cx="7473950" cy="37033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443" y="1558995"/>
              <a:ext cx="7328797" cy="35242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5636" y="1482851"/>
              <a:ext cx="7434580" cy="3671570"/>
            </a:xfrm>
            <a:custGeom>
              <a:avLst/>
              <a:gdLst/>
              <a:ahLst/>
              <a:cxnLst/>
              <a:rect l="l" t="t" r="r" b="b"/>
              <a:pathLst>
                <a:path w="7434580" h="3671570">
                  <a:moveTo>
                    <a:pt x="0" y="3671316"/>
                  </a:moveTo>
                  <a:lnTo>
                    <a:pt x="7434072" y="3671316"/>
                  </a:lnTo>
                  <a:lnTo>
                    <a:pt x="7434072" y="0"/>
                  </a:lnTo>
                  <a:lnTo>
                    <a:pt x="0" y="0"/>
                  </a:lnTo>
                  <a:lnTo>
                    <a:pt x="0" y="3671316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1064" y="4896612"/>
              <a:ext cx="3001010" cy="254635"/>
            </a:xfrm>
            <a:custGeom>
              <a:avLst/>
              <a:gdLst/>
              <a:ahLst/>
              <a:cxnLst/>
              <a:rect l="l" t="t" r="r" b="b"/>
              <a:pathLst>
                <a:path w="3001010" h="254635">
                  <a:moveTo>
                    <a:pt x="0" y="254507"/>
                  </a:moveTo>
                  <a:lnTo>
                    <a:pt x="3000756" y="254507"/>
                  </a:lnTo>
                  <a:lnTo>
                    <a:pt x="3000756" y="0"/>
                  </a:lnTo>
                  <a:lnTo>
                    <a:pt x="0" y="0"/>
                  </a:lnTo>
                  <a:lnTo>
                    <a:pt x="0" y="254507"/>
                  </a:lnTo>
                  <a:close/>
                </a:path>
              </a:pathLst>
            </a:custGeom>
            <a:ln w="640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321308" y="690372"/>
            <a:ext cx="6384925" cy="843915"/>
            <a:chOff x="1321308" y="690372"/>
            <a:chExt cx="6384925" cy="84391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4478" y="1247992"/>
              <a:ext cx="5918457" cy="529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1308" y="690372"/>
              <a:ext cx="2804922" cy="84353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25596" y="690372"/>
              <a:ext cx="627126" cy="84353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52087" y="690372"/>
              <a:ext cx="3954017" cy="843534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546097" y="162965"/>
            <a:ext cx="5909945" cy="110934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65405" algn="ctr">
              <a:lnSpc>
                <a:spcPct val="100000"/>
              </a:lnSpc>
              <a:spcBef>
                <a:spcPts val="434"/>
              </a:spcBef>
            </a:pPr>
            <a:r>
              <a:rPr spc="-30" dirty="0">
                <a:solidFill>
                  <a:srgbClr val="C00000"/>
                </a:solidFill>
              </a:rPr>
              <a:t>LINE-</a:t>
            </a:r>
            <a:r>
              <a:rPr dirty="0">
                <a:solidFill>
                  <a:srgbClr val="C00000"/>
                </a:solidFill>
              </a:rPr>
              <a:t>Notify Web </a:t>
            </a:r>
            <a:r>
              <a:rPr spc="-25" dirty="0">
                <a:solidFill>
                  <a:srgbClr val="C00000"/>
                </a:solidFill>
              </a:rPr>
              <a:t>API</a:t>
            </a:r>
          </a:p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sz="3000" u="sng" spc="-2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  <a:hlinkClick r:id="rId7"/>
              </a:rPr>
              <a:t>https://notify-</a:t>
            </a:r>
            <a:r>
              <a:rPr sz="3000" u="sng" spc="-1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  <a:hlinkClick r:id="rId7"/>
              </a:rPr>
              <a:t>bot.line.me/doc/en/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675888" y="2918460"/>
            <a:ext cx="5248910" cy="2984500"/>
            <a:chOff x="3675888" y="2918460"/>
            <a:chExt cx="5248910" cy="298450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07892" y="2924556"/>
              <a:ext cx="5210556" cy="29718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704844" y="2921508"/>
              <a:ext cx="5217160" cy="2978150"/>
            </a:xfrm>
            <a:custGeom>
              <a:avLst/>
              <a:gdLst/>
              <a:ahLst/>
              <a:cxnLst/>
              <a:rect l="l" t="t" r="r" b="b"/>
              <a:pathLst>
                <a:path w="5217159" h="2978150">
                  <a:moveTo>
                    <a:pt x="0" y="2977895"/>
                  </a:moveTo>
                  <a:lnTo>
                    <a:pt x="5216652" y="2977895"/>
                  </a:lnTo>
                  <a:lnTo>
                    <a:pt x="5216652" y="0"/>
                  </a:lnTo>
                  <a:lnTo>
                    <a:pt x="0" y="0"/>
                  </a:lnTo>
                  <a:lnTo>
                    <a:pt x="0" y="2977895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07892" y="3435096"/>
              <a:ext cx="2077720" cy="1612900"/>
            </a:xfrm>
            <a:custGeom>
              <a:avLst/>
              <a:gdLst/>
              <a:ahLst/>
              <a:cxnLst/>
              <a:rect l="l" t="t" r="r" b="b"/>
              <a:pathLst>
                <a:path w="2077720" h="1612900">
                  <a:moveTo>
                    <a:pt x="0" y="1612391"/>
                  </a:moveTo>
                  <a:lnTo>
                    <a:pt x="2077212" y="1612391"/>
                  </a:lnTo>
                  <a:lnTo>
                    <a:pt x="2077212" y="0"/>
                  </a:lnTo>
                  <a:lnTo>
                    <a:pt x="0" y="0"/>
                  </a:lnTo>
                  <a:lnTo>
                    <a:pt x="0" y="1612391"/>
                  </a:lnTo>
                  <a:close/>
                </a:path>
              </a:pathLst>
            </a:custGeom>
            <a:ln w="640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0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2015</a:t>
            </a:r>
            <a:r>
              <a:rPr spc="-20" dirty="0"/>
              <a:t> </a:t>
            </a:r>
            <a:r>
              <a:rPr dirty="0"/>
              <a:t>Motoduino,</a:t>
            </a:r>
            <a:r>
              <a:rPr spc="-45" dirty="0"/>
              <a:t> </a:t>
            </a:r>
            <a:r>
              <a:rPr dirty="0"/>
              <a:t>All</a:t>
            </a:r>
            <a:r>
              <a:rPr spc="-25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3108960">
              <a:lnSpc>
                <a:spcPct val="100000"/>
              </a:lnSpc>
              <a:spcBef>
                <a:spcPts val="100"/>
              </a:spcBef>
            </a:pPr>
            <a:r>
              <a:rPr spc="40" dirty="0">
                <a:latin typeface="Adobe Clean Han ExtraBold"/>
                <a:cs typeface="Adobe Clean Han ExtraBold"/>
              </a:rPr>
              <a:t>程式碼解析 </a:t>
            </a:r>
            <a:r>
              <a:rPr spc="-50" dirty="0"/>
              <a:t>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8288" y="839724"/>
            <a:ext cx="9105900" cy="1876425"/>
            <a:chOff x="18288" y="839724"/>
            <a:chExt cx="9105900" cy="18764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773" y="845820"/>
              <a:ext cx="8950070" cy="18638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336" y="842772"/>
              <a:ext cx="9100185" cy="1870075"/>
            </a:xfrm>
            <a:custGeom>
              <a:avLst/>
              <a:gdLst/>
              <a:ahLst/>
              <a:cxnLst/>
              <a:rect l="l" t="t" r="r" b="b"/>
              <a:pathLst>
                <a:path w="9100185" h="1870075">
                  <a:moveTo>
                    <a:pt x="0" y="1869948"/>
                  </a:moveTo>
                  <a:lnTo>
                    <a:pt x="9099804" y="1869948"/>
                  </a:lnTo>
                  <a:lnTo>
                    <a:pt x="9099804" y="0"/>
                  </a:lnTo>
                  <a:lnTo>
                    <a:pt x="0" y="0"/>
                  </a:lnTo>
                  <a:lnTo>
                    <a:pt x="0" y="1869948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9811" y="2846832"/>
            <a:ext cx="8970645" cy="3584575"/>
            <a:chOff x="19811" y="2846832"/>
            <a:chExt cx="8970645" cy="358457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104" y="2852928"/>
              <a:ext cx="5048002" cy="227380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2859" y="2849880"/>
              <a:ext cx="5194300" cy="2280285"/>
            </a:xfrm>
            <a:custGeom>
              <a:avLst/>
              <a:gdLst/>
              <a:ahLst/>
              <a:cxnLst/>
              <a:rect l="l" t="t" r="r" b="b"/>
              <a:pathLst>
                <a:path w="5194300" h="2280285">
                  <a:moveTo>
                    <a:pt x="0" y="2279904"/>
                  </a:moveTo>
                  <a:lnTo>
                    <a:pt x="5193792" y="2279904"/>
                  </a:lnTo>
                  <a:lnTo>
                    <a:pt x="5193792" y="0"/>
                  </a:lnTo>
                  <a:lnTo>
                    <a:pt x="0" y="0"/>
                  </a:lnTo>
                  <a:lnTo>
                    <a:pt x="0" y="2279904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67883" y="3212592"/>
              <a:ext cx="3816096" cy="321259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164835" y="3209544"/>
              <a:ext cx="3822700" cy="3218815"/>
            </a:xfrm>
            <a:custGeom>
              <a:avLst/>
              <a:gdLst/>
              <a:ahLst/>
              <a:cxnLst/>
              <a:rect l="l" t="t" r="r" b="b"/>
              <a:pathLst>
                <a:path w="3822700" h="3218815">
                  <a:moveTo>
                    <a:pt x="0" y="3218687"/>
                  </a:moveTo>
                  <a:lnTo>
                    <a:pt x="3822191" y="3218687"/>
                  </a:lnTo>
                  <a:lnTo>
                    <a:pt x="3822191" y="0"/>
                  </a:lnTo>
                  <a:lnTo>
                    <a:pt x="0" y="0"/>
                  </a:lnTo>
                  <a:lnTo>
                    <a:pt x="0" y="3218687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0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2015</a:t>
            </a:r>
            <a:r>
              <a:rPr spc="-20" dirty="0"/>
              <a:t> </a:t>
            </a:r>
            <a:r>
              <a:rPr dirty="0"/>
              <a:t>Motoduino,</a:t>
            </a:r>
            <a:r>
              <a:rPr spc="-45" dirty="0"/>
              <a:t> </a:t>
            </a:r>
            <a:r>
              <a:rPr dirty="0"/>
              <a:t>All</a:t>
            </a:r>
            <a:r>
              <a:rPr spc="-25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082" y="758825"/>
            <a:ext cx="8274684" cy="6050280"/>
            <a:chOff x="48082" y="758825"/>
            <a:chExt cx="8274684" cy="60502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203" y="765046"/>
              <a:ext cx="8208264" cy="600151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5156" y="762000"/>
              <a:ext cx="8214359" cy="6007735"/>
            </a:xfrm>
            <a:custGeom>
              <a:avLst/>
              <a:gdLst/>
              <a:ahLst/>
              <a:cxnLst/>
              <a:rect l="l" t="t" r="r" b="b"/>
              <a:pathLst>
                <a:path w="8214359" h="6007734">
                  <a:moveTo>
                    <a:pt x="0" y="6007608"/>
                  </a:moveTo>
                  <a:lnTo>
                    <a:pt x="8214359" y="6007608"/>
                  </a:lnTo>
                  <a:lnTo>
                    <a:pt x="8214359" y="0"/>
                  </a:lnTo>
                  <a:lnTo>
                    <a:pt x="0" y="0"/>
                  </a:lnTo>
                  <a:lnTo>
                    <a:pt x="0" y="6007608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2983865">
              <a:lnSpc>
                <a:spcPct val="100000"/>
              </a:lnSpc>
              <a:spcBef>
                <a:spcPts val="100"/>
              </a:spcBef>
            </a:pPr>
            <a:r>
              <a:rPr spc="40" dirty="0">
                <a:latin typeface="Adobe Clean Han ExtraBold"/>
                <a:cs typeface="Adobe Clean Han ExtraBold"/>
              </a:rPr>
              <a:t>程式碼解析 </a:t>
            </a:r>
            <a:r>
              <a:rPr spc="-25" dirty="0"/>
              <a:t>II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501640" y="2947416"/>
            <a:ext cx="3561715" cy="2127885"/>
            <a:chOff x="5501640" y="2947416"/>
            <a:chExt cx="3561715" cy="212788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7736" y="2953512"/>
              <a:ext cx="3549396" cy="21153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504688" y="2950464"/>
              <a:ext cx="3556000" cy="2121535"/>
            </a:xfrm>
            <a:custGeom>
              <a:avLst/>
              <a:gdLst/>
              <a:ahLst/>
              <a:cxnLst/>
              <a:rect l="l" t="t" r="r" b="b"/>
              <a:pathLst>
                <a:path w="3556000" h="2121535">
                  <a:moveTo>
                    <a:pt x="0" y="2121407"/>
                  </a:moveTo>
                  <a:lnTo>
                    <a:pt x="3555491" y="2121407"/>
                  </a:lnTo>
                  <a:lnTo>
                    <a:pt x="3555491" y="0"/>
                  </a:lnTo>
                  <a:lnTo>
                    <a:pt x="0" y="0"/>
                  </a:lnTo>
                  <a:lnTo>
                    <a:pt x="0" y="2121407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0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2015</a:t>
            </a:r>
            <a:r>
              <a:rPr spc="-20" dirty="0"/>
              <a:t> </a:t>
            </a:r>
            <a:r>
              <a:rPr dirty="0"/>
              <a:t>Motoduino,</a:t>
            </a:r>
            <a:r>
              <a:rPr spc="-45" dirty="0"/>
              <a:t> </a:t>
            </a:r>
            <a:r>
              <a:rPr dirty="0"/>
              <a:t>All</a:t>
            </a:r>
            <a:r>
              <a:rPr spc="-25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082" y="3624071"/>
            <a:ext cx="7392670" cy="3184525"/>
            <a:chOff x="48082" y="3624071"/>
            <a:chExt cx="7392670" cy="3184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772" y="3630167"/>
              <a:ext cx="7353300" cy="30723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" y="3627119"/>
              <a:ext cx="7359650" cy="3078480"/>
            </a:xfrm>
            <a:custGeom>
              <a:avLst/>
              <a:gdLst/>
              <a:ahLst/>
              <a:cxnLst/>
              <a:rect l="l" t="t" r="r" b="b"/>
              <a:pathLst>
                <a:path w="7359650" h="3078479">
                  <a:moveTo>
                    <a:pt x="0" y="3078479"/>
                  </a:moveTo>
                  <a:lnTo>
                    <a:pt x="7359396" y="3078479"/>
                  </a:lnTo>
                  <a:lnTo>
                    <a:pt x="7359396" y="0"/>
                  </a:lnTo>
                  <a:lnTo>
                    <a:pt x="0" y="0"/>
                  </a:lnTo>
                  <a:lnTo>
                    <a:pt x="0" y="3078479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2858770">
              <a:lnSpc>
                <a:spcPct val="100000"/>
              </a:lnSpc>
              <a:spcBef>
                <a:spcPts val="100"/>
              </a:spcBef>
            </a:pPr>
            <a:r>
              <a:rPr spc="40" dirty="0">
                <a:latin typeface="Adobe Clean Han ExtraBold"/>
                <a:cs typeface="Adobe Clean Han ExtraBold"/>
              </a:rPr>
              <a:t>程式碼解析 </a:t>
            </a:r>
            <a:r>
              <a:rPr spc="-25" dirty="0"/>
              <a:t>III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74676" y="758951"/>
            <a:ext cx="5872480" cy="2809240"/>
            <a:chOff x="74676" y="758951"/>
            <a:chExt cx="5872480" cy="280924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981" y="765047"/>
              <a:ext cx="5729562" cy="27965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7724" y="761999"/>
              <a:ext cx="5866130" cy="2802890"/>
            </a:xfrm>
            <a:custGeom>
              <a:avLst/>
              <a:gdLst/>
              <a:ahLst/>
              <a:cxnLst/>
              <a:rect l="l" t="t" r="r" b="b"/>
              <a:pathLst>
                <a:path w="5866130" h="2802890">
                  <a:moveTo>
                    <a:pt x="0" y="2802636"/>
                  </a:moveTo>
                  <a:lnTo>
                    <a:pt x="5865876" y="2802636"/>
                  </a:lnTo>
                  <a:lnTo>
                    <a:pt x="5865876" y="0"/>
                  </a:lnTo>
                  <a:lnTo>
                    <a:pt x="0" y="0"/>
                  </a:lnTo>
                  <a:lnTo>
                    <a:pt x="0" y="2802636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0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2015</a:t>
            </a:r>
            <a:r>
              <a:rPr spc="-20" dirty="0"/>
              <a:t> </a:t>
            </a:r>
            <a:r>
              <a:rPr dirty="0"/>
              <a:t>Motoduino,</a:t>
            </a:r>
            <a:r>
              <a:rPr spc="-45" dirty="0"/>
              <a:t> </a:t>
            </a:r>
            <a:r>
              <a:rPr dirty="0"/>
              <a:t>All</a:t>
            </a:r>
            <a:r>
              <a:rPr spc="-25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056" y="736091"/>
            <a:ext cx="8724900" cy="3046730"/>
            <a:chOff x="67056" y="736091"/>
            <a:chExt cx="8724900" cy="304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006" y="742187"/>
              <a:ext cx="8598401" cy="303428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0104" y="739139"/>
              <a:ext cx="8719185" cy="3040380"/>
            </a:xfrm>
            <a:custGeom>
              <a:avLst/>
              <a:gdLst/>
              <a:ahLst/>
              <a:cxnLst/>
              <a:rect l="l" t="t" r="r" b="b"/>
              <a:pathLst>
                <a:path w="8719185" h="3040379">
                  <a:moveTo>
                    <a:pt x="0" y="3040380"/>
                  </a:moveTo>
                  <a:lnTo>
                    <a:pt x="8718804" y="3040380"/>
                  </a:lnTo>
                  <a:lnTo>
                    <a:pt x="8718804" y="0"/>
                  </a:lnTo>
                  <a:lnTo>
                    <a:pt x="0" y="0"/>
                  </a:lnTo>
                  <a:lnTo>
                    <a:pt x="0" y="304038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2934970">
              <a:lnSpc>
                <a:spcPct val="100000"/>
              </a:lnSpc>
              <a:spcBef>
                <a:spcPts val="100"/>
              </a:spcBef>
            </a:pPr>
            <a:r>
              <a:rPr spc="40" dirty="0">
                <a:latin typeface="Adobe Clean Han ExtraBold"/>
                <a:cs typeface="Adobe Clean Han ExtraBold"/>
              </a:rPr>
              <a:t>程式碼解析 </a:t>
            </a:r>
            <a:r>
              <a:rPr spc="-25" dirty="0"/>
              <a:t>IV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67056" y="3854196"/>
            <a:ext cx="8933815" cy="2390140"/>
            <a:chOff x="67056" y="3854196"/>
            <a:chExt cx="8933815" cy="239014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52" y="3860292"/>
              <a:ext cx="8921496" cy="23774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0104" y="3857244"/>
              <a:ext cx="8928100" cy="2383790"/>
            </a:xfrm>
            <a:custGeom>
              <a:avLst/>
              <a:gdLst/>
              <a:ahLst/>
              <a:cxnLst/>
              <a:rect l="l" t="t" r="r" b="b"/>
              <a:pathLst>
                <a:path w="8928100" h="2383790">
                  <a:moveTo>
                    <a:pt x="0" y="2383535"/>
                  </a:moveTo>
                  <a:lnTo>
                    <a:pt x="8927592" y="2383535"/>
                  </a:lnTo>
                  <a:lnTo>
                    <a:pt x="8927592" y="0"/>
                  </a:lnTo>
                  <a:lnTo>
                    <a:pt x="0" y="0"/>
                  </a:lnTo>
                  <a:lnTo>
                    <a:pt x="0" y="2383535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0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2015</a:t>
            </a:r>
            <a:r>
              <a:rPr spc="-20" dirty="0"/>
              <a:t> </a:t>
            </a:r>
            <a:r>
              <a:rPr dirty="0"/>
              <a:t>Motoduino,</a:t>
            </a:r>
            <a:r>
              <a:rPr spc="-45" dirty="0"/>
              <a:t> </a:t>
            </a:r>
            <a:r>
              <a:rPr dirty="0"/>
              <a:t>All</a:t>
            </a:r>
            <a:r>
              <a:rPr spc="-25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29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DALL.E-</a:t>
            </a:r>
            <a:r>
              <a:rPr dirty="0"/>
              <a:t>2</a:t>
            </a:r>
            <a:r>
              <a:rPr spc="20" dirty="0"/>
              <a:t> </a:t>
            </a:r>
            <a:r>
              <a:rPr dirty="0"/>
              <a:t>Request</a:t>
            </a:r>
            <a:r>
              <a:rPr spc="-45" dirty="0"/>
              <a:t> </a:t>
            </a:r>
            <a:r>
              <a:rPr spc="-10" dirty="0"/>
              <a:t>Format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948" y="1783325"/>
            <a:ext cx="8584198" cy="43558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38404" y="1007186"/>
            <a:ext cx="82194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u="sng" spc="-1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  <a:hlinkClick r:id="rId3"/>
              </a:rPr>
              <a:t>https://platform.openai.com/docs/api-reference/images/create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0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2015</a:t>
            </a:r>
            <a:r>
              <a:rPr spc="-20" dirty="0"/>
              <a:t> </a:t>
            </a:r>
            <a:r>
              <a:rPr dirty="0"/>
              <a:t>Motoduino,</a:t>
            </a:r>
            <a:r>
              <a:rPr spc="-45" dirty="0"/>
              <a:t> </a:t>
            </a:r>
            <a:r>
              <a:rPr dirty="0"/>
              <a:t>All</a:t>
            </a:r>
            <a:r>
              <a:rPr spc="-25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DALL.E-</a:t>
            </a:r>
            <a:r>
              <a:rPr dirty="0"/>
              <a:t>2</a:t>
            </a:r>
            <a:r>
              <a:rPr spc="10" dirty="0"/>
              <a:t> </a:t>
            </a:r>
            <a:r>
              <a:rPr dirty="0"/>
              <a:t>Response</a:t>
            </a:r>
            <a:r>
              <a:rPr spc="-40" dirty="0"/>
              <a:t> </a:t>
            </a:r>
            <a:r>
              <a:rPr spc="-10" dirty="0"/>
              <a:t>Format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8404" y="1007186"/>
            <a:ext cx="82194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u="sng" spc="-1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  <a:hlinkClick r:id="rId2"/>
              </a:rPr>
              <a:t>https://platform.openai.com/docs/api-reference/images/create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448" y="1936766"/>
            <a:ext cx="8821010" cy="274696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39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0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2015</a:t>
            </a:r>
            <a:r>
              <a:rPr spc="-20" dirty="0"/>
              <a:t> </a:t>
            </a:r>
            <a:r>
              <a:rPr dirty="0"/>
              <a:t>Motoduino,</a:t>
            </a:r>
            <a:r>
              <a:rPr spc="-45" dirty="0"/>
              <a:t> </a:t>
            </a:r>
            <a:r>
              <a:rPr dirty="0"/>
              <a:t>All</a:t>
            </a:r>
            <a:r>
              <a:rPr spc="-25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781175">
              <a:lnSpc>
                <a:spcPct val="100000"/>
              </a:lnSpc>
              <a:spcBef>
                <a:spcPts val="100"/>
              </a:spcBef>
            </a:pPr>
            <a:r>
              <a:rPr dirty="0"/>
              <a:t>HUB</a:t>
            </a:r>
            <a:r>
              <a:rPr spc="-55" dirty="0"/>
              <a:t> </a:t>
            </a:r>
            <a:r>
              <a:rPr dirty="0"/>
              <a:t>5168</a:t>
            </a:r>
            <a:r>
              <a:rPr spc="-10" dirty="0"/>
              <a:t>+ </a:t>
            </a:r>
            <a:r>
              <a:rPr spc="35" dirty="0">
                <a:latin typeface="Adobe Clean Han ExtraBold"/>
                <a:cs typeface="Adobe Clean Han ExtraBold"/>
              </a:rPr>
              <a:t>腳位說明 </a:t>
            </a:r>
            <a:r>
              <a:rPr spc="-50" dirty="0"/>
              <a:t>I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88" y="838200"/>
            <a:ext cx="8942321" cy="525475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>
              <a:lnSpc>
                <a:spcPts val="1410"/>
              </a:lnSpc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0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2015</a:t>
            </a:r>
            <a:r>
              <a:rPr spc="-20" dirty="0"/>
              <a:t> </a:t>
            </a:r>
            <a:r>
              <a:rPr dirty="0"/>
              <a:t>Motoduino,</a:t>
            </a:r>
            <a:r>
              <a:rPr spc="-45" dirty="0"/>
              <a:t> </a:t>
            </a:r>
            <a:r>
              <a:rPr dirty="0"/>
              <a:t>All</a:t>
            </a:r>
            <a:r>
              <a:rPr spc="-25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88680" y="6486144"/>
            <a:ext cx="342900" cy="228600"/>
          </a:xfrm>
          <a:custGeom>
            <a:avLst/>
            <a:gdLst/>
            <a:ahLst/>
            <a:cxnLst/>
            <a:rect l="l" t="t" r="r" b="b"/>
            <a:pathLst>
              <a:path w="342900" h="228600">
                <a:moveTo>
                  <a:pt x="342900" y="0"/>
                </a:moveTo>
                <a:lnTo>
                  <a:pt x="0" y="0"/>
                </a:lnTo>
                <a:lnTo>
                  <a:pt x="0" y="228599"/>
                </a:lnTo>
                <a:lnTo>
                  <a:pt x="342900" y="228599"/>
                </a:lnTo>
                <a:lnTo>
                  <a:pt x="3429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584945" y="6522855"/>
            <a:ext cx="15240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2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40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82" y="6278329"/>
            <a:ext cx="2009666" cy="53025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242" rIns="0" bIns="0" rtlCol="0">
            <a:spAutoFit/>
          </a:bodyPr>
          <a:lstStyle/>
          <a:p>
            <a:pPr marL="271780">
              <a:lnSpc>
                <a:spcPts val="4250"/>
              </a:lnSpc>
              <a:spcBef>
                <a:spcPts val="100"/>
              </a:spcBef>
            </a:pPr>
            <a:r>
              <a:rPr spc="-25" dirty="0"/>
              <a:t>3.5-</a:t>
            </a:r>
            <a:r>
              <a:rPr dirty="0"/>
              <a:t>instruct</a:t>
            </a:r>
            <a:r>
              <a:rPr spc="-30" dirty="0"/>
              <a:t> </a:t>
            </a:r>
            <a:r>
              <a:rPr dirty="0"/>
              <a:t>Request</a:t>
            </a:r>
            <a:r>
              <a:rPr spc="-25" dirty="0"/>
              <a:t> </a:t>
            </a:r>
            <a:r>
              <a:rPr dirty="0"/>
              <a:t>&amp;</a:t>
            </a:r>
            <a:r>
              <a:rPr spc="5" dirty="0"/>
              <a:t> </a:t>
            </a:r>
            <a:r>
              <a:rPr spc="-10" dirty="0"/>
              <a:t>Response</a:t>
            </a:r>
          </a:p>
          <a:p>
            <a:pPr marL="12700">
              <a:lnSpc>
                <a:spcPts val="2565"/>
              </a:lnSpc>
            </a:pPr>
            <a:r>
              <a:rPr sz="2200" u="sng" spc="-1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  <a:hlinkClick r:id="rId3"/>
              </a:rPr>
              <a:t>https://platform.openai.com/docs/api-reference/completions/object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8871" y="1146496"/>
            <a:ext cx="8917305" cy="5666105"/>
            <a:chOff x="118871" y="1146496"/>
            <a:chExt cx="8917305" cy="566610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871" y="1146496"/>
              <a:ext cx="5176804" cy="307498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20412" y="1967482"/>
              <a:ext cx="4215384" cy="484479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5" dirty="0"/>
              <a:t> </a:t>
            </a:r>
            <a:r>
              <a:rPr dirty="0"/>
              <a:t>©</a:t>
            </a:r>
            <a:r>
              <a:rPr spc="-30" dirty="0"/>
              <a:t> </a:t>
            </a:r>
            <a:r>
              <a:rPr dirty="0"/>
              <a:t>2015</a:t>
            </a:r>
            <a:r>
              <a:rPr spc="-35" dirty="0"/>
              <a:t> </a:t>
            </a:r>
            <a:r>
              <a:rPr dirty="0"/>
              <a:t>Motoduino,</a:t>
            </a:r>
            <a:r>
              <a:rPr spc="-50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6546" y="193294"/>
            <a:ext cx="185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Adobe Clean Han ExtraBold"/>
                <a:cs typeface="Adobe Clean Han ExtraBold"/>
              </a:rPr>
              <a:t>運作成果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97408" y="832103"/>
            <a:ext cx="7955280" cy="5934710"/>
            <a:chOff x="597408" y="832103"/>
            <a:chExt cx="7955280" cy="59347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3504" y="838199"/>
              <a:ext cx="4063940" cy="315667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00456" y="835151"/>
              <a:ext cx="4117975" cy="3187065"/>
            </a:xfrm>
            <a:custGeom>
              <a:avLst/>
              <a:gdLst/>
              <a:ahLst/>
              <a:cxnLst/>
              <a:rect l="l" t="t" r="r" b="b"/>
              <a:pathLst>
                <a:path w="4117975" h="3187065">
                  <a:moveTo>
                    <a:pt x="0" y="3186684"/>
                  </a:moveTo>
                  <a:lnTo>
                    <a:pt x="4117848" y="3186684"/>
                  </a:lnTo>
                  <a:lnTo>
                    <a:pt x="4117848" y="0"/>
                  </a:lnTo>
                  <a:lnTo>
                    <a:pt x="0" y="0"/>
                  </a:lnTo>
                  <a:lnTo>
                    <a:pt x="0" y="3186684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9784" y="838199"/>
              <a:ext cx="3404648" cy="317450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126736" y="835151"/>
              <a:ext cx="3423285" cy="3187065"/>
            </a:xfrm>
            <a:custGeom>
              <a:avLst/>
              <a:gdLst/>
              <a:ahLst/>
              <a:cxnLst/>
              <a:rect l="l" t="t" r="r" b="b"/>
              <a:pathLst>
                <a:path w="3423284" h="3187065">
                  <a:moveTo>
                    <a:pt x="0" y="3186684"/>
                  </a:moveTo>
                  <a:lnTo>
                    <a:pt x="3422904" y="3186684"/>
                  </a:lnTo>
                  <a:lnTo>
                    <a:pt x="3422904" y="0"/>
                  </a:lnTo>
                  <a:lnTo>
                    <a:pt x="0" y="0"/>
                  </a:lnTo>
                  <a:lnTo>
                    <a:pt x="0" y="3186684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4452" y="3572254"/>
              <a:ext cx="4110228" cy="318820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851403" y="3569206"/>
              <a:ext cx="4116704" cy="3194685"/>
            </a:xfrm>
            <a:custGeom>
              <a:avLst/>
              <a:gdLst/>
              <a:ahLst/>
              <a:cxnLst/>
              <a:rect l="l" t="t" r="r" b="b"/>
              <a:pathLst>
                <a:path w="4116704" h="3194684">
                  <a:moveTo>
                    <a:pt x="0" y="3194304"/>
                  </a:moveTo>
                  <a:lnTo>
                    <a:pt x="4116324" y="3194304"/>
                  </a:lnTo>
                  <a:lnTo>
                    <a:pt x="4116324" y="0"/>
                  </a:lnTo>
                  <a:lnTo>
                    <a:pt x="0" y="0"/>
                  </a:lnTo>
                  <a:lnTo>
                    <a:pt x="0" y="3194304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572245" y="6510155"/>
            <a:ext cx="17780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41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0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2015</a:t>
            </a:r>
            <a:r>
              <a:rPr spc="-20" dirty="0"/>
              <a:t> </a:t>
            </a:r>
            <a:r>
              <a:rPr dirty="0"/>
              <a:t>Motoduino,</a:t>
            </a:r>
            <a:r>
              <a:rPr spc="-45" dirty="0"/>
              <a:t> </a:t>
            </a:r>
            <a:r>
              <a:rPr dirty="0"/>
              <a:t>All</a:t>
            </a:r>
            <a:r>
              <a:rPr spc="-25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656080">
              <a:lnSpc>
                <a:spcPct val="100000"/>
              </a:lnSpc>
              <a:spcBef>
                <a:spcPts val="100"/>
              </a:spcBef>
            </a:pPr>
            <a:r>
              <a:rPr dirty="0"/>
              <a:t>HUB</a:t>
            </a:r>
            <a:r>
              <a:rPr spc="-55" dirty="0"/>
              <a:t> </a:t>
            </a:r>
            <a:r>
              <a:rPr dirty="0"/>
              <a:t>5168</a:t>
            </a:r>
            <a:r>
              <a:rPr spc="-10" dirty="0"/>
              <a:t>+ </a:t>
            </a:r>
            <a:r>
              <a:rPr spc="35" dirty="0">
                <a:latin typeface="Adobe Clean Han ExtraBold"/>
                <a:cs typeface="Adobe Clean Han ExtraBold"/>
              </a:rPr>
              <a:t>腳位說明 </a:t>
            </a:r>
            <a:r>
              <a:rPr spc="-25" dirty="0"/>
              <a:t>II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6679" y="853440"/>
            <a:ext cx="8790940" cy="5478780"/>
            <a:chOff x="106679" y="853440"/>
            <a:chExt cx="8790940" cy="54787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79" y="853440"/>
              <a:ext cx="5006010" cy="37444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3291" y="1341120"/>
              <a:ext cx="3893819" cy="49911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>
              <a:lnSpc>
                <a:spcPts val="1410"/>
              </a:lnSpc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0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2015</a:t>
            </a:r>
            <a:r>
              <a:rPr spc="-20" dirty="0"/>
              <a:t> </a:t>
            </a:r>
            <a:r>
              <a:rPr dirty="0"/>
              <a:t>Motoduino,</a:t>
            </a:r>
            <a:r>
              <a:rPr spc="-45" dirty="0"/>
              <a:t> </a:t>
            </a:r>
            <a:r>
              <a:rPr dirty="0"/>
              <a:t>All</a:t>
            </a:r>
            <a:r>
              <a:rPr spc="-25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004" y="1149418"/>
            <a:ext cx="8573135" cy="2919095"/>
          </a:xfrm>
          <a:prstGeom prst="rect">
            <a:avLst/>
          </a:prstGeom>
        </p:spPr>
        <p:txBody>
          <a:bodyPr vert="horz" wrap="square" lIns="0" tIns="3302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00"/>
              </a:spcBef>
            </a:pPr>
            <a:r>
              <a:rPr sz="9600" spc="-10" dirty="0">
                <a:solidFill>
                  <a:srgbClr val="00AF50"/>
                </a:solidFill>
                <a:latin typeface="Adobe Clean Han ExtraBold"/>
                <a:cs typeface="Adobe Clean Han ExtraBold"/>
              </a:rPr>
              <a:t>軟體環境安裝篇</a:t>
            </a:r>
            <a:endParaRPr sz="9600">
              <a:latin typeface="Adobe Clean Han ExtraBold"/>
              <a:cs typeface="Adobe Clean Han ExtraBold"/>
            </a:endParaRPr>
          </a:p>
          <a:p>
            <a:pPr algn="ctr">
              <a:lnSpc>
                <a:spcPct val="100000"/>
              </a:lnSpc>
              <a:spcBef>
                <a:spcPts val="1560"/>
              </a:spcBef>
            </a:pPr>
            <a:r>
              <a:rPr sz="6000" spc="-55" dirty="0">
                <a:solidFill>
                  <a:srgbClr val="FFC000"/>
                </a:solidFill>
              </a:rPr>
              <a:t>Windows</a:t>
            </a:r>
            <a:r>
              <a:rPr sz="6000" spc="-15" dirty="0">
                <a:solidFill>
                  <a:srgbClr val="FFC000"/>
                </a:solidFill>
                <a:latin typeface="Adobe Clean Han ExtraBold"/>
                <a:cs typeface="Adobe Clean Han ExtraBold"/>
              </a:rPr>
              <a:t>作業系統</a:t>
            </a:r>
            <a:endParaRPr sz="6000">
              <a:latin typeface="Adobe Clean Han ExtraBold"/>
              <a:cs typeface="Adobe Clean Han Extra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>
              <a:lnSpc>
                <a:spcPts val="1410"/>
              </a:lnSpc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0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2015</a:t>
            </a:r>
            <a:r>
              <a:rPr spc="-20" dirty="0"/>
              <a:t> </a:t>
            </a:r>
            <a:r>
              <a:rPr dirty="0"/>
              <a:t>Motoduino,</a:t>
            </a:r>
            <a:r>
              <a:rPr spc="-45" dirty="0"/>
              <a:t> </a:t>
            </a:r>
            <a:r>
              <a:rPr dirty="0"/>
              <a:t>All</a:t>
            </a:r>
            <a:r>
              <a:rPr spc="-25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23045" y="6522855"/>
            <a:ext cx="7620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2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82" y="6278329"/>
            <a:ext cx="2009666" cy="53025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061525" y="1369885"/>
            <a:ext cx="5997575" cy="5328285"/>
            <a:chOff x="3061525" y="1369885"/>
            <a:chExt cx="5997575" cy="53282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70860" y="1379219"/>
              <a:ext cx="5978651" cy="530961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066288" y="1374647"/>
              <a:ext cx="5988050" cy="5318760"/>
            </a:xfrm>
            <a:custGeom>
              <a:avLst/>
              <a:gdLst/>
              <a:ahLst/>
              <a:cxnLst/>
              <a:rect l="l" t="t" r="r" b="b"/>
              <a:pathLst>
                <a:path w="5988050" h="5318759">
                  <a:moveTo>
                    <a:pt x="0" y="5318760"/>
                  </a:moveTo>
                  <a:lnTo>
                    <a:pt x="5987796" y="5318760"/>
                  </a:lnTo>
                  <a:lnTo>
                    <a:pt x="5987796" y="0"/>
                  </a:lnTo>
                  <a:lnTo>
                    <a:pt x="0" y="0"/>
                  </a:lnTo>
                  <a:lnTo>
                    <a:pt x="0" y="531876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70248" y="1414271"/>
              <a:ext cx="647700" cy="288290"/>
            </a:xfrm>
            <a:custGeom>
              <a:avLst/>
              <a:gdLst/>
              <a:ahLst/>
              <a:cxnLst/>
              <a:rect l="l" t="t" r="r" b="b"/>
              <a:pathLst>
                <a:path w="647700" h="288289">
                  <a:moveTo>
                    <a:pt x="0" y="288036"/>
                  </a:moveTo>
                  <a:lnTo>
                    <a:pt x="647700" y="288036"/>
                  </a:lnTo>
                  <a:lnTo>
                    <a:pt x="647700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640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39328" y="4189730"/>
              <a:ext cx="473709" cy="425450"/>
            </a:xfrm>
            <a:custGeom>
              <a:avLst/>
              <a:gdLst/>
              <a:ahLst/>
              <a:cxnLst/>
              <a:rect l="l" t="t" r="r" b="b"/>
              <a:pathLst>
                <a:path w="473709" h="425450">
                  <a:moveTo>
                    <a:pt x="0" y="320421"/>
                  </a:moveTo>
                  <a:lnTo>
                    <a:pt x="101346" y="1016"/>
                  </a:lnTo>
                  <a:lnTo>
                    <a:pt x="155575" y="107188"/>
                  </a:lnTo>
                  <a:lnTo>
                    <a:pt x="365251" y="0"/>
                  </a:lnTo>
                  <a:lnTo>
                    <a:pt x="473710" y="212090"/>
                  </a:lnTo>
                  <a:lnTo>
                    <a:pt x="264032" y="319278"/>
                  </a:lnTo>
                  <a:lnTo>
                    <a:pt x="318135" y="425450"/>
                  </a:lnTo>
                  <a:lnTo>
                    <a:pt x="0" y="320421"/>
                  </a:lnTo>
                  <a:close/>
                </a:path>
              </a:pathLst>
            </a:custGeom>
            <a:ln w="634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712845" y="1250061"/>
            <a:ext cx="4781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805" dirty="0">
                <a:solidFill>
                  <a:srgbClr val="FF0000"/>
                </a:solidFill>
                <a:latin typeface="Calibri"/>
                <a:cs typeface="Calibri"/>
              </a:rPr>
              <a:t>❶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5529" y="2339149"/>
            <a:ext cx="4479925" cy="4516120"/>
            <a:chOff x="45529" y="2339149"/>
            <a:chExt cx="4479925" cy="451612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64" y="2348483"/>
              <a:ext cx="4460748" cy="449732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0292" y="2343911"/>
              <a:ext cx="4470400" cy="4506595"/>
            </a:xfrm>
            <a:custGeom>
              <a:avLst/>
              <a:gdLst/>
              <a:ahLst/>
              <a:cxnLst/>
              <a:rect l="l" t="t" r="r" b="b"/>
              <a:pathLst>
                <a:path w="4470400" h="4506595">
                  <a:moveTo>
                    <a:pt x="0" y="4506468"/>
                  </a:moveTo>
                  <a:lnTo>
                    <a:pt x="4469892" y="4506468"/>
                  </a:lnTo>
                  <a:lnTo>
                    <a:pt x="4469892" y="0"/>
                  </a:lnTo>
                  <a:lnTo>
                    <a:pt x="0" y="0"/>
                  </a:lnTo>
                  <a:lnTo>
                    <a:pt x="0" y="45064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75256" y="3969004"/>
              <a:ext cx="433705" cy="386080"/>
            </a:xfrm>
            <a:custGeom>
              <a:avLst/>
              <a:gdLst/>
              <a:ahLst/>
              <a:cxnLst/>
              <a:rect l="l" t="t" r="r" b="b"/>
              <a:pathLst>
                <a:path w="433705" h="386079">
                  <a:moveTo>
                    <a:pt x="0" y="292227"/>
                  </a:moveTo>
                  <a:lnTo>
                    <a:pt x="93344" y="3683"/>
                  </a:lnTo>
                  <a:lnTo>
                    <a:pt x="142112" y="99187"/>
                  </a:lnTo>
                  <a:lnTo>
                    <a:pt x="336042" y="0"/>
                  </a:lnTo>
                  <a:lnTo>
                    <a:pt x="433705" y="191008"/>
                  </a:lnTo>
                  <a:lnTo>
                    <a:pt x="239775" y="290068"/>
                  </a:lnTo>
                  <a:lnTo>
                    <a:pt x="288544" y="385572"/>
                  </a:lnTo>
                  <a:lnTo>
                    <a:pt x="0" y="292227"/>
                  </a:lnTo>
                  <a:close/>
                </a:path>
              </a:pathLst>
            </a:custGeom>
            <a:ln w="634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153539" y="3354704"/>
            <a:ext cx="4781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805" dirty="0">
                <a:solidFill>
                  <a:srgbClr val="FF0000"/>
                </a:solidFill>
                <a:latin typeface="Calibri"/>
                <a:cs typeface="Calibri"/>
              </a:rPr>
              <a:t>❸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829462" y="193294"/>
            <a:ext cx="7404100" cy="1164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" algn="ctr">
              <a:lnSpc>
                <a:spcPts val="4245"/>
              </a:lnSpc>
              <a:spcBef>
                <a:spcPts val="100"/>
              </a:spcBef>
            </a:pPr>
            <a:r>
              <a:rPr dirty="0">
                <a:latin typeface="Adobe Clean Han ExtraBold"/>
                <a:cs typeface="Adobe Clean Han ExtraBold"/>
              </a:rPr>
              <a:t>下載並安裝</a:t>
            </a:r>
            <a:r>
              <a:rPr dirty="0"/>
              <a:t>Arduino</a:t>
            </a:r>
            <a:r>
              <a:rPr spc="-80" dirty="0"/>
              <a:t> </a:t>
            </a:r>
            <a:r>
              <a:rPr spc="-25" dirty="0"/>
              <a:t>IDE</a:t>
            </a:r>
          </a:p>
          <a:p>
            <a:pPr algn="ctr">
              <a:lnSpc>
                <a:spcPts val="4725"/>
              </a:lnSpc>
            </a:pPr>
            <a:r>
              <a:rPr sz="4000" u="sng" spc="-1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hlinkClick r:id="rId5"/>
              </a:rPr>
              <a:t>https://www.arduino.cc/</a:t>
            </a:r>
            <a:endParaRPr sz="4000"/>
          </a:p>
        </p:txBody>
      </p:sp>
      <p:grpSp>
        <p:nvGrpSpPr>
          <p:cNvPr id="16" name="object 16"/>
          <p:cNvGrpSpPr/>
          <p:nvPr/>
        </p:nvGrpSpPr>
        <p:grpSpPr>
          <a:xfrm>
            <a:off x="3607308" y="2868167"/>
            <a:ext cx="5051425" cy="1875789"/>
            <a:chOff x="3607308" y="2868167"/>
            <a:chExt cx="5051425" cy="1875789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07308" y="2868167"/>
              <a:ext cx="2568702" cy="89992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41848" y="2868167"/>
              <a:ext cx="2161794" cy="89992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69479" y="2868167"/>
              <a:ext cx="1389126" cy="89992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07308" y="3355847"/>
              <a:ext cx="2568702" cy="89992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41848" y="3355847"/>
              <a:ext cx="1495805" cy="89992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03492" y="3355847"/>
              <a:ext cx="1754886" cy="89992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07308" y="3843527"/>
              <a:ext cx="677417" cy="89992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50564" y="3843527"/>
              <a:ext cx="1754886" cy="89992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71288" y="3843527"/>
              <a:ext cx="2603754" cy="89992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40879" y="3843527"/>
              <a:ext cx="1347977" cy="89992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54696" y="3843527"/>
              <a:ext cx="677418" cy="899922"/>
            </a:xfrm>
            <a:prstGeom prst="rect">
              <a:avLst/>
            </a:prstGeom>
          </p:spPr>
        </p:pic>
      </p:grpSp>
      <p:sp>
        <p:nvSpPr>
          <p:cNvPr id="28" name="object 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506095" marR="5080" indent="-494030">
              <a:lnSpc>
                <a:spcPct val="96000"/>
              </a:lnSpc>
              <a:spcBef>
                <a:spcPts val="285"/>
              </a:spcBef>
            </a:pPr>
            <a:r>
              <a:rPr sz="6000" b="0" spc="-2145" baseline="-2083" dirty="0">
                <a:latin typeface="Calibri"/>
                <a:cs typeface="Calibri"/>
              </a:rPr>
              <a:t>❷</a:t>
            </a:r>
            <a:r>
              <a:rPr sz="3200" spc="-5" dirty="0"/>
              <a:t>請依自己的作業系統</a:t>
            </a:r>
            <a:r>
              <a:rPr sz="3200" spc="-20" dirty="0"/>
              <a:t>(OS)</a:t>
            </a:r>
            <a:r>
              <a:rPr sz="3200" spc="-10" dirty="0"/>
              <a:t>選擇對應的</a:t>
            </a:r>
            <a:r>
              <a:rPr sz="3200" spc="-25" dirty="0"/>
              <a:t>1.8.X安裝檔</a:t>
            </a:r>
            <a:endParaRPr sz="3200">
              <a:latin typeface="Calibri"/>
              <a:cs typeface="Calibri"/>
            </a:endParaRPr>
          </a:p>
          <a:p>
            <a:pPr marL="506095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(請選擇</a:t>
            </a:r>
            <a:r>
              <a:rPr dirty="0"/>
              <a:t>Win</a:t>
            </a:r>
            <a:r>
              <a:rPr spc="25" dirty="0"/>
              <a:t> </a:t>
            </a:r>
            <a:r>
              <a:rPr spc="-20" dirty="0"/>
              <a:t>Install版本)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0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2015</a:t>
            </a:r>
            <a:r>
              <a:rPr spc="-20" dirty="0"/>
              <a:t> </a:t>
            </a:r>
            <a:r>
              <a:rPr dirty="0"/>
              <a:t>Motoduino,</a:t>
            </a:r>
            <a:r>
              <a:rPr spc="-45" dirty="0"/>
              <a:t> </a:t>
            </a:r>
            <a:r>
              <a:rPr dirty="0"/>
              <a:t>All</a:t>
            </a:r>
            <a:r>
              <a:rPr spc="-25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82" y="6278329"/>
            <a:ext cx="2009666" cy="5302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22352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dobe Clean Han ExtraBold"/>
                <a:cs typeface="Adobe Clean Han ExtraBold"/>
              </a:rPr>
              <a:t>安裝</a:t>
            </a:r>
            <a:r>
              <a:rPr dirty="0"/>
              <a:t>Arduino</a:t>
            </a:r>
            <a:r>
              <a:rPr spc="-60" dirty="0"/>
              <a:t> </a:t>
            </a:r>
            <a:r>
              <a:rPr dirty="0"/>
              <a:t>IDE</a:t>
            </a:r>
            <a:r>
              <a:rPr spc="10" dirty="0"/>
              <a:t> </a:t>
            </a:r>
            <a:r>
              <a:rPr spc="-50" dirty="0"/>
              <a:t>I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56488" y="859536"/>
            <a:ext cx="7562215" cy="5355590"/>
            <a:chOff x="856488" y="859536"/>
            <a:chExt cx="7562215" cy="53555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6488" y="859536"/>
              <a:ext cx="7562088" cy="53553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357627" y="4716780"/>
              <a:ext cx="1143000" cy="356870"/>
            </a:xfrm>
            <a:custGeom>
              <a:avLst/>
              <a:gdLst/>
              <a:ahLst/>
              <a:cxnLst/>
              <a:rect l="l" t="t" r="r" b="b"/>
              <a:pathLst>
                <a:path w="1143000" h="356870">
                  <a:moveTo>
                    <a:pt x="0" y="59436"/>
                  </a:moveTo>
                  <a:lnTo>
                    <a:pt x="4679" y="36325"/>
                  </a:lnTo>
                  <a:lnTo>
                    <a:pt x="17430" y="17430"/>
                  </a:lnTo>
                  <a:lnTo>
                    <a:pt x="36325" y="4679"/>
                  </a:lnTo>
                  <a:lnTo>
                    <a:pt x="59436" y="0"/>
                  </a:lnTo>
                  <a:lnTo>
                    <a:pt x="1083564" y="0"/>
                  </a:lnTo>
                  <a:lnTo>
                    <a:pt x="1106674" y="4679"/>
                  </a:lnTo>
                  <a:lnTo>
                    <a:pt x="1125569" y="17430"/>
                  </a:lnTo>
                  <a:lnTo>
                    <a:pt x="1138320" y="36325"/>
                  </a:lnTo>
                  <a:lnTo>
                    <a:pt x="1143000" y="59436"/>
                  </a:lnTo>
                  <a:lnTo>
                    <a:pt x="1143000" y="297180"/>
                  </a:lnTo>
                  <a:lnTo>
                    <a:pt x="1138320" y="320290"/>
                  </a:lnTo>
                  <a:lnTo>
                    <a:pt x="1125569" y="339185"/>
                  </a:lnTo>
                  <a:lnTo>
                    <a:pt x="1106674" y="351936"/>
                  </a:lnTo>
                  <a:lnTo>
                    <a:pt x="1083564" y="356616"/>
                  </a:lnTo>
                  <a:lnTo>
                    <a:pt x="59436" y="356616"/>
                  </a:lnTo>
                  <a:lnTo>
                    <a:pt x="36325" y="351936"/>
                  </a:lnTo>
                  <a:lnTo>
                    <a:pt x="17430" y="339185"/>
                  </a:lnTo>
                  <a:lnTo>
                    <a:pt x="4679" y="320290"/>
                  </a:lnTo>
                  <a:lnTo>
                    <a:pt x="0" y="297180"/>
                  </a:lnTo>
                  <a:lnTo>
                    <a:pt x="0" y="59436"/>
                  </a:lnTo>
                  <a:close/>
                </a:path>
              </a:pathLst>
            </a:custGeom>
            <a:ln w="640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63035" y="5498845"/>
              <a:ext cx="364490" cy="330835"/>
            </a:xfrm>
            <a:custGeom>
              <a:avLst/>
              <a:gdLst/>
              <a:ahLst/>
              <a:cxnLst/>
              <a:rect l="l" t="t" r="r" b="b"/>
              <a:pathLst>
                <a:path w="364489" h="330835">
                  <a:moveTo>
                    <a:pt x="67944" y="14731"/>
                  </a:moveTo>
                  <a:lnTo>
                    <a:pt x="233044" y="82676"/>
                  </a:lnTo>
                  <a:lnTo>
                    <a:pt x="267080" y="0"/>
                  </a:lnTo>
                  <a:lnTo>
                    <a:pt x="364236" y="233146"/>
                  </a:lnTo>
                  <a:lnTo>
                    <a:pt x="131190" y="330390"/>
                  </a:lnTo>
                  <a:lnTo>
                    <a:pt x="165100" y="247802"/>
                  </a:lnTo>
                  <a:lnTo>
                    <a:pt x="0" y="179870"/>
                  </a:lnTo>
                  <a:lnTo>
                    <a:pt x="67944" y="14731"/>
                  </a:lnTo>
                  <a:close/>
                </a:path>
              </a:pathLst>
            </a:custGeom>
            <a:ln w="6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557655" y="5133543"/>
            <a:ext cx="231648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請勿更改預設路徑，</a:t>
            </a:r>
            <a:endParaRPr sz="2000">
              <a:latin typeface="Microsoft JhengHei"/>
              <a:cs typeface="Microsoft JhengHei"/>
            </a:endParaRPr>
          </a:p>
          <a:p>
            <a:pPr marL="24765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直接選擇</a:t>
            </a:r>
            <a:r>
              <a:rPr sz="2000" b="1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Install</a:t>
            </a:r>
            <a:r>
              <a:rPr sz="2000" b="1" spc="-25" dirty="0">
                <a:solidFill>
                  <a:srgbClr val="FF0000"/>
                </a:solidFill>
                <a:latin typeface="Microsoft JhengHei"/>
                <a:cs typeface="Microsoft JhengHei"/>
              </a:rPr>
              <a:t>安裝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0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2015</a:t>
            </a:r>
            <a:r>
              <a:rPr spc="-20" dirty="0"/>
              <a:t> </a:t>
            </a:r>
            <a:r>
              <a:rPr dirty="0"/>
              <a:t>Motoduino,</a:t>
            </a:r>
            <a:r>
              <a:rPr spc="-45" dirty="0"/>
              <a:t> </a:t>
            </a:r>
            <a:r>
              <a:rPr dirty="0"/>
              <a:t>All</a:t>
            </a:r>
            <a:r>
              <a:rPr spc="-25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6831" y="701166"/>
            <a:ext cx="7817484" cy="5918835"/>
            <a:chOff x="826831" y="701166"/>
            <a:chExt cx="7817484" cy="5918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6831" y="701166"/>
              <a:ext cx="7817296" cy="515556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3395" y="5719571"/>
              <a:ext cx="2894838" cy="89992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24072" y="5719571"/>
              <a:ext cx="4194810" cy="8999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84719" y="5719571"/>
              <a:ext cx="883157" cy="89992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04569" y="5827572"/>
            <a:ext cx="63976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0000"/>
                </a:solidFill>
                <a:latin typeface="Microsoft JhengHei"/>
                <a:cs typeface="Microsoft JhengHei"/>
              </a:rPr>
              <a:t>Arduino</a:t>
            </a:r>
            <a:r>
              <a:rPr sz="3200" b="1" spc="-35" dirty="0">
                <a:solidFill>
                  <a:srgbClr val="FF0000"/>
                </a:solidFill>
                <a:latin typeface="Microsoft JhengHei"/>
                <a:cs typeface="Microsoft JhengHei"/>
              </a:rPr>
              <a:t> </a:t>
            </a:r>
            <a:r>
              <a:rPr sz="3200" b="1" spc="-25" dirty="0">
                <a:solidFill>
                  <a:srgbClr val="FF0000"/>
                </a:solidFill>
                <a:latin typeface="Microsoft JhengHei"/>
                <a:cs typeface="Microsoft JhengHei"/>
              </a:rPr>
              <a:t>IDE</a:t>
            </a:r>
            <a:r>
              <a:rPr sz="3200" b="1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安裝完成後便開啟之…</a:t>
            </a:r>
            <a:endParaRPr sz="320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Copyright</a:t>
            </a:r>
            <a:r>
              <a:rPr spc="-30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2015</a:t>
            </a:r>
            <a:r>
              <a:rPr spc="-20" dirty="0"/>
              <a:t> </a:t>
            </a:r>
            <a:r>
              <a:rPr dirty="0"/>
              <a:t>Motoduino,</a:t>
            </a:r>
            <a:r>
              <a:rPr spc="-45" dirty="0"/>
              <a:t> </a:t>
            </a:r>
            <a:r>
              <a:rPr dirty="0"/>
              <a:t>All</a:t>
            </a:r>
            <a:r>
              <a:rPr spc="-25" dirty="0"/>
              <a:t> </a:t>
            </a:r>
            <a:r>
              <a:rPr dirty="0"/>
              <a:t>rights</a:t>
            </a:r>
            <a:r>
              <a:rPr spc="-30" dirty="0"/>
              <a:t> </a:t>
            </a:r>
            <a:r>
              <a:rPr spc="-10" dirty="0"/>
              <a:t>reserved.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490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dobe Clean Han ExtraBold"/>
                <a:cs typeface="Adobe Clean Han ExtraBold"/>
              </a:rPr>
              <a:t>安裝</a:t>
            </a:r>
            <a:r>
              <a:rPr dirty="0"/>
              <a:t>Arduino</a:t>
            </a:r>
            <a:r>
              <a:rPr spc="-60" dirty="0"/>
              <a:t> </a:t>
            </a:r>
            <a:r>
              <a:rPr dirty="0"/>
              <a:t>IDE</a:t>
            </a:r>
            <a:r>
              <a:rPr spc="10" dirty="0"/>
              <a:t> </a:t>
            </a:r>
            <a:r>
              <a:rPr spc="-25" dirty="0"/>
              <a:t>II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33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791</Words>
  <Application>Microsoft Office PowerPoint</Application>
  <PresentationFormat>如螢幕大小 (4:3)</PresentationFormat>
  <Paragraphs>153</Paragraphs>
  <Slides>41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50" baseType="lpstr">
      <vt:lpstr>Adobe Clean Han ExtraBold</vt:lpstr>
      <vt:lpstr>微軟正黑體</vt:lpstr>
      <vt:lpstr>微軟正黑體</vt:lpstr>
      <vt:lpstr>PMingLiU</vt:lpstr>
      <vt:lpstr>Arial</vt:lpstr>
      <vt:lpstr>Calibri</vt:lpstr>
      <vt:lpstr>Times New Roman</vt:lpstr>
      <vt:lpstr>Verdana</vt:lpstr>
      <vt:lpstr>Office Theme</vt:lpstr>
      <vt:lpstr>國產IC HUB 5168+ 圖片串接通訊軟體之應用</vt:lpstr>
      <vt:lpstr>HUB 5168+ 硬體規格 I</vt:lpstr>
      <vt:lpstr>HUB 5168+ 硬體規格 II</vt:lpstr>
      <vt:lpstr>HUB 5168+ 腳位說明 I</vt:lpstr>
      <vt:lpstr>HUB 5168+ 腳位說明 II</vt:lpstr>
      <vt:lpstr>軟體環境安裝篇 Windows作業系統</vt:lpstr>
      <vt:lpstr>下載並安裝Arduino IDE https://www.arduino.cc/</vt:lpstr>
      <vt:lpstr>安裝Arduino IDE I</vt:lpstr>
      <vt:lpstr>安裝Arduino IDE II</vt:lpstr>
      <vt:lpstr>新增支援5168+開發板選項 I https://gitHUB.com/ambiot/ambd_arduino/raw/master/Arduino_package/package_realtek.com_amebad_index.json</vt:lpstr>
      <vt:lpstr>新增支援5168+開發板選項 II</vt:lpstr>
      <vt:lpstr>新增支援5168+開發板選項 III</vt:lpstr>
      <vt:lpstr>新增支援5168+開發板選項 IV</vt:lpstr>
      <vt:lpstr>PowerPoint 簡報</vt:lpstr>
      <vt:lpstr>ChatGPT – Text to Text 請寫出一篇七言絕句來描述關於華人中秋節家人團聚的場景。</vt:lpstr>
      <vt:lpstr>DALL.E 2 – Text to Image</vt:lpstr>
      <vt:lpstr>Get OpenAI API Key I https://openai.com/</vt:lpstr>
      <vt:lpstr>Get OpenAI API Key II</vt:lpstr>
      <vt:lpstr>Get OpenAI API Key III</vt:lpstr>
      <vt:lpstr>Get OpenAI API Key IV</vt:lpstr>
      <vt:lpstr>Get OpenAI API Key V</vt:lpstr>
      <vt:lpstr>Get OpenAI API Key VI</vt:lpstr>
      <vt:lpstr>Get OpenAI API Key VII</vt:lpstr>
      <vt:lpstr>OpenAI的計費方式</vt:lpstr>
      <vt:lpstr>圖片串接通訊軟體之應用 HUB 5168+硬體組裝與程式編寫</vt:lpstr>
      <vt:lpstr>圖片產生器 https://www.generate.rei.idv.tw/older</vt:lpstr>
      <vt:lpstr>LINE Notify</vt:lpstr>
      <vt:lpstr>運作流程</vt:lpstr>
      <vt:lpstr>硬體接線圖</vt:lpstr>
      <vt:lpstr>LINE Notify</vt:lpstr>
      <vt:lpstr>申請 LINE Notify 權杖 I</vt:lpstr>
      <vt:lpstr>申請 LINE Notify 權杖 II</vt:lpstr>
      <vt:lpstr>LINE-Notify Web API https://notify-bot.line.me/doc/en/</vt:lpstr>
      <vt:lpstr>程式碼解析 I</vt:lpstr>
      <vt:lpstr>程式碼解析 II</vt:lpstr>
      <vt:lpstr>程式碼解析 III</vt:lpstr>
      <vt:lpstr>程式碼解析 IV</vt:lpstr>
      <vt:lpstr>DALL.E-2 Request Format</vt:lpstr>
      <vt:lpstr>DALL.E-2 Response Format</vt:lpstr>
      <vt:lpstr>3.5-instruct Request &amp; Response https://platform.openai.com/docs/api-reference/completions/object</vt:lpstr>
      <vt:lpstr>運作成果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ADMtek bootloader</dc:title>
  <dc:creator>PHILIPS</dc:creator>
  <cp:lastModifiedBy>user</cp:lastModifiedBy>
  <cp:revision>2</cp:revision>
  <dcterms:created xsi:type="dcterms:W3CDTF">2024-10-23T08:04:27Z</dcterms:created>
  <dcterms:modified xsi:type="dcterms:W3CDTF">2024-10-23T08:15:59Z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2024-10-23T00:00:00Z</vt:filetime>
  </property>
  <property fmtid="{D5CDD505-2E9C-101B-9397-08002B2CF9AE}" pid="5" name="Producer">
    <vt:lpwstr>Microsoft® PowerPoint® 2016</vt:lpwstr>
  </property>
</Properties>
</file>