
<file path=[Content_Types].xml><?xml version="1.0" encoding="utf-8"?>
<Types xmlns="http://schemas.openxmlformats.org/package/2006/content-types">
  <Default Extension="png" ContentType="image/png"/>
  <Default Extension="tmp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4" r:id="rId1"/>
  </p:sldMasterIdLst>
  <p:notesMasterIdLst>
    <p:notesMasterId r:id="rId63"/>
  </p:notesMasterIdLst>
  <p:sldIdLst>
    <p:sldId id="256" r:id="rId2"/>
    <p:sldId id="279" r:id="rId3"/>
    <p:sldId id="264" r:id="rId4"/>
    <p:sldId id="459" r:id="rId5"/>
    <p:sldId id="258" r:id="rId6"/>
    <p:sldId id="261" r:id="rId7"/>
    <p:sldId id="455" r:id="rId8"/>
    <p:sldId id="451" r:id="rId9"/>
    <p:sldId id="452" r:id="rId10"/>
    <p:sldId id="280" r:id="rId11"/>
    <p:sldId id="490" r:id="rId12"/>
    <p:sldId id="475" r:id="rId13"/>
    <p:sldId id="474" r:id="rId14"/>
    <p:sldId id="477" r:id="rId15"/>
    <p:sldId id="457" r:id="rId16"/>
    <p:sldId id="267" r:id="rId17"/>
    <p:sldId id="456" r:id="rId18"/>
    <p:sldId id="453" r:id="rId19"/>
    <p:sldId id="268" r:id="rId20"/>
    <p:sldId id="269" r:id="rId21"/>
    <p:sldId id="447" r:id="rId22"/>
    <p:sldId id="445" r:id="rId23"/>
    <p:sldId id="476" r:id="rId24"/>
    <p:sldId id="454" r:id="rId25"/>
    <p:sldId id="448" r:id="rId26"/>
    <p:sldId id="276" r:id="rId27"/>
    <p:sldId id="461" r:id="rId28"/>
    <p:sldId id="272" r:id="rId29"/>
    <p:sldId id="462" r:id="rId30"/>
    <p:sldId id="481" r:id="rId31"/>
    <p:sldId id="503" r:id="rId32"/>
    <p:sldId id="504" r:id="rId33"/>
    <p:sldId id="505" r:id="rId34"/>
    <p:sldId id="506" r:id="rId35"/>
    <p:sldId id="507" r:id="rId36"/>
    <p:sldId id="508" r:id="rId37"/>
    <p:sldId id="509" r:id="rId38"/>
    <p:sldId id="510" r:id="rId39"/>
    <p:sldId id="513" r:id="rId40"/>
    <p:sldId id="511" r:id="rId41"/>
    <p:sldId id="512" r:id="rId42"/>
    <p:sldId id="514" r:id="rId43"/>
    <p:sldId id="517" r:id="rId44"/>
    <p:sldId id="520" r:id="rId45"/>
    <p:sldId id="519" r:id="rId46"/>
    <p:sldId id="521" r:id="rId47"/>
    <p:sldId id="522" r:id="rId48"/>
    <p:sldId id="523" r:id="rId49"/>
    <p:sldId id="524" r:id="rId50"/>
    <p:sldId id="491" r:id="rId51"/>
    <p:sldId id="495" r:id="rId52"/>
    <p:sldId id="500" r:id="rId53"/>
    <p:sldId id="501" r:id="rId54"/>
    <p:sldId id="515" r:id="rId55"/>
    <p:sldId id="516" r:id="rId56"/>
    <p:sldId id="502" r:id="rId57"/>
    <p:sldId id="525" r:id="rId58"/>
    <p:sldId id="526" r:id="rId59"/>
    <p:sldId id="492" r:id="rId60"/>
    <p:sldId id="518" r:id="rId61"/>
    <p:sldId id="376" r:id="rId6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97FF"/>
    <a:srgbClr val="D65CD6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43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76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F2F526-84EE-47CC-8784-C95C31D85349}" type="datetimeFigureOut">
              <a:rPr lang="zh-TW" altLang="en-US" smtClean="0"/>
              <a:t>2024/10/23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8B42E1-A60B-45C5-9174-1A20CBD7DA1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7646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5AFC7-A9B0-4019-A97B-64D695025A4D}" type="datetimeFigureOut">
              <a:rPr lang="zh-TW" altLang="en-US" smtClean="0"/>
              <a:t>2024/10/23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B7465-6384-46A7-898F-759EFEBFDF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4340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5AFC7-A9B0-4019-A97B-64D695025A4D}" type="datetimeFigureOut">
              <a:rPr lang="zh-TW" altLang="en-US" smtClean="0"/>
              <a:t>2024/10/23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B7465-6384-46A7-898F-759EFEBFDF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2539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5AFC7-A9B0-4019-A97B-64D695025A4D}" type="datetimeFigureOut">
              <a:rPr lang="zh-TW" altLang="en-US" smtClean="0"/>
              <a:t>2024/10/23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B7465-6384-46A7-898F-759EFEBFDF9D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3058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5AFC7-A9B0-4019-A97B-64D695025A4D}" type="datetimeFigureOut">
              <a:rPr lang="zh-TW" altLang="en-US" smtClean="0"/>
              <a:t>2024/10/23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B7465-6384-46A7-898F-759EFEBFDF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7167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5AFC7-A9B0-4019-A97B-64D695025A4D}" type="datetimeFigureOut">
              <a:rPr lang="zh-TW" altLang="en-US" smtClean="0"/>
              <a:t>2024/10/23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B7465-6384-46A7-898F-759EFEBFDF9D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10191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5AFC7-A9B0-4019-A97B-64D695025A4D}" type="datetimeFigureOut">
              <a:rPr lang="zh-TW" altLang="en-US" smtClean="0"/>
              <a:t>2024/10/23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B7465-6384-46A7-898F-759EFEBFDF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3531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5AFC7-A9B0-4019-A97B-64D695025A4D}" type="datetimeFigureOut">
              <a:rPr lang="zh-TW" altLang="en-US" smtClean="0"/>
              <a:t>2024/10/23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B7465-6384-46A7-898F-759EFEBFDF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97451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5AFC7-A9B0-4019-A97B-64D695025A4D}" type="datetimeFigureOut">
              <a:rPr lang="zh-TW" altLang="en-US" smtClean="0"/>
              <a:t>2024/10/23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B7465-6384-46A7-898F-759EFEBFDF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7701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5AFC7-A9B0-4019-A97B-64D695025A4D}" type="datetimeFigureOut">
              <a:rPr lang="zh-TW" altLang="en-US" smtClean="0"/>
              <a:t>2024/10/23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B7465-6384-46A7-898F-759EFEBFDF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9036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5AFC7-A9B0-4019-A97B-64D695025A4D}" type="datetimeFigureOut">
              <a:rPr lang="zh-TW" altLang="en-US" smtClean="0"/>
              <a:t>2024/10/23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B7465-6384-46A7-898F-759EFEBFDF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1003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5AFC7-A9B0-4019-A97B-64D695025A4D}" type="datetimeFigureOut">
              <a:rPr lang="zh-TW" altLang="en-US" smtClean="0"/>
              <a:t>2024/10/23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B7465-6384-46A7-898F-759EFEBFDF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08852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5AFC7-A9B0-4019-A97B-64D695025A4D}" type="datetimeFigureOut">
              <a:rPr lang="zh-TW" altLang="en-US" smtClean="0"/>
              <a:t>2024/10/23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B7465-6384-46A7-898F-759EFEBFDF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4620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5AFC7-A9B0-4019-A97B-64D695025A4D}" type="datetimeFigureOut">
              <a:rPr lang="zh-TW" altLang="en-US" smtClean="0"/>
              <a:t>2024/10/23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B7465-6384-46A7-898F-759EFEBFDF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7094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5AFC7-A9B0-4019-A97B-64D695025A4D}" type="datetimeFigureOut">
              <a:rPr lang="zh-TW" altLang="en-US" smtClean="0"/>
              <a:t>2024/10/23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B7465-6384-46A7-898F-759EFEBFDF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356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5AFC7-A9B0-4019-A97B-64D695025A4D}" type="datetimeFigureOut">
              <a:rPr lang="zh-TW" altLang="en-US" smtClean="0"/>
              <a:t>2024/10/23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B7465-6384-46A7-898F-759EFEBFDF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57425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5AFC7-A9B0-4019-A97B-64D695025A4D}" type="datetimeFigureOut">
              <a:rPr lang="zh-TW" altLang="en-US" smtClean="0"/>
              <a:t>2024/10/23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B7465-6384-46A7-898F-759EFEBFDF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1108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5AFC7-A9B0-4019-A97B-64D695025A4D}" type="datetimeFigureOut">
              <a:rPr lang="zh-TW" altLang="en-US" smtClean="0"/>
              <a:t>2024/10/23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5DB7465-6384-46A7-898F-759EFEBFDF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0641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7" Type="http://schemas.openxmlformats.org/officeDocument/2006/relationships/image" Target="../media/image29.tmp"/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tmp"/><Relationship Id="rId5" Type="http://schemas.openxmlformats.org/officeDocument/2006/relationships/image" Target="../media/image27.tmp"/><Relationship Id="rId4" Type="http://schemas.openxmlformats.org/officeDocument/2006/relationships/image" Target="../media/image26.tm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tm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wch-ic.com/downloads/CH341SER_ZIP.html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WongKinYiu/yolov7" TargetMode="Externa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jreddie.com/darknet/yolo/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4.jpg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wang75364/HUB-8735_Ultra/tree/d23d4ebccfaf02d5d019ca4c1a39de4b792eca65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ebaiot.com/zh/amebapro2-ai-convert-model/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DA5A97C-C2D7-402D-986E-4F58FB00F5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9588" y="1831219"/>
            <a:ext cx="5985545" cy="2098226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智慧扣件零組件辨識系統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6E17F26-361C-4DB1-AF01-D6DAFD5A93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8020" y="4535918"/>
            <a:ext cx="6455329" cy="1086237"/>
          </a:xfrm>
        </p:spPr>
        <p:txBody>
          <a:bodyPr/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簡報者：百兆鍶國際有限公司</a:t>
            </a:r>
          </a:p>
        </p:txBody>
      </p:sp>
      <p:pic>
        <p:nvPicPr>
          <p:cNvPr id="6" name="圖片 5" descr="一張含有 電子產品, 電子元件, 電路元件, 電子工程 的圖片&#10;&#10;自動產生的描述">
            <a:extLst>
              <a:ext uri="{FF2B5EF4-FFF2-40B4-BE49-F238E27FC236}">
                <a16:creationId xmlns:a16="http://schemas.microsoft.com/office/drawing/2014/main" id="{3AB2A43A-121B-DC3B-B3D1-0FDEF5A92A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133" y="1448328"/>
            <a:ext cx="4415748" cy="396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693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7162E717-58B2-4A67-8CCC-536A33845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HUB 8735 ultra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相關應用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0CF99D09-2F55-4D9A-88B0-859279AA7F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41539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65C27F86-76E3-477E-9568-AB6EFAAB7CB3}"/>
              </a:ext>
            </a:extLst>
          </p:cNvPr>
          <p:cNvSpPr/>
          <p:nvPr/>
        </p:nvSpPr>
        <p:spPr>
          <a:xfrm>
            <a:off x="9001387" y="180282"/>
            <a:ext cx="3190613" cy="4781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HUB 8735 ultra</a:t>
            </a:r>
            <a:r>
              <a:rPr lang="zh-TW" altLang="en-US" sz="2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相關應用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CEEFA0E-C2CC-CE4F-AF29-ED498AC47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48749"/>
          </a:xfrm>
        </p:spPr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HUB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8735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ultra(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無線通訊方式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 descr="一張含有 符號, 標誌, 字型, 圖形 的圖片&#10;&#10;自動產生的描述">
            <a:extLst>
              <a:ext uri="{FF2B5EF4-FFF2-40B4-BE49-F238E27FC236}">
                <a16:creationId xmlns:a16="http://schemas.microsoft.com/office/drawing/2014/main" id="{FB52938F-2223-4EEE-3DFA-5818887490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860" y="2341460"/>
            <a:ext cx="1956694" cy="1956694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8F6C4DD2-B1B4-91AD-8689-119FEFC9AF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57615" y="2503843"/>
            <a:ext cx="2753666" cy="1631927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A5DFD899-7685-103E-5ED4-8DB24E4C89BC}"/>
              </a:ext>
            </a:extLst>
          </p:cNvPr>
          <p:cNvSpPr txBox="1"/>
          <p:nvPr/>
        </p:nvSpPr>
        <p:spPr>
          <a:xfrm>
            <a:off x="2800860" y="4135770"/>
            <a:ext cx="1956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/>
              <a:t>低功耗藍芽</a:t>
            </a:r>
            <a:endParaRPr lang="en-US" altLang="zh-TW" dirty="0"/>
          </a:p>
          <a:p>
            <a:pPr algn="ctr"/>
            <a:r>
              <a:rPr lang="en-US" altLang="zh-TW" dirty="0"/>
              <a:t>(BLE)</a:t>
            </a:r>
            <a:endParaRPr lang="zh-TW" alt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DDDCFC2-5254-3CF4-AFC5-3C7A3EDCEE97}"/>
              </a:ext>
            </a:extLst>
          </p:cNvPr>
          <p:cNvSpPr txBox="1"/>
          <p:nvPr/>
        </p:nvSpPr>
        <p:spPr>
          <a:xfrm>
            <a:off x="6456099" y="4135770"/>
            <a:ext cx="1956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err="1"/>
              <a:t>WiFi</a:t>
            </a:r>
            <a:endParaRPr lang="en-US" altLang="zh-TW" dirty="0"/>
          </a:p>
          <a:p>
            <a:pPr algn="ctr"/>
            <a:r>
              <a:rPr lang="en-US" altLang="zh-TW" dirty="0"/>
              <a:t>(2.4G 5G)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3602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65C27F86-76E3-477E-9568-AB6EFAAB7CB3}"/>
              </a:ext>
            </a:extLst>
          </p:cNvPr>
          <p:cNvSpPr/>
          <p:nvPr/>
        </p:nvSpPr>
        <p:spPr>
          <a:xfrm>
            <a:off x="9001387" y="180282"/>
            <a:ext cx="3190613" cy="4781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HUB 8735 ultra</a:t>
            </a:r>
            <a:r>
              <a:rPr lang="zh-TW" altLang="en-US" sz="2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相關應用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CEEFA0E-C2CC-CE4F-AF29-ED498AC47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48749"/>
          </a:xfrm>
        </p:spPr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HUB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8735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ultra(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通訊相關應用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8CE91459-6782-F730-9322-43D34C2839D6}"/>
              </a:ext>
            </a:extLst>
          </p:cNvPr>
          <p:cNvGrpSpPr/>
          <p:nvPr/>
        </p:nvGrpSpPr>
        <p:grpSpPr>
          <a:xfrm>
            <a:off x="1376977" y="2659896"/>
            <a:ext cx="2002533" cy="2202971"/>
            <a:chOff x="940750" y="2587356"/>
            <a:chExt cx="2002533" cy="2202971"/>
          </a:xfrm>
        </p:grpSpPr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A5DFD899-7685-103E-5ED4-8DB24E4C89BC}"/>
                </a:ext>
              </a:extLst>
            </p:cNvPr>
            <p:cNvSpPr txBox="1"/>
            <p:nvPr/>
          </p:nvSpPr>
          <p:spPr>
            <a:xfrm>
              <a:off x="963670" y="4420995"/>
              <a:ext cx="19566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dirty="0"/>
                <a:t>Line Notify</a:t>
              </a:r>
              <a:endParaRPr lang="zh-TW" altLang="en-US" dirty="0"/>
            </a:p>
          </p:txBody>
        </p:sp>
        <p:pic>
          <p:nvPicPr>
            <p:cNvPr id="5" name="圖片 4" descr="一張含有 圖形, 美工圖案, 平面設計, 卡通 的圖片&#10;&#10;自動產生的描述">
              <a:extLst>
                <a:ext uri="{FF2B5EF4-FFF2-40B4-BE49-F238E27FC236}">
                  <a16:creationId xmlns:a16="http://schemas.microsoft.com/office/drawing/2014/main" id="{AD4B93D7-25C8-3FEB-480C-E02335D21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50" y="2587356"/>
              <a:ext cx="2002533" cy="1823153"/>
            </a:xfrm>
            <a:prstGeom prst="rect">
              <a:avLst/>
            </a:prstGeom>
          </p:spPr>
        </p:pic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3161CC3D-7E18-9C0E-861D-771BDE22DB14}"/>
              </a:ext>
            </a:extLst>
          </p:cNvPr>
          <p:cNvGrpSpPr/>
          <p:nvPr/>
        </p:nvGrpSpPr>
        <p:grpSpPr>
          <a:xfrm>
            <a:off x="4232105" y="2877318"/>
            <a:ext cx="3066084" cy="1985549"/>
            <a:chOff x="4098114" y="2804778"/>
            <a:chExt cx="3066084" cy="1985549"/>
          </a:xfrm>
        </p:grpSpPr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8DDDCFC2-5254-3CF4-AFC5-3C7A3EDCEE97}"/>
                </a:ext>
              </a:extLst>
            </p:cNvPr>
            <p:cNvSpPr txBox="1"/>
            <p:nvPr/>
          </p:nvSpPr>
          <p:spPr>
            <a:xfrm>
              <a:off x="4694411" y="4420995"/>
              <a:ext cx="19566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dirty="0"/>
                <a:t>IFTTT</a:t>
              </a:r>
              <a:endParaRPr lang="zh-TW" altLang="en-US" dirty="0"/>
            </a:p>
          </p:txBody>
        </p:sp>
        <p:pic>
          <p:nvPicPr>
            <p:cNvPr id="10" name="圖片 9" descr="一張含有 標誌, 字型, 符號, 白色 的圖片&#10;&#10;自動產生的描述">
              <a:extLst>
                <a:ext uri="{FF2B5EF4-FFF2-40B4-BE49-F238E27FC236}">
                  <a16:creationId xmlns:a16="http://schemas.microsoft.com/office/drawing/2014/main" id="{5B918A87-2DBD-E08D-8F03-0221D70269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62" r="14526"/>
            <a:stretch/>
          </p:blipFill>
          <p:spPr>
            <a:xfrm>
              <a:off x="4098114" y="2804778"/>
              <a:ext cx="3066084" cy="1605731"/>
            </a:xfrm>
            <a:prstGeom prst="rect">
              <a:avLst/>
            </a:prstGeom>
          </p:spPr>
        </p:pic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4BF2ED26-6EA8-0884-7E68-A602B9D490B4}"/>
              </a:ext>
            </a:extLst>
          </p:cNvPr>
          <p:cNvGrpSpPr/>
          <p:nvPr/>
        </p:nvGrpSpPr>
        <p:grpSpPr>
          <a:xfrm>
            <a:off x="7895926" y="2587356"/>
            <a:ext cx="2210922" cy="2275511"/>
            <a:chOff x="8452657" y="2514816"/>
            <a:chExt cx="2210922" cy="2275511"/>
          </a:xfrm>
        </p:grpSpPr>
        <p:pic>
          <p:nvPicPr>
            <p:cNvPr id="12" name="圖片 11" descr="一張含有 圖形, 平面設計, 字型, 螢幕擷取畫面 的圖片&#10;&#10;自動產生的描述">
              <a:extLst>
                <a:ext uri="{FF2B5EF4-FFF2-40B4-BE49-F238E27FC236}">
                  <a16:creationId xmlns:a16="http://schemas.microsoft.com/office/drawing/2014/main" id="{A42B4FD0-EE4C-01F5-9693-5E1B7EF71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2657" y="2514816"/>
              <a:ext cx="2210922" cy="1895693"/>
            </a:xfrm>
            <a:prstGeom prst="rect">
              <a:avLst/>
            </a:prstGeom>
          </p:spPr>
        </p:pic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1EC67133-6D8E-3A2A-2672-2C9EE1DE2D36}"/>
                </a:ext>
              </a:extLst>
            </p:cNvPr>
            <p:cNvSpPr txBox="1"/>
            <p:nvPr/>
          </p:nvSpPr>
          <p:spPr>
            <a:xfrm>
              <a:off x="8579770" y="4420995"/>
              <a:ext cx="19566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dirty="0" err="1"/>
                <a:t>Mqtt</a:t>
              </a:r>
              <a:endParaRPr lang="en-US" altLang="zh-TW" dirty="0"/>
            </a:p>
          </p:txBody>
        </p:sp>
      </p:grpSp>
    </p:spTree>
    <p:extLst>
      <p:ext uri="{BB962C8B-B14F-4D97-AF65-F5344CB8AC3E}">
        <p14:creationId xmlns:p14="http://schemas.microsoft.com/office/powerpoint/2010/main" val="4065257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65C27F86-76E3-477E-9568-AB6EFAAB7CB3}"/>
              </a:ext>
            </a:extLst>
          </p:cNvPr>
          <p:cNvSpPr/>
          <p:nvPr/>
        </p:nvSpPr>
        <p:spPr>
          <a:xfrm>
            <a:off x="9001387" y="180282"/>
            <a:ext cx="3190613" cy="4781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HUB 8735 ultra</a:t>
            </a:r>
            <a:r>
              <a:rPr lang="zh-TW" altLang="en-US" sz="2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相關應用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CEEFA0E-C2CC-CE4F-AF29-ED498AC47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48749"/>
          </a:xfrm>
        </p:spPr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HUB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8735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ultra(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支援的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AI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檢測方式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192EF3A7-781A-3127-2E6E-47271C75EEF3}"/>
              </a:ext>
            </a:extLst>
          </p:cNvPr>
          <p:cNvSpPr txBox="1"/>
          <p:nvPr/>
        </p:nvSpPr>
        <p:spPr>
          <a:xfrm>
            <a:off x="2178028" y="6619237"/>
            <a:ext cx="77049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200" dirty="0">
                <a:solidFill>
                  <a:srgbClr val="FF0000"/>
                </a:solidFill>
              </a:rPr>
              <a:t>圖片來源</a:t>
            </a:r>
            <a:r>
              <a:rPr lang="en-US" altLang="zh-TW" sz="1200" dirty="0">
                <a:solidFill>
                  <a:srgbClr val="FF0000"/>
                </a:solidFill>
              </a:rPr>
              <a:t>:</a:t>
            </a:r>
            <a:r>
              <a:rPr lang="zh-TW" altLang="en-US" sz="1200" dirty="0">
                <a:solidFill>
                  <a:srgbClr val="FF0000"/>
                </a:solidFill>
              </a:rPr>
              <a:t>https://www.amebaiot.com/zh/amebapro2-amb82-mini-arduino-peripherals-examples/#ambpro2-arduino-ai</a:t>
            </a:r>
          </a:p>
        </p:txBody>
      </p: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ACC1FFA6-E262-E601-F08C-8D5FE0186B26}"/>
              </a:ext>
            </a:extLst>
          </p:cNvPr>
          <p:cNvGrpSpPr/>
          <p:nvPr/>
        </p:nvGrpSpPr>
        <p:grpSpPr>
          <a:xfrm>
            <a:off x="2914544" y="1256828"/>
            <a:ext cx="2444834" cy="2687761"/>
            <a:chOff x="833521" y="1404435"/>
            <a:chExt cx="2444834" cy="2687761"/>
          </a:xfrm>
        </p:grpSpPr>
        <p:pic>
          <p:nvPicPr>
            <p:cNvPr id="13" name="圖片 12" descr="一張含有 微笑, 人的臉孔, 文字, 螢幕擷取畫面 的圖片&#10;&#10;自動產生的描述">
              <a:extLst>
                <a:ext uri="{FF2B5EF4-FFF2-40B4-BE49-F238E27FC236}">
                  <a16:creationId xmlns:a16="http://schemas.microsoft.com/office/drawing/2014/main" id="{0E0A4422-09C9-3B7A-4521-8931E06B4C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9" r="18508"/>
            <a:stretch/>
          </p:blipFill>
          <p:spPr>
            <a:xfrm>
              <a:off x="833521" y="1404435"/>
              <a:ext cx="2444834" cy="2318429"/>
            </a:xfrm>
            <a:prstGeom prst="rect">
              <a:avLst/>
            </a:prstGeom>
          </p:spPr>
        </p:pic>
        <p:sp>
          <p:nvSpPr>
            <p:cNvPr id="48" name="文字方塊 47">
              <a:extLst>
                <a:ext uri="{FF2B5EF4-FFF2-40B4-BE49-F238E27FC236}">
                  <a16:creationId xmlns:a16="http://schemas.microsoft.com/office/drawing/2014/main" id="{30C1A02E-229F-C746-B24A-E8410DD69FCF}"/>
                </a:ext>
              </a:extLst>
            </p:cNvPr>
            <p:cNvSpPr txBox="1"/>
            <p:nvPr/>
          </p:nvSpPr>
          <p:spPr>
            <a:xfrm>
              <a:off x="1365027" y="3722864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/>
                <a:t>人臉識別</a:t>
              </a:r>
            </a:p>
          </p:txBody>
        </p:sp>
      </p:grpSp>
      <p:grpSp>
        <p:nvGrpSpPr>
          <p:cNvPr id="56" name="群組 55">
            <a:extLst>
              <a:ext uri="{FF2B5EF4-FFF2-40B4-BE49-F238E27FC236}">
                <a16:creationId xmlns:a16="http://schemas.microsoft.com/office/drawing/2014/main" id="{1D6C2CE8-3DDD-512F-AA72-055C72019298}"/>
              </a:ext>
            </a:extLst>
          </p:cNvPr>
          <p:cNvGrpSpPr/>
          <p:nvPr/>
        </p:nvGrpSpPr>
        <p:grpSpPr>
          <a:xfrm>
            <a:off x="6387409" y="1256828"/>
            <a:ext cx="2956657" cy="2627163"/>
            <a:chOff x="3278355" y="3740363"/>
            <a:chExt cx="2956657" cy="2627163"/>
          </a:xfrm>
        </p:grpSpPr>
        <p:pic>
          <p:nvPicPr>
            <p:cNvPr id="10" name="圖片 9" descr="一張含有 文字, 人的臉孔, 螢幕, 陳列 的圖片&#10;&#10;自動產生的描述">
              <a:extLst>
                <a:ext uri="{FF2B5EF4-FFF2-40B4-BE49-F238E27FC236}">
                  <a16:creationId xmlns:a16="http://schemas.microsoft.com/office/drawing/2014/main" id="{81FFA7DA-E0CD-BC39-7382-C70BEB8690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96" r="11089"/>
            <a:stretch/>
          </p:blipFill>
          <p:spPr>
            <a:xfrm>
              <a:off x="3278355" y="3740363"/>
              <a:ext cx="2956657" cy="2253110"/>
            </a:xfrm>
            <a:prstGeom prst="rect">
              <a:avLst/>
            </a:prstGeom>
          </p:spPr>
        </p:pic>
        <p:sp>
          <p:nvSpPr>
            <p:cNvPr id="49" name="文字方塊 48">
              <a:extLst>
                <a:ext uri="{FF2B5EF4-FFF2-40B4-BE49-F238E27FC236}">
                  <a16:creationId xmlns:a16="http://schemas.microsoft.com/office/drawing/2014/main" id="{12EA1EB1-6DF3-EDD5-1099-7643B89CFA9A}"/>
                </a:ext>
              </a:extLst>
            </p:cNvPr>
            <p:cNvSpPr txBox="1"/>
            <p:nvPr/>
          </p:nvSpPr>
          <p:spPr>
            <a:xfrm>
              <a:off x="4202685" y="5998194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/>
                <a:t>人臉檢測</a:t>
              </a:r>
            </a:p>
          </p:txBody>
        </p:sp>
      </p:grpSp>
      <p:grpSp>
        <p:nvGrpSpPr>
          <p:cNvPr id="54" name="群組 53">
            <a:extLst>
              <a:ext uri="{FF2B5EF4-FFF2-40B4-BE49-F238E27FC236}">
                <a16:creationId xmlns:a16="http://schemas.microsoft.com/office/drawing/2014/main" id="{CFF1A71B-E843-876D-6E4B-1A2AEACE9353}"/>
              </a:ext>
            </a:extLst>
          </p:cNvPr>
          <p:cNvGrpSpPr/>
          <p:nvPr/>
        </p:nvGrpSpPr>
        <p:grpSpPr>
          <a:xfrm>
            <a:off x="2349611" y="4071497"/>
            <a:ext cx="3229761" cy="2519384"/>
            <a:chOff x="5771626" y="1340797"/>
            <a:chExt cx="3229761" cy="2519384"/>
          </a:xfrm>
        </p:grpSpPr>
        <p:pic>
          <p:nvPicPr>
            <p:cNvPr id="15" name="圖片 14" descr="一張含有 室內, 桌, 電腦, 個人電腦 的圖片&#10;&#10;自動產生的描述">
              <a:extLst>
                <a:ext uri="{FF2B5EF4-FFF2-40B4-BE49-F238E27FC236}">
                  <a16:creationId xmlns:a16="http://schemas.microsoft.com/office/drawing/2014/main" id="{7BFA26F2-A582-48B4-36F3-423A491330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39" r="7119"/>
            <a:stretch/>
          </p:blipFill>
          <p:spPr>
            <a:xfrm>
              <a:off x="5771626" y="1340797"/>
              <a:ext cx="3229761" cy="2150052"/>
            </a:xfrm>
            <a:prstGeom prst="rect">
              <a:avLst/>
            </a:prstGeom>
          </p:spPr>
        </p:pic>
        <p:sp>
          <p:nvSpPr>
            <p:cNvPr id="50" name="文字方塊 49">
              <a:extLst>
                <a:ext uri="{FF2B5EF4-FFF2-40B4-BE49-F238E27FC236}">
                  <a16:creationId xmlns:a16="http://schemas.microsoft.com/office/drawing/2014/main" id="{55EB9C72-95BE-78EA-CF9F-1755229DD192}"/>
                </a:ext>
              </a:extLst>
            </p:cNvPr>
            <p:cNvSpPr txBox="1"/>
            <p:nvPr/>
          </p:nvSpPr>
          <p:spPr>
            <a:xfrm>
              <a:off x="6805313" y="3490849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/>
                <a:t>物體檢測</a:t>
              </a:r>
            </a:p>
          </p:txBody>
        </p:sp>
      </p:grpSp>
      <p:grpSp>
        <p:nvGrpSpPr>
          <p:cNvPr id="53" name="群組 52">
            <a:extLst>
              <a:ext uri="{FF2B5EF4-FFF2-40B4-BE49-F238E27FC236}">
                <a16:creationId xmlns:a16="http://schemas.microsoft.com/office/drawing/2014/main" id="{4C19F3BB-75A3-DD0A-1F8D-3FAE9D927EF2}"/>
              </a:ext>
            </a:extLst>
          </p:cNvPr>
          <p:cNvGrpSpPr/>
          <p:nvPr/>
        </p:nvGrpSpPr>
        <p:grpSpPr>
          <a:xfrm>
            <a:off x="6585052" y="3883907"/>
            <a:ext cx="2688950" cy="2628078"/>
            <a:chOff x="8613471" y="4092196"/>
            <a:chExt cx="2688950" cy="2628078"/>
          </a:xfrm>
        </p:grpSpPr>
        <p:pic>
          <p:nvPicPr>
            <p:cNvPr id="33" name="圖片 32" descr="一張含有 螢幕擷取畫面, 設計 的圖片&#10;&#10;自動產生的描述">
              <a:extLst>
                <a:ext uri="{FF2B5EF4-FFF2-40B4-BE49-F238E27FC236}">
                  <a16:creationId xmlns:a16="http://schemas.microsoft.com/office/drawing/2014/main" id="{C373984D-145D-13E0-9DDC-FA5112A7E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9951" y="4092196"/>
              <a:ext cx="963837" cy="963837"/>
            </a:xfrm>
            <a:prstGeom prst="rect">
              <a:avLst/>
            </a:prstGeom>
          </p:spPr>
        </p:pic>
        <p:grpSp>
          <p:nvGrpSpPr>
            <p:cNvPr id="52" name="群組 51">
              <a:extLst>
                <a:ext uri="{FF2B5EF4-FFF2-40B4-BE49-F238E27FC236}">
                  <a16:creationId xmlns:a16="http://schemas.microsoft.com/office/drawing/2014/main" id="{B33CC136-0F25-801E-2723-EF1DA04B5D64}"/>
                </a:ext>
              </a:extLst>
            </p:cNvPr>
            <p:cNvGrpSpPr/>
            <p:nvPr/>
          </p:nvGrpSpPr>
          <p:grpSpPr>
            <a:xfrm>
              <a:off x="8613471" y="4269995"/>
              <a:ext cx="2688950" cy="2450279"/>
              <a:chOff x="8613471" y="4269995"/>
              <a:chExt cx="2688950" cy="2450279"/>
            </a:xfrm>
          </p:grpSpPr>
          <p:pic>
            <p:nvPicPr>
              <p:cNvPr id="27" name="圖片 26" descr="一張含有 文字, 螢幕擷取畫面 的圖片&#10;&#10;自動產生的描述">
                <a:extLst>
                  <a:ext uri="{FF2B5EF4-FFF2-40B4-BE49-F238E27FC236}">
                    <a16:creationId xmlns:a16="http://schemas.microsoft.com/office/drawing/2014/main" id="{93E0BA13-DCE8-7B26-27C2-BC8CA866A8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806" t="4736" r="4060" b="11296"/>
              <a:stretch/>
            </p:blipFill>
            <p:spPr>
              <a:xfrm>
                <a:off x="8613471" y="4406848"/>
                <a:ext cx="1218855" cy="1904882"/>
              </a:xfrm>
              <a:prstGeom prst="rect">
                <a:avLst/>
              </a:prstGeom>
            </p:spPr>
          </p:pic>
          <p:sp>
            <p:nvSpPr>
              <p:cNvPr id="34" name="橢圓 33">
                <a:extLst>
                  <a:ext uri="{FF2B5EF4-FFF2-40B4-BE49-F238E27FC236}">
                    <a16:creationId xmlns:a16="http://schemas.microsoft.com/office/drawing/2014/main" id="{7BBDB270-0811-5EA9-B8F0-A4C6255D14B2}"/>
                  </a:ext>
                </a:extLst>
              </p:cNvPr>
              <p:cNvSpPr/>
              <p:nvPr/>
            </p:nvSpPr>
            <p:spPr>
              <a:xfrm>
                <a:off x="8613471" y="4269995"/>
                <a:ext cx="1218855" cy="2150053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36" name="直線單箭頭接點 35">
                <a:extLst>
                  <a:ext uri="{FF2B5EF4-FFF2-40B4-BE49-F238E27FC236}">
                    <a16:creationId xmlns:a16="http://schemas.microsoft.com/office/drawing/2014/main" id="{3EF9E023-9716-B3BE-41B7-E978BDA1B342}"/>
                  </a:ext>
                </a:extLst>
              </p:cNvPr>
              <p:cNvCxnSpPr>
                <a:cxnSpLocks/>
                <a:stCxn id="34" idx="6"/>
              </p:cNvCxnSpPr>
              <p:nvPr/>
            </p:nvCxnSpPr>
            <p:spPr>
              <a:xfrm flipV="1">
                <a:off x="9832326" y="4888766"/>
                <a:ext cx="519689" cy="45625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2" name="圖片 41" descr="一張含有 圓形, 符號, 圖形, 標誌 的圖片&#10;&#10;自動產生的描述">
                <a:extLst>
                  <a:ext uri="{FF2B5EF4-FFF2-40B4-BE49-F238E27FC236}">
                    <a16:creationId xmlns:a16="http://schemas.microsoft.com/office/drawing/2014/main" id="{96E2F394-7D1E-D48B-06D7-77FC90DD28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14890" y="5263411"/>
                <a:ext cx="1087531" cy="1087531"/>
              </a:xfrm>
              <a:prstGeom prst="rect">
                <a:avLst/>
              </a:prstGeom>
            </p:spPr>
          </p:pic>
          <p:cxnSp>
            <p:nvCxnSpPr>
              <p:cNvPr id="44" name="直線單箭頭接點 43">
                <a:extLst>
                  <a:ext uri="{FF2B5EF4-FFF2-40B4-BE49-F238E27FC236}">
                    <a16:creationId xmlns:a16="http://schemas.microsoft.com/office/drawing/2014/main" id="{087A220A-906D-9EDB-686D-84D2BD3D7773}"/>
                  </a:ext>
                </a:extLst>
              </p:cNvPr>
              <p:cNvCxnSpPr>
                <a:cxnSpLocks/>
                <a:stCxn id="27" idx="3"/>
              </p:cNvCxnSpPr>
              <p:nvPr/>
            </p:nvCxnSpPr>
            <p:spPr>
              <a:xfrm>
                <a:off x="9832326" y="5359289"/>
                <a:ext cx="586801" cy="36037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文字方塊 50">
                <a:extLst>
                  <a:ext uri="{FF2B5EF4-FFF2-40B4-BE49-F238E27FC236}">
                    <a16:creationId xmlns:a16="http://schemas.microsoft.com/office/drawing/2014/main" id="{19DDF30C-2A3B-50F3-0884-CFEC5B9B2E43}"/>
                  </a:ext>
                </a:extLst>
              </p:cNvPr>
              <p:cNvSpPr txBox="1"/>
              <p:nvPr/>
            </p:nvSpPr>
            <p:spPr>
              <a:xfrm>
                <a:off x="9426534" y="6350942"/>
                <a:ext cx="11079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dirty="0"/>
                  <a:t>音頻分類</a:t>
                </a:r>
              </a:p>
            </p:txBody>
          </p:sp>
        </p:grpSp>
      </p:grpSp>
      <p:pic>
        <p:nvPicPr>
          <p:cNvPr id="3" name="圖片 2" descr="一張含有 電子產品, 電子元件, 電路元件, 電子工程 的圖片&#10;&#10;自動產生的描述">
            <a:extLst>
              <a:ext uri="{FF2B5EF4-FFF2-40B4-BE49-F238E27FC236}">
                <a16:creationId xmlns:a16="http://schemas.microsoft.com/office/drawing/2014/main" id="{C67AA80C-DB89-53BF-0122-0DB1344106D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8" r="50000"/>
          <a:stretch/>
        </p:blipFill>
        <p:spPr>
          <a:xfrm>
            <a:off x="87124" y="1779251"/>
            <a:ext cx="1767281" cy="3961343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41D4B65F-92DC-DAB8-FFAD-94318148AF6F}"/>
              </a:ext>
            </a:extLst>
          </p:cNvPr>
          <p:cNvSpPr/>
          <p:nvPr/>
        </p:nvSpPr>
        <p:spPr>
          <a:xfrm>
            <a:off x="454404" y="2076279"/>
            <a:ext cx="1105948" cy="18076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8284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65C27F86-76E3-477E-9568-AB6EFAAB7CB3}"/>
              </a:ext>
            </a:extLst>
          </p:cNvPr>
          <p:cNvSpPr/>
          <p:nvPr/>
        </p:nvSpPr>
        <p:spPr>
          <a:xfrm>
            <a:off x="9001387" y="180282"/>
            <a:ext cx="3190613" cy="4781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HUB 8735 ultra</a:t>
            </a:r>
            <a:r>
              <a:rPr lang="zh-TW" altLang="en-US" sz="2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相關應用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CEEFA0E-C2CC-CE4F-AF29-ED498AC47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48749"/>
          </a:xfrm>
        </p:spPr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HUB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8735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ultra(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延伸應用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1)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496AD83F-F82F-015C-6E18-AED0AACA93FF}"/>
              </a:ext>
            </a:extLst>
          </p:cNvPr>
          <p:cNvGrpSpPr/>
          <p:nvPr/>
        </p:nvGrpSpPr>
        <p:grpSpPr>
          <a:xfrm>
            <a:off x="713155" y="2694346"/>
            <a:ext cx="2565476" cy="2590935"/>
            <a:chOff x="1016173" y="2417509"/>
            <a:chExt cx="2565476" cy="2590935"/>
          </a:xfrm>
        </p:grpSpPr>
        <p:pic>
          <p:nvPicPr>
            <p:cNvPr id="4" name="圖片 3" descr="一張含有 道路, 場景, 路, 文字 的圖片&#10;&#10;自動產生的描述">
              <a:extLst>
                <a:ext uri="{FF2B5EF4-FFF2-40B4-BE49-F238E27FC236}">
                  <a16:creationId xmlns:a16="http://schemas.microsoft.com/office/drawing/2014/main" id="{403227C9-7785-E886-8A8E-466915705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173" y="2417509"/>
              <a:ext cx="2565476" cy="2221603"/>
            </a:xfrm>
            <a:prstGeom prst="rect">
              <a:avLst/>
            </a:prstGeom>
          </p:spPr>
        </p:pic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62D58B0B-3507-1493-CC6B-A604DEAE99A3}"/>
                </a:ext>
              </a:extLst>
            </p:cNvPr>
            <p:cNvSpPr txBox="1"/>
            <p:nvPr/>
          </p:nvSpPr>
          <p:spPr>
            <a:xfrm>
              <a:off x="1398664" y="4639112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/>
                <a:t>車輛偵測與計數</a:t>
              </a:r>
            </a:p>
          </p:txBody>
        </p: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E734ADCD-F3D7-A41D-C942-B07C35039BC3}"/>
              </a:ext>
            </a:extLst>
          </p:cNvPr>
          <p:cNvGrpSpPr/>
          <p:nvPr/>
        </p:nvGrpSpPr>
        <p:grpSpPr>
          <a:xfrm>
            <a:off x="3947362" y="2551733"/>
            <a:ext cx="3338818" cy="2733548"/>
            <a:chOff x="3967993" y="2625754"/>
            <a:chExt cx="3338818" cy="2733548"/>
          </a:xfrm>
        </p:grpSpPr>
        <p:pic>
          <p:nvPicPr>
            <p:cNvPr id="6" name="圖片 5" descr="一張含有 樣式, Rectangle, 藝術 的圖片&#10;&#10;自動產生的描述">
              <a:extLst>
                <a:ext uri="{FF2B5EF4-FFF2-40B4-BE49-F238E27FC236}">
                  <a16:creationId xmlns:a16="http://schemas.microsoft.com/office/drawing/2014/main" id="{FA5BC937-EFE4-DF1A-6504-0A5E649112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99" t="65077" r="26393" b="4860"/>
            <a:stretch/>
          </p:blipFill>
          <p:spPr>
            <a:xfrm>
              <a:off x="3967993" y="2625754"/>
              <a:ext cx="3338818" cy="2364216"/>
            </a:xfrm>
            <a:prstGeom prst="rect">
              <a:avLst/>
            </a:prstGeom>
          </p:spPr>
        </p:pic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3CD2EA21-8716-215F-1F4B-DF7585C2ACA1}"/>
                </a:ext>
              </a:extLst>
            </p:cNvPr>
            <p:cNvSpPr txBox="1"/>
            <p:nvPr/>
          </p:nvSpPr>
          <p:spPr>
            <a:xfrm>
              <a:off x="4737155" y="4989970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IC</a:t>
              </a:r>
              <a:r>
                <a:rPr lang="zh-TW" altLang="en-US" dirty="0"/>
                <a:t>定位與爬料偵測</a:t>
              </a:r>
            </a:p>
          </p:txBody>
        </p: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EE82E9ED-1520-7DBB-5195-920639A46A87}"/>
              </a:ext>
            </a:extLst>
          </p:cNvPr>
          <p:cNvGrpSpPr/>
          <p:nvPr/>
        </p:nvGrpSpPr>
        <p:grpSpPr>
          <a:xfrm>
            <a:off x="7678696" y="2576684"/>
            <a:ext cx="3190612" cy="2708597"/>
            <a:chOff x="7530564" y="1779945"/>
            <a:chExt cx="3190612" cy="2708597"/>
          </a:xfrm>
        </p:grpSpPr>
        <p:pic>
          <p:nvPicPr>
            <p:cNvPr id="14" name="圖片 13" descr="一張含有 陸上交通工具, 文字, 車輛, 戶外 的圖片&#10;&#10;自動產生的描述">
              <a:extLst>
                <a:ext uri="{FF2B5EF4-FFF2-40B4-BE49-F238E27FC236}">
                  <a16:creationId xmlns:a16="http://schemas.microsoft.com/office/drawing/2014/main" id="{3ECE6B43-C704-F37F-7335-C2724D1830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1" r="37484" b="23643"/>
            <a:stretch/>
          </p:blipFill>
          <p:spPr>
            <a:xfrm>
              <a:off x="7530564" y="1779945"/>
              <a:ext cx="3190612" cy="2332003"/>
            </a:xfrm>
            <a:prstGeom prst="rect">
              <a:avLst/>
            </a:prstGeom>
          </p:spPr>
        </p:pic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A5A571B3-0E33-A33B-470D-A90A42FFEC59}"/>
                </a:ext>
              </a:extLst>
            </p:cNvPr>
            <p:cNvSpPr txBox="1"/>
            <p:nvPr/>
          </p:nvSpPr>
          <p:spPr>
            <a:xfrm>
              <a:off x="8571872" y="4119210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/>
                <a:t>車牌檢測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404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65C27F86-76E3-477E-9568-AB6EFAAB7CB3}"/>
              </a:ext>
            </a:extLst>
          </p:cNvPr>
          <p:cNvSpPr/>
          <p:nvPr/>
        </p:nvSpPr>
        <p:spPr>
          <a:xfrm>
            <a:off x="9001387" y="180282"/>
            <a:ext cx="3190613" cy="4781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HUB 8735 ultra</a:t>
            </a:r>
            <a:r>
              <a:rPr lang="zh-TW" altLang="en-US" sz="2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相關應用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CEEFA0E-C2CC-CE4F-AF29-ED498AC47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48749"/>
          </a:xfrm>
        </p:spPr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HUB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8735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ultra(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延伸應用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2)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Google Shape;740;p37">
            <a:extLst>
              <a:ext uri="{FF2B5EF4-FFF2-40B4-BE49-F238E27FC236}">
                <a16:creationId xmlns:a16="http://schemas.microsoft.com/office/drawing/2014/main" id="{B0657EAB-9ECA-0946-4FB5-13894D94AC1E}"/>
              </a:ext>
            </a:extLst>
          </p:cNvPr>
          <p:cNvSpPr txBox="1">
            <a:spLocks/>
          </p:cNvSpPr>
          <p:nvPr/>
        </p:nvSpPr>
        <p:spPr>
          <a:xfrm>
            <a:off x="2767302" y="4763214"/>
            <a:ext cx="1493369" cy="64874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zh-TW" altLang="en-US" dirty="0"/>
              <a:t>機械手臂</a:t>
            </a:r>
          </a:p>
        </p:txBody>
      </p:sp>
      <p:sp>
        <p:nvSpPr>
          <p:cNvPr id="5" name="Google Shape;746;p37">
            <a:extLst>
              <a:ext uri="{FF2B5EF4-FFF2-40B4-BE49-F238E27FC236}">
                <a16:creationId xmlns:a16="http://schemas.microsoft.com/office/drawing/2014/main" id="{7626A1E3-12E8-3D05-78EC-BA6C20263ED3}"/>
              </a:ext>
            </a:extLst>
          </p:cNvPr>
          <p:cNvSpPr txBox="1">
            <a:spLocks/>
          </p:cNvSpPr>
          <p:nvPr/>
        </p:nvSpPr>
        <p:spPr>
          <a:xfrm>
            <a:off x="6664456" y="4803062"/>
            <a:ext cx="1209991" cy="49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zh-TW" altLang="en-US" dirty="0"/>
              <a:t>自走車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490C71CA-F33C-7F1E-42DC-9F4AF2510E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0357" r="14127" b="10476"/>
          <a:stretch/>
        </p:blipFill>
        <p:spPr>
          <a:xfrm>
            <a:off x="2307762" y="2134634"/>
            <a:ext cx="2413369" cy="2760707"/>
          </a:xfrm>
          <a:prstGeom prst="rect">
            <a:avLst/>
          </a:prstGeom>
        </p:spPr>
      </p:pic>
      <p:pic>
        <p:nvPicPr>
          <p:cNvPr id="15" name="圖片 14" descr="一張含有 文字, 輪, 車輛, 螢幕擷取畫面 的圖片&#10;&#10;自動產生的描述">
            <a:extLst>
              <a:ext uri="{FF2B5EF4-FFF2-40B4-BE49-F238E27FC236}">
                <a16:creationId xmlns:a16="http://schemas.microsoft.com/office/drawing/2014/main" id="{0AFF0DB3-AC21-AD78-5F1C-C21B49CB36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7" t="13909" r="277" b="11888"/>
          <a:stretch/>
        </p:blipFill>
        <p:spPr>
          <a:xfrm>
            <a:off x="5537515" y="2967606"/>
            <a:ext cx="3463872" cy="192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479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7162E717-58B2-4A67-8CCC-536A33845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Arduino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IDE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環境建置與燒錄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0CF99D09-2F55-4D9A-88B0-859279AA7F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" name="圖片 2" descr="一張含有 字型, 文字, 圖形, 符號 的圖片&#10;&#10;自動產生的描述">
            <a:extLst>
              <a:ext uri="{FF2B5EF4-FFF2-40B4-BE49-F238E27FC236}">
                <a16:creationId xmlns:a16="http://schemas.microsoft.com/office/drawing/2014/main" id="{720FD4ED-A1B5-DDFE-A807-4AC78F5FF0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997" y="1258348"/>
            <a:ext cx="2952616" cy="200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8733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24E49D-D79A-438D-AD6C-B2B737DA6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下載</a:t>
            </a:r>
            <a:r>
              <a:rPr lang="en-US" altLang="zh-TW" dirty="0"/>
              <a:t>Arduino IDE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AF39C5D-837E-40F8-91DC-415B905FCD42}"/>
              </a:ext>
            </a:extLst>
          </p:cNvPr>
          <p:cNvSpPr txBox="1"/>
          <p:nvPr/>
        </p:nvSpPr>
        <p:spPr>
          <a:xfrm>
            <a:off x="3627825" y="6488668"/>
            <a:ext cx="3478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https://www.arduino.cc/en/software</a:t>
            </a:r>
            <a:endParaRPr lang="zh-TW" altLang="en-US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274EC28-672B-46D2-879B-2D2E0D6D4514}"/>
              </a:ext>
            </a:extLst>
          </p:cNvPr>
          <p:cNvSpPr/>
          <p:nvPr/>
        </p:nvSpPr>
        <p:spPr>
          <a:xfrm>
            <a:off x="8515148" y="180282"/>
            <a:ext cx="3676851" cy="4781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Arduino IDE 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環境建置與燒錄</a:t>
            </a:r>
            <a:endParaRPr lang="zh-TW" altLang="en-US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BC106DE1-9507-13EA-D779-427087BFC0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85" y="1318989"/>
            <a:ext cx="9190540" cy="5169679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DE597D7A-D529-D944-A5FC-1CD28A99F542}"/>
              </a:ext>
            </a:extLst>
          </p:cNvPr>
          <p:cNvSpPr txBox="1"/>
          <p:nvPr/>
        </p:nvSpPr>
        <p:spPr>
          <a:xfrm>
            <a:off x="6705897" y="4091059"/>
            <a:ext cx="1569660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下載安裝檔案</a:t>
            </a: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B6301B8D-23B0-2F6B-0869-BA9BA88F3A40}"/>
              </a:ext>
            </a:extLst>
          </p:cNvPr>
          <p:cNvSpPr/>
          <p:nvPr/>
        </p:nvSpPr>
        <p:spPr>
          <a:xfrm>
            <a:off x="6053032" y="5040702"/>
            <a:ext cx="1787978" cy="27470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22B2055F-0FBB-599A-19F0-98D1177F53AC}"/>
              </a:ext>
            </a:extLst>
          </p:cNvPr>
          <p:cNvCxnSpPr>
            <a:cxnSpLocks/>
            <a:stCxn id="14" idx="2"/>
            <a:endCxn id="15" idx="0"/>
          </p:cNvCxnSpPr>
          <p:nvPr/>
        </p:nvCxnSpPr>
        <p:spPr>
          <a:xfrm flipH="1">
            <a:off x="6947021" y="4460391"/>
            <a:ext cx="543706" cy="58031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80898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24E49D-D79A-438D-AD6C-B2B737DA6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安裝</a:t>
            </a:r>
            <a:r>
              <a:rPr lang="en-US" altLang="zh-TW" dirty="0"/>
              <a:t>Arduino IDE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9123241-B0E6-4A19-8A4E-9844B94ABD00}"/>
              </a:ext>
            </a:extLst>
          </p:cNvPr>
          <p:cNvSpPr/>
          <p:nvPr/>
        </p:nvSpPr>
        <p:spPr>
          <a:xfrm>
            <a:off x="8515148" y="180282"/>
            <a:ext cx="3676851" cy="4781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Arduino IDE 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環境建置與燒錄</a:t>
            </a:r>
            <a:endParaRPr lang="zh-TW" altLang="en-US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66CC12DF-AF25-D62A-6654-82DF1B97D446}"/>
              </a:ext>
            </a:extLst>
          </p:cNvPr>
          <p:cNvGrpSpPr/>
          <p:nvPr/>
        </p:nvGrpSpPr>
        <p:grpSpPr>
          <a:xfrm>
            <a:off x="499893" y="1467692"/>
            <a:ext cx="2137802" cy="3497576"/>
            <a:chOff x="175837" y="1753933"/>
            <a:chExt cx="2497013" cy="4085268"/>
          </a:xfrm>
        </p:grpSpPr>
        <p:pic>
          <p:nvPicPr>
            <p:cNvPr id="4" name="圖片 3" descr="一張含有 文字, 螢幕擷取畫面, 軟體, 電腦圖示 的圖片&#10;&#10;自動產生的描述">
              <a:extLst>
                <a:ext uri="{FF2B5EF4-FFF2-40B4-BE49-F238E27FC236}">
                  <a16:creationId xmlns:a16="http://schemas.microsoft.com/office/drawing/2014/main" id="{97326ECE-EEE8-DDE7-3A55-42B6B5119C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99"/>
            <a:stretch/>
          </p:blipFill>
          <p:spPr>
            <a:xfrm>
              <a:off x="189950" y="1753933"/>
              <a:ext cx="2482900" cy="4085268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AE5BCF4-528D-4F2C-3E4C-BF3F24A1D3EF}"/>
                </a:ext>
              </a:extLst>
            </p:cNvPr>
            <p:cNvSpPr/>
            <p:nvPr/>
          </p:nvSpPr>
          <p:spPr>
            <a:xfrm>
              <a:off x="175837" y="3010619"/>
              <a:ext cx="2482900" cy="21566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1" name="圖片 10" descr="Arduino IDE 安裝 ">
            <a:extLst>
              <a:ext uri="{FF2B5EF4-FFF2-40B4-BE49-F238E27FC236}">
                <a16:creationId xmlns:a16="http://schemas.microsoft.com/office/drawing/2014/main" id="{AEAFA5EF-317D-4F03-A558-A2B982265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408" y="1467692"/>
            <a:ext cx="3381074" cy="2433297"/>
          </a:xfrm>
          <a:prstGeom prst="rect">
            <a:avLst/>
          </a:prstGeom>
        </p:spPr>
      </p:pic>
      <p:pic>
        <p:nvPicPr>
          <p:cNvPr id="12" name="圖片 11" descr="Arduino IDE 安裝 ">
            <a:extLst>
              <a:ext uri="{FF2B5EF4-FFF2-40B4-BE49-F238E27FC236}">
                <a16:creationId xmlns:a16="http://schemas.microsoft.com/office/drawing/2014/main" id="{236EA4DB-A439-4EA5-BAED-40E2A856AF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482" y="2184999"/>
            <a:ext cx="3381074" cy="2433297"/>
          </a:xfrm>
          <a:prstGeom prst="rect">
            <a:avLst/>
          </a:prstGeom>
        </p:spPr>
      </p:pic>
      <p:pic>
        <p:nvPicPr>
          <p:cNvPr id="13" name="圖片 12" descr="Arduino IDE 安裝 ">
            <a:extLst>
              <a:ext uri="{FF2B5EF4-FFF2-40B4-BE49-F238E27FC236}">
                <a16:creationId xmlns:a16="http://schemas.microsoft.com/office/drawing/2014/main" id="{BDA785A7-F769-4EDC-B0BA-43BAA70852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153" y="2938939"/>
            <a:ext cx="3381074" cy="2433297"/>
          </a:xfrm>
          <a:prstGeom prst="rect">
            <a:avLst/>
          </a:prstGeom>
        </p:spPr>
      </p:pic>
      <p:pic>
        <p:nvPicPr>
          <p:cNvPr id="14" name="圖片 13" descr="Arduino IDE 安裝 ">
            <a:extLst>
              <a:ext uri="{FF2B5EF4-FFF2-40B4-BE49-F238E27FC236}">
                <a16:creationId xmlns:a16="http://schemas.microsoft.com/office/drawing/2014/main" id="{7F896B5B-5DBA-4676-9512-428E6E64A7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824" y="3388441"/>
            <a:ext cx="3381074" cy="2433297"/>
          </a:xfrm>
          <a:prstGeom prst="rect">
            <a:avLst/>
          </a:prstGeom>
        </p:spPr>
      </p:pic>
      <p:pic>
        <p:nvPicPr>
          <p:cNvPr id="15" name="圖片 14" descr="Arduino IDE 安裝 ">
            <a:extLst>
              <a:ext uri="{FF2B5EF4-FFF2-40B4-BE49-F238E27FC236}">
                <a16:creationId xmlns:a16="http://schemas.microsoft.com/office/drawing/2014/main" id="{387B983E-4A76-4CDA-A617-CF0D4EBCFD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611" y="4024828"/>
            <a:ext cx="3381074" cy="243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01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944FCEEB-B9CA-3C5E-8B55-39F4EA889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630" y="1454771"/>
            <a:ext cx="5050175" cy="537429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E24E49D-D79A-438D-AD6C-B2B737DA6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設定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Arduino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執行環境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1C2F828-F1E1-4B72-AA20-A5CBEABB5C62}"/>
              </a:ext>
            </a:extLst>
          </p:cNvPr>
          <p:cNvSpPr/>
          <p:nvPr/>
        </p:nvSpPr>
        <p:spPr>
          <a:xfrm>
            <a:off x="1803629" y="3361888"/>
            <a:ext cx="1728135" cy="2583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555A6DE-9B4A-4378-90F8-FF18305518FC}"/>
              </a:ext>
            </a:extLst>
          </p:cNvPr>
          <p:cNvSpPr/>
          <p:nvPr/>
        </p:nvSpPr>
        <p:spPr>
          <a:xfrm>
            <a:off x="8515148" y="180282"/>
            <a:ext cx="3676851" cy="4781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Arduino IDE 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環境建置與燒錄</a:t>
            </a:r>
            <a:endParaRPr lang="zh-TW" altLang="en-US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24973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253BBBB-EA24-4D93-A596-25469A64B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3896" y="952574"/>
            <a:ext cx="8596668" cy="5557283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HUB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8735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ultra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基礎介紹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HUB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8735 ultra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相關應用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Arduino IDE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環境建置與燒錄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範例實戰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F3EA8E9-7D70-4281-8BDE-3C042AA5E766}"/>
              </a:ext>
            </a:extLst>
          </p:cNvPr>
          <p:cNvSpPr/>
          <p:nvPr/>
        </p:nvSpPr>
        <p:spPr>
          <a:xfrm>
            <a:off x="10872132" y="180282"/>
            <a:ext cx="1319868" cy="4781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目錄</a:t>
            </a:r>
          </a:p>
        </p:txBody>
      </p:sp>
    </p:spTree>
    <p:extLst>
      <p:ext uri="{BB962C8B-B14F-4D97-AF65-F5344CB8AC3E}">
        <p14:creationId xmlns:p14="http://schemas.microsoft.com/office/powerpoint/2010/main" val="24288299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338076C-0746-1F53-CEA7-B24A2F051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434" y="1394897"/>
            <a:ext cx="4841153" cy="513740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E24E49D-D79A-438D-AD6C-B2B737DA6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設定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Arduino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執行環境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EFC160F-D1E5-4C31-BFFF-5761BA9BDABB}"/>
              </a:ext>
            </a:extLst>
          </p:cNvPr>
          <p:cNvSpPr/>
          <p:nvPr/>
        </p:nvSpPr>
        <p:spPr>
          <a:xfrm>
            <a:off x="2406936" y="4977935"/>
            <a:ext cx="4631428" cy="2567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515A271-B909-4CD8-AC06-2E52AB8FBF51}"/>
              </a:ext>
            </a:extLst>
          </p:cNvPr>
          <p:cNvSpPr txBox="1"/>
          <p:nvPr/>
        </p:nvSpPr>
        <p:spPr>
          <a:xfrm>
            <a:off x="7504268" y="3745717"/>
            <a:ext cx="32420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https://github.com/ideashatch/HUB-8735/raw/main/amebapro2_arduino/Arduino_package/ideasHatch.json</a:t>
            </a:r>
            <a:endParaRPr lang="zh-TW" altLang="en-US" sz="1400" dirty="0">
              <a:highlight>
                <a:srgbClr val="FFFF00"/>
              </a:highligh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9" name="接點: 肘形 8">
            <a:extLst>
              <a:ext uri="{FF2B5EF4-FFF2-40B4-BE49-F238E27FC236}">
                <a16:creationId xmlns:a16="http://schemas.microsoft.com/office/drawing/2014/main" id="{77B3CD86-66EB-45CE-9906-3CC3D41DED6E}"/>
              </a:ext>
            </a:extLst>
          </p:cNvPr>
          <p:cNvCxnSpPr>
            <a:cxnSpLocks/>
            <a:stCxn id="7" idx="1"/>
            <a:endCxn id="6" idx="3"/>
          </p:cNvCxnSpPr>
          <p:nvPr/>
        </p:nvCxnSpPr>
        <p:spPr>
          <a:xfrm rot="10800000" flipV="1">
            <a:off x="7038364" y="4115049"/>
            <a:ext cx="465904" cy="991284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AADE2868-4A60-4436-92EC-3911E07E4F8D}"/>
              </a:ext>
            </a:extLst>
          </p:cNvPr>
          <p:cNvSpPr/>
          <p:nvPr/>
        </p:nvSpPr>
        <p:spPr>
          <a:xfrm>
            <a:off x="8515148" y="180282"/>
            <a:ext cx="3676851" cy="4781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Arduino IDE 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環境建置與燒錄</a:t>
            </a:r>
            <a:endParaRPr lang="zh-TW" altLang="en-US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8B9DAE9A-5160-904F-4A17-0772297AA948}"/>
              </a:ext>
            </a:extLst>
          </p:cNvPr>
          <p:cNvSpPr/>
          <p:nvPr/>
        </p:nvSpPr>
        <p:spPr>
          <a:xfrm>
            <a:off x="3716323" y="5016617"/>
            <a:ext cx="2625753" cy="167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11025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35C9E18-037E-B292-3E4D-D141580F3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434" y="1394897"/>
            <a:ext cx="4841153" cy="513740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E24E49D-D79A-438D-AD6C-B2B737DA6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儲存偏好設定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CBED3E4-8836-4C53-A71D-5CA5B9A79AE0}"/>
              </a:ext>
            </a:extLst>
          </p:cNvPr>
          <p:cNvSpPr/>
          <p:nvPr/>
        </p:nvSpPr>
        <p:spPr>
          <a:xfrm>
            <a:off x="6216395" y="5446482"/>
            <a:ext cx="620632" cy="2496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2CFE1CD-3B84-43CB-9406-8A40BB2AE087}"/>
              </a:ext>
            </a:extLst>
          </p:cNvPr>
          <p:cNvSpPr/>
          <p:nvPr/>
        </p:nvSpPr>
        <p:spPr>
          <a:xfrm>
            <a:off x="8515148" y="180282"/>
            <a:ext cx="3676851" cy="4781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Arduino IDE 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環境建置與燒錄</a:t>
            </a:r>
            <a:endParaRPr lang="zh-TW" altLang="en-US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88074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>
            <a:extLst>
              <a:ext uri="{FF2B5EF4-FFF2-40B4-BE49-F238E27FC236}">
                <a16:creationId xmlns:a16="http://schemas.microsoft.com/office/drawing/2014/main" id="{75402575-4E72-D35C-F95B-C02FBD08C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937" y="2046556"/>
            <a:ext cx="2572109" cy="3258005"/>
          </a:xfrm>
          <a:prstGeom prst="rect">
            <a:avLst/>
          </a:prstGeom>
        </p:spPr>
      </p:pic>
      <p:pic>
        <p:nvPicPr>
          <p:cNvPr id="6" name="圖片 5" descr="一張含有 文字, 螢幕擷取畫面, 軟體, 電腦圖示 的圖片&#10;&#10;自動產生的描述">
            <a:extLst>
              <a:ext uri="{FF2B5EF4-FFF2-40B4-BE49-F238E27FC236}">
                <a16:creationId xmlns:a16="http://schemas.microsoft.com/office/drawing/2014/main" id="{31468601-11C8-B2EB-BD52-39F844AE7F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9"/>
          <a:stretch/>
        </p:blipFill>
        <p:spPr>
          <a:xfrm>
            <a:off x="684352" y="1623700"/>
            <a:ext cx="2482900" cy="408526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E24E49D-D79A-438D-AD6C-B2B737DA6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增加環境檔案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CBED3E4-8836-4C53-A71D-5CA5B9A79AE0}"/>
              </a:ext>
            </a:extLst>
          </p:cNvPr>
          <p:cNvSpPr/>
          <p:nvPr/>
        </p:nvSpPr>
        <p:spPr>
          <a:xfrm>
            <a:off x="751464" y="2687058"/>
            <a:ext cx="1119281" cy="2323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2CFE1CD-3B84-43CB-9406-8A40BB2AE087}"/>
              </a:ext>
            </a:extLst>
          </p:cNvPr>
          <p:cNvSpPr/>
          <p:nvPr/>
        </p:nvSpPr>
        <p:spPr>
          <a:xfrm>
            <a:off x="8515148" y="180282"/>
            <a:ext cx="3676851" cy="4781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Arduino IDE 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環境建置與燒錄</a:t>
            </a:r>
            <a:endParaRPr lang="zh-TW" altLang="en-US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46F446C-CCB5-4AB5-8367-F5BD6A97F4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64"/>
          <a:stretch/>
        </p:blipFill>
        <p:spPr>
          <a:xfrm>
            <a:off x="7107518" y="2333493"/>
            <a:ext cx="4332968" cy="2931211"/>
          </a:xfrm>
          <a:prstGeom prst="rect">
            <a:avLst/>
          </a:prstGeom>
        </p:spPr>
      </p:pic>
      <p:cxnSp>
        <p:nvCxnSpPr>
          <p:cNvPr id="16" name="接點: 肘形 15">
            <a:extLst>
              <a:ext uri="{FF2B5EF4-FFF2-40B4-BE49-F238E27FC236}">
                <a16:creationId xmlns:a16="http://schemas.microsoft.com/office/drawing/2014/main" id="{0E5C512E-A320-42AB-918D-5CA52C416069}"/>
              </a:ext>
            </a:extLst>
          </p:cNvPr>
          <p:cNvCxnSpPr>
            <a:cxnSpLocks/>
            <a:stCxn id="15" idx="3"/>
            <a:endCxn id="5" idx="2"/>
          </p:cNvCxnSpPr>
          <p:nvPr/>
        </p:nvCxnSpPr>
        <p:spPr>
          <a:xfrm>
            <a:off x="1870745" y="2803214"/>
            <a:ext cx="7403257" cy="2461490"/>
          </a:xfrm>
          <a:prstGeom prst="bentConnector4">
            <a:avLst>
              <a:gd name="adj1" fmla="val 23243"/>
              <a:gd name="adj2" fmla="val 109287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96B6E84D-5B22-813C-9799-27F103E772E7}"/>
              </a:ext>
            </a:extLst>
          </p:cNvPr>
          <p:cNvSpPr txBox="1"/>
          <p:nvPr/>
        </p:nvSpPr>
        <p:spPr>
          <a:xfrm>
            <a:off x="2049768" y="5708967"/>
            <a:ext cx="7026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解壓縮</a:t>
            </a:r>
            <a:r>
              <a:rPr lang="en-US" altLang="zh-TW" dirty="0"/>
              <a:t>Arduino15.zip</a:t>
            </a:r>
            <a:r>
              <a:rPr lang="zh-TW" altLang="en-US" dirty="0"/>
              <a:t>至</a:t>
            </a:r>
            <a:r>
              <a:rPr lang="en-US" altLang="zh-TW" dirty="0"/>
              <a:t>C:\Users\</a:t>
            </a:r>
            <a:r>
              <a:rPr lang="zh-TW" altLang="en-US" dirty="0">
                <a:solidFill>
                  <a:srgbClr val="FF0000"/>
                </a:solidFill>
              </a:rPr>
              <a:t>使用者名稱</a:t>
            </a:r>
            <a:r>
              <a:rPr lang="en-US" altLang="zh-TW" dirty="0"/>
              <a:t>\</a:t>
            </a:r>
            <a:r>
              <a:rPr lang="en-US" altLang="zh-TW" dirty="0" err="1"/>
              <a:t>AppData</a:t>
            </a:r>
            <a:r>
              <a:rPr lang="en-US" altLang="zh-TW" dirty="0"/>
              <a:t>\Local\Arduino15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319880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24E49D-D79A-438D-AD6C-B2B737DA6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安裝驅動程式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9123241-B0E6-4A19-8A4E-9844B94ABD00}"/>
              </a:ext>
            </a:extLst>
          </p:cNvPr>
          <p:cNvSpPr/>
          <p:nvPr/>
        </p:nvSpPr>
        <p:spPr>
          <a:xfrm>
            <a:off x="8515148" y="180282"/>
            <a:ext cx="3676851" cy="4781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Arduino IDE 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環境建置與燒錄</a:t>
            </a:r>
            <a:endParaRPr lang="zh-TW" altLang="en-US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839EA14-ACD2-84C3-F0C7-4CDB39E5E0DA}"/>
              </a:ext>
            </a:extLst>
          </p:cNvPr>
          <p:cNvSpPr txBox="1"/>
          <p:nvPr/>
        </p:nvSpPr>
        <p:spPr>
          <a:xfrm>
            <a:off x="752912" y="2690336"/>
            <a:ext cx="66294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/>
              <a:t>將</a:t>
            </a:r>
            <a:r>
              <a:rPr lang="en-US" altLang="zh-TW" dirty="0"/>
              <a:t>HUB 8735 ultra </a:t>
            </a:r>
            <a:r>
              <a:rPr lang="zh-TW" altLang="en-US" dirty="0"/>
              <a:t>透過 </a:t>
            </a:r>
            <a:r>
              <a:rPr lang="en-US" altLang="zh-TW" dirty="0"/>
              <a:t>USB Type-C </a:t>
            </a:r>
            <a:r>
              <a:rPr lang="zh-TW" altLang="en-US" dirty="0"/>
              <a:t>連接電腦。</a:t>
            </a:r>
            <a:r>
              <a:rPr lang="en-US" altLang="zh-TW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/>
              <a:t>若是第一次使用</a:t>
            </a:r>
            <a:r>
              <a:rPr lang="en-US" altLang="zh-TW" dirty="0"/>
              <a:t>HUB 8735 ultra</a:t>
            </a:r>
            <a:r>
              <a:rPr lang="zh-TW" altLang="en-US" dirty="0"/>
              <a:t>，系統會自動安裝此驅動程式。</a:t>
            </a:r>
            <a:endParaRPr lang="en-US" altLang="zh-TW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/>
              <a:t>若有找不到驅動程式 </a:t>
            </a:r>
            <a:r>
              <a:rPr lang="en-US" altLang="zh-TW" dirty="0"/>
              <a:t>Confidential </a:t>
            </a:r>
            <a:r>
              <a:rPr lang="zh-TW" altLang="en-US" dirty="0"/>
              <a:t>的問題，可以從下方網址下載相關驅動程式。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>
                <a:hlinkClick r:id="rId2"/>
              </a:rPr>
              <a:t>https://www.wch-ic.com/downloads/CH341SER_ZIP.html</a:t>
            </a:r>
            <a:endParaRPr lang="en-US" altLang="zh-TW" dirty="0"/>
          </a:p>
        </p:txBody>
      </p:sp>
      <p:pic>
        <p:nvPicPr>
          <p:cNvPr id="6" name="圖片 5" descr="一張含有 電子產品, 電子元件, 電路元件, 電子工程 的圖片&#10;&#10;自動產生的描述">
            <a:extLst>
              <a:ext uri="{FF2B5EF4-FFF2-40B4-BE49-F238E27FC236}">
                <a16:creationId xmlns:a16="http://schemas.microsoft.com/office/drawing/2014/main" id="{7C090E93-1A2D-4C08-4021-AD361933C6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8" r="50000"/>
          <a:stretch/>
        </p:blipFill>
        <p:spPr>
          <a:xfrm>
            <a:off x="7631507" y="1729612"/>
            <a:ext cx="1767281" cy="396134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D798B92C-4E7D-6EB2-47CA-DD79F371C3A6}"/>
              </a:ext>
            </a:extLst>
          </p:cNvPr>
          <p:cNvSpPr/>
          <p:nvPr/>
        </p:nvSpPr>
        <p:spPr>
          <a:xfrm>
            <a:off x="8689920" y="4972826"/>
            <a:ext cx="610998" cy="5886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660FB16D-742F-9806-15FE-72FA96889D00}"/>
              </a:ext>
            </a:extLst>
          </p:cNvPr>
          <p:cNvSpPr txBox="1"/>
          <p:nvPr/>
        </p:nvSpPr>
        <p:spPr>
          <a:xfrm>
            <a:off x="8307282" y="5690955"/>
            <a:ext cx="1376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USB</a:t>
            </a:r>
            <a:r>
              <a:rPr lang="zh-TW" altLang="en-US" dirty="0"/>
              <a:t> </a:t>
            </a:r>
            <a:r>
              <a:rPr lang="en-US" altLang="zh-TW" dirty="0"/>
              <a:t>Type-C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778992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24E49D-D79A-438D-AD6C-B2B737DA6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安裝驅動程式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9123241-B0E6-4A19-8A4E-9844B94ABD00}"/>
              </a:ext>
            </a:extLst>
          </p:cNvPr>
          <p:cNvSpPr/>
          <p:nvPr/>
        </p:nvSpPr>
        <p:spPr>
          <a:xfrm>
            <a:off x="8515148" y="180282"/>
            <a:ext cx="3676851" cy="4781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Arduino IDE 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環境建置與燒錄</a:t>
            </a:r>
            <a:endParaRPr lang="zh-TW" altLang="en-US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057A798E-7490-5A90-AA48-09A7707A4062}"/>
              </a:ext>
            </a:extLst>
          </p:cNvPr>
          <p:cNvGrpSpPr/>
          <p:nvPr/>
        </p:nvGrpSpPr>
        <p:grpSpPr>
          <a:xfrm>
            <a:off x="4726378" y="2144818"/>
            <a:ext cx="1996580" cy="4138438"/>
            <a:chOff x="5097710" y="2171403"/>
            <a:chExt cx="1996580" cy="4138438"/>
          </a:xfrm>
        </p:grpSpPr>
        <p:pic>
          <p:nvPicPr>
            <p:cNvPr id="4" name="圖片 3" descr="一張含有 文字, 螢幕擷取畫面, 軟體, 電腦圖示 的圖片&#10;&#10;自動產生的描述">
              <a:extLst>
                <a:ext uri="{FF2B5EF4-FFF2-40B4-BE49-F238E27FC236}">
                  <a16:creationId xmlns:a16="http://schemas.microsoft.com/office/drawing/2014/main" id="{05A305A0-93D5-08B6-159D-67805D6485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8" t="23044" r="58285"/>
            <a:stretch/>
          </p:blipFill>
          <p:spPr>
            <a:xfrm>
              <a:off x="5097710" y="2171403"/>
              <a:ext cx="1996580" cy="3769106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A92A58F-5E70-B4B1-6058-96E0612D2A8C}"/>
                </a:ext>
              </a:extLst>
            </p:cNvPr>
            <p:cNvSpPr/>
            <p:nvPr/>
          </p:nvSpPr>
          <p:spPr>
            <a:xfrm>
              <a:off x="5097710" y="4245929"/>
              <a:ext cx="1168866" cy="18345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19E8AAF7-7C5E-05FF-66BE-EEC341C8E0F4}"/>
                </a:ext>
              </a:extLst>
            </p:cNvPr>
            <p:cNvSpPr txBox="1"/>
            <p:nvPr/>
          </p:nvSpPr>
          <p:spPr>
            <a:xfrm>
              <a:off x="5576659" y="5940509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/>
                <a:t>右鍵安裝</a:t>
              </a:r>
            </a:p>
          </p:txBody>
        </p:sp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0AE1E743-95B2-E6A3-C5CA-C90232D6644F}"/>
              </a:ext>
            </a:extLst>
          </p:cNvPr>
          <p:cNvGrpSpPr/>
          <p:nvPr/>
        </p:nvGrpSpPr>
        <p:grpSpPr>
          <a:xfrm>
            <a:off x="7403780" y="1260583"/>
            <a:ext cx="2723823" cy="5022673"/>
            <a:chOff x="7802926" y="1287168"/>
            <a:chExt cx="2723823" cy="5022673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29A6C829-582B-22C8-1687-37F28B59D6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56705" y="1287168"/>
              <a:ext cx="2216266" cy="4653341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32F87193-1FEE-423D-27DE-D3ECE7E400B4}"/>
                </a:ext>
              </a:extLst>
            </p:cNvPr>
            <p:cNvSpPr/>
            <p:nvPr/>
          </p:nvSpPr>
          <p:spPr>
            <a:xfrm>
              <a:off x="8513898" y="4142815"/>
              <a:ext cx="1659621" cy="20622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61C547AC-E14E-C796-C897-9025E1C39053}"/>
                </a:ext>
              </a:extLst>
            </p:cNvPr>
            <p:cNvSpPr txBox="1"/>
            <p:nvPr/>
          </p:nvSpPr>
          <p:spPr>
            <a:xfrm>
              <a:off x="7802926" y="5940509"/>
              <a:ext cx="2723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/>
                <a:t>確認電腦有讀取到序列埠</a:t>
              </a:r>
            </a:p>
          </p:txBody>
        </p: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B30AD1C2-901D-7E98-6773-FA03B3D0C08C}"/>
              </a:ext>
            </a:extLst>
          </p:cNvPr>
          <p:cNvGrpSpPr/>
          <p:nvPr/>
        </p:nvGrpSpPr>
        <p:grpSpPr>
          <a:xfrm>
            <a:off x="1562656" y="1828656"/>
            <a:ext cx="2482900" cy="4454600"/>
            <a:chOff x="1615841" y="1930400"/>
            <a:chExt cx="2482900" cy="4454600"/>
          </a:xfrm>
        </p:grpSpPr>
        <p:pic>
          <p:nvPicPr>
            <p:cNvPr id="8" name="圖片 7" descr="一張含有 文字, 螢幕擷取畫面, 軟體, 電腦圖示 的圖片&#10;&#10;自動產生的描述">
              <a:extLst>
                <a:ext uri="{FF2B5EF4-FFF2-40B4-BE49-F238E27FC236}">
                  <a16:creationId xmlns:a16="http://schemas.microsoft.com/office/drawing/2014/main" id="{59840F59-0CBC-3772-16C6-D00D6E7FB9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99"/>
            <a:stretch/>
          </p:blipFill>
          <p:spPr>
            <a:xfrm>
              <a:off x="1615841" y="1930400"/>
              <a:ext cx="2482900" cy="4085268"/>
            </a:xfrm>
            <a:prstGeom prst="rect">
              <a:avLst/>
            </a:prstGeom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90265090-BA89-681C-7093-C089A3C0F807}"/>
                </a:ext>
              </a:extLst>
            </p:cNvPr>
            <p:cNvSpPr/>
            <p:nvPr/>
          </p:nvSpPr>
          <p:spPr>
            <a:xfrm>
              <a:off x="1688425" y="3338818"/>
              <a:ext cx="1130276" cy="26664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F82E55D8-7D75-20DC-5A51-37E0651718AD}"/>
                </a:ext>
              </a:extLst>
            </p:cNvPr>
            <p:cNvSpPr txBox="1"/>
            <p:nvPr/>
          </p:nvSpPr>
          <p:spPr>
            <a:xfrm>
              <a:off x="1633120" y="6015668"/>
              <a:ext cx="23711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/>
                <a:t>解壓縮</a:t>
              </a:r>
              <a:r>
                <a:rPr lang="en-US" altLang="zh-TW" dirty="0"/>
                <a:t>CH341SER.ZIP</a:t>
              </a:r>
              <a:endParaRPr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245657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A5032C83-4AA1-2CE4-4D15-0D365355C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252" y="1418890"/>
            <a:ext cx="5688058" cy="5128717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E24E49D-D79A-438D-AD6C-B2B737DA6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開啟開發板管理員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EF902800-D77B-BFB8-7BE9-D8442C130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547" y="1418889"/>
            <a:ext cx="5694763" cy="512871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EFC160F-D1E5-4C31-BFFF-5761BA9BDABB}"/>
              </a:ext>
            </a:extLst>
          </p:cNvPr>
          <p:cNvSpPr/>
          <p:nvPr/>
        </p:nvSpPr>
        <p:spPr>
          <a:xfrm>
            <a:off x="2007275" y="2429297"/>
            <a:ext cx="1801328" cy="3103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4C343A3-5362-4CCE-A737-8EC1381EB25C}"/>
              </a:ext>
            </a:extLst>
          </p:cNvPr>
          <p:cNvSpPr/>
          <p:nvPr/>
        </p:nvSpPr>
        <p:spPr>
          <a:xfrm>
            <a:off x="8515148" y="180282"/>
            <a:ext cx="3676851" cy="4781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Arduino IDE 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環境建置與燒錄</a:t>
            </a:r>
            <a:endParaRPr lang="zh-TW" altLang="en-US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F212B79-3A2E-4FC0-B3E2-CBECA6CA57BC}"/>
              </a:ext>
            </a:extLst>
          </p:cNvPr>
          <p:cNvSpPr/>
          <p:nvPr/>
        </p:nvSpPr>
        <p:spPr>
          <a:xfrm>
            <a:off x="1543252" y="2621428"/>
            <a:ext cx="369438" cy="3818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F849883-C493-FF01-F058-B53EDC6B170E}"/>
              </a:ext>
            </a:extLst>
          </p:cNvPr>
          <p:cNvSpPr txBox="1"/>
          <p:nvPr/>
        </p:nvSpPr>
        <p:spPr>
          <a:xfrm>
            <a:off x="7426147" y="2359718"/>
            <a:ext cx="1653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搜尋</a:t>
            </a:r>
            <a:r>
              <a:rPr lang="en-US" altLang="zh-TW" dirty="0">
                <a:solidFill>
                  <a:srgbClr val="FF0000"/>
                </a:solidFill>
              </a:rPr>
              <a:t>HUB</a:t>
            </a:r>
            <a:r>
              <a:rPr lang="zh-TW" altLang="en-US" dirty="0">
                <a:solidFill>
                  <a:srgbClr val="FF0000"/>
                </a:solidFill>
              </a:rPr>
              <a:t> </a:t>
            </a:r>
            <a:r>
              <a:rPr lang="en-US" altLang="zh-TW" dirty="0">
                <a:solidFill>
                  <a:srgbClr val="FF0000"/>
                </a:solidFill>
              </a:rPr>
              <a:t>8735</a:t>
            </a:r>
            <a:endParaRPr lang="zh-TW" altLang="en-US" dirty="0">
              <a:solidFill>
                <a:srgbClr val="FF0000"/>
              </a:solidFill>
            </a:endParaRPr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3BA13417-42AE-C280-AF67-CDD1DD2A6FFC}"/>
              </a:ext>
            </a:extLst>
          </p:cNvPr>
          <p:cNvCxnSpPr>
            <a:stCxn id="6" idx="3"/>
            <a:endCxn id="9" idx="1"/>
          </p:cNvCxnSpPr>
          <p:nvPr/>
        </p:nvCxnSpPr>
        <p:spPr>
          <a:xfrm flipV="1">
            <a:off x="3808603" y="2544384"/>
            <a:ext cx="3617544" cy="401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120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1AC3E078-00D5-430C-4389-73EE4EA85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049" y="1599907"/>
            <a:ext cx="5878778" cy="525809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E24E49D-D79A-438D-AD6C-B2B737DA6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開啟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Blink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範例程式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9123241-B0E6-4A19-8A4E-9844B94ABD00}"/>
              </a:ext>
            </a:extLst>
          </p:cNvPr>
          <p:cNvSpPr/>
          <p:nvPr/>
        </p:nvSpPr>
        <p:spPr>
          <a:xfrm>
            <a:off x="8515148" y="180282"/>
            <a:ext cx="3676851" cy="4781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Arduino IDE 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環境建置與燒錄</a:t>
            </a:r>
            <a:endParaRPr lang="zh-TW" altLang="en-US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4740C93-A72B-0C29-3CE2-7FE65964FFA8}"/>
              </a:ext>
            </a:extLst>
          </p:cNvPr>
          <p:cNvSpPr/>
          <p:nvPr/>
        </p:nvSpPr>
        <p:spPr>
          <a:xfrm>
            <a:off x="5037561" y="2362130"/>
            <a:ext cx="1380018" cy="2384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48398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19551E0-6DF6-4972-50D5-8BE36BC79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1451295"/>
            <a:ext cx="5676491" cy="525298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E24E49D-D79A-438D-AD6C-B2B737DA6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開啟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Blink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範例程式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9123241-B0E6-4A19-8A4E-9844B94ABD00}"/>
              </a:ext>
            </a:extLst>
          </p:cNvPr>
          <p:cNvSpPr/>
          <p:nvPr/>
        </p:nvSpPr>
        <p:spPr>
          <a:xfrm>
            <a:off x="8515148" y="180282"/>
            <a:ext cx="3676851" cy="4781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Arduino IDE 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環境建置與燒錄</a:t>
            </a:r>
            <a:endParaRPr lang="zh-TW" altLang="en-US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4740C93-A72B-0C29-3CE2-7FE65964FFA8}"/>
              </a:ext>
            </a:extLst>
          </p:cNvPr>
          <p:cNvSpPr/>
          <p:nvPr/>
        </p:nvSpPr>
        <p:spPr>
          <a:xfrm>
            <a:off x="705774" y="1815366"/>
            <a:ext cx="273225" cy="3190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8E4B2E6-ACCE-EFC4-A7A2-221C168107F3}"/>
              </a:ext>
            </a:extLst>
          </p:cNvPr>
          <p:cNvSpPr/>
          <p:nvPr/>
        </p:nvSpPr>
        <p:spPr>
          <a:xfrm>
            <a:off x="1004167" y="1815366"/>
            <a:ext cx="273225" cy="3190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C0E4884-2DAA-87CE-4C4B-CE480A924D88}"/>
              </a:ext>
            </a:extLst>
          </p:cNvPr>
          <p:cNvSpPr/>
          <p:nvPr/>
        </p:nvSpPr>
        <p:spPr>
          <a:xfrm>
            <a:off x="1599178" y="1810982"/>
            <a:ext cx="1748030" cy="3190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圖片 12" descr="一張含有 電子產品, 電子元件, 電路元件, 電子工程 的圖片&#10;&#10;自動產生的描述">
            <a:extLst>
              <a:ext uri="{FF2B5EF4-FFF2-40B4-BE49-F238E27FC236}">
                <a16:creationId xmlns:a16="http://schemas.microsoft.com/office/drawing/2014/main" id="{72E42B63-C8E4-8383-29B5-21F3720993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8" r="50000"/>
          <a:stretch/>
        </p:blipFill>
        <p:spPr>
          <a:xfrm>
            <a:off x="7929317" y="1810982"/>
            <a:ext cx="1767281" cy="3961343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68052A80-978C-BF13-7A4A-2ACA13513DC2}"/>
              </a:ext>
            </a:extLst>
          </p:cNvPr>
          <p:cNvSpPr/>
          <p:nvPr/>
        </p:nvSpPr>
        <p:spPr>
          <a:xfrm>
            <a:off x="8953190" y="4224405"/>
            <a:ext cx="273225" cy="3190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7E934A2-0398-2145-C27C-FBCC503D78FA}"/>
              </a:ext>
            </a:extLst>
          </p:cNvPr>
          <p:cNvSpPr txBox="1"/>
          <p:nvPr/>
        </p:nvSpPr>
        <p:spPr>
          <a:xfrm>
            <a:off x="9793202" y="4174169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LED</a:t>
            </a:r>
          </a:p>
        </p:txBody>
      </p: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F13D79B2-9420-1D74-BAEB-934E0A0F6900}"/>
              </a:ext>
            </a:extLst>
          </p:cNvPr>
          <p:cNvCxnSpPr>
            <a:stCxn id="15" idx="3"/>
            <a:endCxn id="16" idx="1"/>
          </p:cNvCxnSpPr>
          <p:nvPr/>
        </p:nvCxnSpPr>
        <p:spPr>
          <a:xfrm flipV="1">
            <a:off x="9226415" y="4358835"/>
            <a:ext cx="566787" cy="251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8355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BD176A2-BD60-4062-00E4-C38B05C34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004" y="1693819"/>
            <a:ext cx="5075104" cy="455458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BED659F-3589-590D-C756-B410F8988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8375" y="1693819"/>
            <a:ext cx="5044626" cy="452041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E24E49D-D79A-438D-AD6C-B2B737DA6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選擇開發板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EFC160F-D1E5-4C31-BFFF-5761BA9BDABB}"/>
              </a:ext>
            </a:extLst>
          </p:cNvPr>
          <p:cNvSpPr/>
          <p:nvPr/>
        </p:nvSpPr>
        <p:spPr>
          <a:xfrm>
            <a:off x="1233181" y="3140292"/>
            <a:ext cx="1803634" cy="3998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B7EA7E8-BFB8-416D-B05F-C050D17F3425}"/>
              </a:ext>
            </a:extLst>
          </p:cNvPr>
          <p:cNvSpPr/>
          <p:nvPr/>
        </p:nvSpPr>
        <p:spPr>
          <a:xfrm>
            <a:off x="8515148" y="180282"/>
            <a:ext cx="3676851" cy="4781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Arduino IDE 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環境建置與燒錄</a:t>
            </a:r>
            <a:endParaRPr lang="zh-TW" altLang="en-US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45C4C4F7-1517-E376-D53B-EC91F753EF63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3036815" y="3340223"/>
            <a:ext cx="2994869" cy="46837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>
            <a:extLst>
              <a:ext uri="{FF2B5EF4-FFF2-40B4-BE49-F238E27FC236}">
                <a16:creationId xmlns:a16="http://schemas.microsoft.com/office/drawing/2014/main" id="{8F05219A-B2B7-83D8-75F2-9A4C880A647E}"/>
              </a:ext>
            </a:extLst>
          </p:cNvPr>
          <p:cNvSpPr/>
          <p:nvPr/>
        </p:nvSpPr>
        <p:spPr>
          <a:xfrm>
            <a:off x="9715849" y="5164181"/>
            <a:ext cx="686500" cy="338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278872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24E49D-D79A-438D-AD6C-B2B737DA6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07472"/>
          </a:xfrm>
        </p:spPr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HUB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8735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ultra(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燒錄與偵錯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 descr="一張含有 電子產品, 電子元件, 電路元件, 電子工程 的圖片&#10;&#10;自動產生的描述">
            <a:extLst>
              <a:ext uri="{FF2B5EF4-FFF2-40B4-BE49-F238E27FC236}">
                <a16:creationId xmlns:a16="http://schemas.microsoft.com/office/drawing/2014/main" id="{127E236E-95E4-A636-34BA-6EB6FB9A3D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8" r="50000"/>
          <a:stretch/>
        </p:blipFill>
        <p:spPr>
          <a:xfrm>
            <a:off x="4613943" y="1234661"/>
            <a:ext cx="1767281" cy="396134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54EA0484-2831-A4A5-9340-596690D266BC}"/>
              </a:ext>
            </a:extLst>
          </p:cNvPr>
          <p:cNvSpPr/>
          <p:nvPr/>
        </p:nvSpPr>
        <p:spPr>
          <a:xfrm>
            <a:off x="5796793" y="3952586"/>
            <a:ext cx="302003" cy="3942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074069F2-8B0C-F5B7-CB76-57F539FBAA40}"/>
              </a:ext>
            </a:extLst>
          </p:cNvPr>
          <p:cNvSpPr txBox="1"/>
          <p:nvPr/>
        </p:nvSpPr>
        <p:spPr>
          <a:xfrm>
            <a:off x="6803471" y="3969363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RESET</a:t>
            </a:r>
            <a:r>
              <a:rPr lang="zh-TW" altLang="en-US" dirty="0"/>
              <a:t>按鈕</a:t>
            </a:r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AB47C4DD-BA28-9262-55A4-8F536071A440}"/>
              </a:ext>
            </a:extLst>
          </p:cNvPr>
          <p:cNvCxnSpPr>
            <a:stCxn id="10" idx="3"/>
            <a:endCxn id="11" idx="1"/>
          </p:cNvCxnSpPr>
          <p:nvPr/>
        </p:nvCxnSpPr>
        <p:spPr>
          <a:xfrm>
            <a:off x="6098796" y="4149727"/>
            <a:ext cx="704675" cy="43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1F374D40-7B91-6BBC-27D3-66C8750E8842}"/>
              </a:ext>
            </a:extLst>
          </p:cNvPr>
          <p:cNvSpPr/>
          <p:nvPr/>
        </p:nvSpPr>
        <p:spPr>
          <a:xfrm>
            <a:off x="5078064" y="3683431"/>
            <a:ext cx="302003" cy="3942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C4269B58-4658-9A78-65EE-491D86EB516B}"/>
              </a:ext>
            </a:extLst>
          </p:cNvPr>
          <p:cNvSpPr txBox="1"/>
          <p:nvPr/>
        </p:nvSpPr>
        <p:spPr>
          <a:xfrm>
            <a:off x="3283314" y="369160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功能按鈕</a:t>
            </a:r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4A18EFA4-906F-351D-0C6A-AD3F4F29FE36}"/>
              </a:ext>
            </a:extLst>
          </p:cNvPr>
          <p:cNvCxnSpPr>
            <a:cxnSpLocks/>
            <a:stCxn id="18" idx="1"/>
            <a:endCxn id="19" idx="3"/>
          </p:cNvCxnSpPr>
          <p:nvPr/>
        </p:nvCxnSpPr>
        <p:spPr>
          <a:xfrm flipH="1" flipV="1">
            <a:off x="4391310" y="3876269"/>
            <a:ext cx="686754" cy="43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>
            <a:extLst>
              <a:ext uri="{FF2B5EF4-FFF2-40B4-BE49-F238E27FC236}">
                <a16:creationId xmlns:a16="http://schemas.microsoft.com/office/drawing/2014/main" id="{171EAF35-0877-0B4C-5E84-45F280826DA2}"/>
              </a:ext>
            </a:extLst>
          </p:cNvPr>
          <p:cNvSpPr txBox="1"/>
          <p:nvPr/>
        </p:nvSpPr>
        <p:spPr>
          <a:xfrm>
            <a:off x="2263627" y="5430106"/>
            <a:ext cx="6467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/>
              <a:t>可直接透過按住功能鍵與短按</a:t>
            </a:r>
            <a:r>
              <a:rPr lang="en-US" altLang="zh-TW" dirty="0"/>
              <a:t>Reset</a:t>
            </a:r>
            <a:r>
              <a:rPr lang="zh-TW" altLang="en-US" dirty="0"/>
              <a:t>鍵進入</a:t>
            </a:r>
            <a:r>
              <a:rPr lang="en-US" altLang="zh-TW" dirty="0"/>
              <a:t>Download mode</a:t>
            </a:r>
            <a:r>
              <a:rPr lang="zh-TW" altLang="en-US" dirty="0"/>
              <a:t>。</a:t>
            </a:r>
            <a:endParaRPr lang="en-US" altLang="zh-TW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/>
              <a:t>(</a:t>
            </a:r>
            <a:r>
              <a:rPr lang="zh-TW" altLang="en-US" dirty="0"/>
              <a:t>仍保留短路</a:t>
            </a:r>
            <a:r>
              <a:rPr lang="en-US" altLang="zh-TW" dirty="0"/>
              <a:t>3V3</a:t>
            </a:r>
            <a:r>
              <a:rPr lang="zh-TW" altLang="en-US" dirty="0"/>
              <a:t>及</a:t>
            </a:r>
            <a:r>
              <a:rPr lang="en-US" altLang="zh-TW" dirty="0"/>
              <a:t>Pin14</a:t>
            </a:r>
            <a:r>
              <a:rPr lang="zh-TW" altLang="en-US" dirty="0"/>
              <a:t>的方式</a:t>
            </a:r>
            <a:r>
              <a:rPr lang="en-US" altLang="zh-TW" dirty="0"/>
              <a:t>) </a:t>
            </a:r>
            <a:endParaRPr lang="zh-TW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F0AE28D-34E1-CEB5-3296-129AD22480BD}"/>
              </a:ext>
            </a:extLst>
          </p:cNvPr>
          <p:cNvSpPr/>
          <p:nvPr/>
        </p:nvSpPr>
        <p:spPr>
          <a:xfrm>
            <a:off x="8515148" y="180282"/>
            <a:ext cx="3676851" cy="4781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Arduino IDE 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環境建置與燒錄</a:t>
            </a:r>
            <a:endParaRPr lang="zh-TW" altLang="en-US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19C7711-8889-17B6-59BA-6D4C42132CFC}"/>
              </a:ext>
            </a:extLst>
          </p:cNvPr>
          <p:cNvSpPr/>
          <p:nvPr/>
        </p:nvSpPr>
        <p:spPr>
          <a:xfrm>
            <a:off x="6096000" y="1619189"/>
            <a:ext cx="273225" cy="319096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66FD612-B2BD-BA69-99B9-2DCA9BC35510}"/>
              </a:ext>
            </a:extLst>
          </p:cNvPr>
          <p:cNvSpPr txBox="1"/>
          <p:nvPr/>
        </p:nvSpPr>
        <p:spPr>
          <a:xfrm>
            <a:off x="6655461" y="1317072"/>
            <a:ext cx="16081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短路</a:t>
            </a:r>
            <a:endParaRPr lang="en-US" altLang="zh-TW" dirty="0"/>
          </a:p>
          <a:p>
            <a:r>
              <a:rPr lang="en-US" altLang="zh-TW" dirty="0"/>
              <a:t>BOOT_V3P3</a:t>
            </a:r>
          </a:p>
          <a:p>
            <a:r>
              <a:rPr lang="en-US" altLang="zh-TW" dirty="0"/>
              <a:t>BOOT_MODE</a:t>
            </a:r>
          </a:p>
        </p:txBody>
      </p: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1BD79FDE-BA45-9AB7-28F9-08B2237F1CB2}"/>
              </a:ext>
            </a:extLst>
          </p:cNvPr>
          <p:cNvCxnSpPr>
            <a:stCxn id="6" idx="3"/>
            <a:endCxn id="7" idx="1"/>
          </p:cNvCxnSpPr>
          <p:nvPr/>
        </p:nvCxnSpPr>
        <p:spPr>
          <a:xfrm>
            <a:off x="6369225" y="1778737"/>
            <a:ext cx="286236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A7782B51-A20D-9D92-3647-D7E6B2E3C72D}"/>
              </a:ext>
            </a:extLst>
          </p:cNvPr>
          <p:cNvSpPr/>
          <p:nvPr/>
        </p:nvSpPr>
        <p:spPr>
          <a:xfrm>
            <a:off x="4613943" y="1580338"/>
            <a:ext cx="372414" cy="444590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94718ED1-9157-2CBD-BA47-E4D545F264B3}"/>
              </a:ext>
            </a:extLst>
          </p:cNvPr>
          <p:cNvSpPr txBox="1"/>
          <p:nvPr/>
        </p:nvSpPr>
        <p:spPr>
          <a:xfrm>
            <a:off x="822236" y="1448690"/>
            <a:ext cx="33121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solidFill>
                  <a:srgbClr val="FF0000"/>
                </a:solidFill>
              </a:rPr>
              <a:t>注意</a:t>
            </a:r>
            <a:r>
              <a:rPr lang="en-US" altLang="zh-TW" sz="2000" dirty="0">
                <a:solidFill>
                  <a:srgbClr val="FF0000"/>
                </a:solidFill>
              </a:rPr>
              <a:t>:</a:t>
            </a:r>
            <a:r>
              <a:rPr lang="zh-TW" altLang="en-US" sz="2000" dirty="0">
                <a:solidFill>
                  <a:srgbClr val="FF0000"/>
                </a:solidFill>
              </a:rPr>
              <a:t>再插上</a:t>
            </a:r>
            <a:r>
              <a:rPr lang="en-US" altLang="zh-TW" sz="2000" dirty="0">
                <a:solidFill>
                  <a:srgbClr val="FF0000"/>
                </a:solidFill>
              </a:rPr>
              <a:t>USB</a:t>
            </a:r>
            <a:r>
              <a:rPr lang="zh-TW" altLang="en-US" sz="2000" dirty="0">
                <a:solidFill>
                  <a:srgbClr val="FF0000"/>
                </a:solidFill>
              </a:rPr>
              <a:t> </a:t>
            </a:r>
            <a:r>
              <a:rPr lang="en-US" altLang="zh-TW" sz="2000" dirty="0">
                <a:solidFill>
                  <a:srgbClr val="FF0000"/>
                </a:solidFill>
              </a:rPr>
              <a:t>type-C</a:t>
            </a:r>
            <a:r>
              <a:rPr lang="zh-TW" altLang="en-US" sz="2000" dirty="0">
                <a:solidFill>
                  <a:srgbClr val="FF0000"/>
                </a:solidFill>
              </a:rPr>
              <a:t>之前</a:t>
            </a:r>
            <a:endParaRPr lang="en-US" altLang="zh-TW" sz="2000" dirty="0">
              <a:solidFill>
                <a:srgbClr val="FF0000"/>
              </a:solidFill>
            </a:endParaRPr>
          </a:p>
          <a:p>
            <a:r>
              <a:rPr lang="zh-TW" altLang="en-US" sz="2000" dirty="0">
                <a:solidFill>
                  <a:srgbClr val="FF0000"/>
                </a:solidFill>
              </a:rPr>
              <a:t>不要接到左側的</a:t>
            </a:r>
            <a:r>
              <a:rPr lang="en-US" altLang="zh-TW" sz="2000" dirty="0">
                <a:solidFill>
                  <a:srgbClr val="FF0000"/>
                </a:solidFill>
              </a:rPr>
              <a:t>5V</a:t>
            </a:r>
            <a:r>
              <a:rPr lang="zh-TW" altLang="en-US" sz="2000" dirty="0">
                <a:solidFill>
                  <a:srgbClr val="FF0000"/>
                </a:solidFill>
              </a:rPr>
              <a:t>與</a:t>
            </a:r>
            <a:r>
              <a:rPr lang="en-US" altLang="zh-TW" sz="2000" dirty="0">
                <a:solidFill>
                  <a:srgbClr val="FF0000"/>
                </a:solidFill>
              </a:rPr>
              <a:t>GND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71902395-759B-B61A-18ED-2D444EE47EE8}"/>
              </a:ext>
            </a:extLst>
          </p:cNvPr>
          <p:cNvCxnSpPr>
            <a:cxnSpLocks/>
            <a:stCxn id="13" idx="3"/>
            <a:endCxn id="9" idx="1"/>
          </p:cNvCxnSpPr>
          <p:nvPr/>
        </p:nvCxnSpPr>
        <p:spPr>
          <a:xfrm>
            <a:off x="4134361" y="1802633"/>
            <a:ext cx="479582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乘號 2">
            <a:extLst>
              <a:ext uri="{FF2B5EF4-FFF2-40B4-BE49-F238E27FC236}">
                <a16:creationId xmlns:a16="http://schemas.microsoft.com/office/drawing/2014/main" id="{6DCC13EC-C155-F059-E4C0-81F4D9EE47DB}"/>
              </a:ext>
            </a:extLst>
          </p:cNvPr>
          <p:cNvSpPr/>
          <p:nvPr/>
        </p:nvSpPr>
        <p:spPr>
          <a:xfrm>
            <a:off x="4284105" y="1317072"/>
            <a:ext cx="1051662" cy="955222"/>
          </a:xfrm>
          <a:prstGeom prst="mathMultiply">
            <a:avLst>
              <a:gd name="adj1" fmla="val 742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462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8" grpId="0" animBg="1"/>
      <p:bldP spid="19" grpId="0"/>
      <p:bldP spid="6" grpId="0" animBg="1"/>
      <p:bldP spid="7" grpId="0"/>
      <p:bldP spid="9" grpId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7162E717-58B2-4A67-8CCC-536A33845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HUB 8735 ultra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基礎介紹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0CF99D09-2F55-4D9A-88B0-859279AA7F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639879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24E49D-D79A-438D-AD6C-B2B737DA6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瑞昱原廠範例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B7EA7E8-BFB8-416D-B05F-C050D17F3425}"/>
              </a:ext>
            </a:extLst>
          </p:cNvPr>
          <p:cNvSpPr/>
          <p:nvPr/>
        </p:nvSpPr>
        <p:spPr>
          <a:xfrm>
            <a:off x="8515148" y="180282"/>
            <a:ext cx="3676851" cy="4781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補充</a:t>
            </a:r>
            <a:endParaRPr lang="zh-TW" altLang="en-US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0A87ABE-58C5-7DC0-C636-94959069C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561" y="1425989"/>
            <a:ext cx="6899165" cy="5205507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D4868299-6F1A-F8CA-1DA9-55E9A3FC163D}"/>
              </a:ext>
            </a:extLst>
          </p:cNvPr>
          <p:cNvSpPr txBox="1"/>
          <p:nvPr/>
        </p:nvSpPr>
        <p:spPr>
          <a:xfrm>
            <a:off x="7571658" y="6354497"/>
            <a:ext cx="36740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solidFill>
                  <a:srgbClr val="FF0000"/>
                </a:solidFill>
              </a:rPr>
              <a:t>https://www.amebaiot.com/zh/ameba-arduino-summary/</a:t>
            </a:r>
            <a:endParaRPr lang="zh-TW" altLang="en-US" sz="1200" dirty="0">
              <a:solidFill>
                <a:srgbClr val="FF0000"/>
              </a:solidFill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4C010833-40F9-EC18-BBEE-0C90F4D6F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362" y="2850061"/>
            <a:ext cx="5980927" cy="299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6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7162E717-58B2-4A67-8CCC-536A33845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範例實戰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0CF99D09-2F55-4D9A-88B0-859279AA7F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err="1"/>
              <a:t>ObjectDetectionLoop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889465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66F67C6-4685-7D2E-3E88-113676DBC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YOLOV7</a:t>
            </a:r>
            <a:endParaRPr lang="zh-TW" altLang="en-US" dirty="0"/>
          </a:p>
        </p:txBody>
      </p:sp>
      <p:pic>
        <p:nvPicPr>
          <p:cNvPr id="5" name="圖片 4" descr="一張含有 戶外, 草, 哺乳動物, 馬 的圖片&#10;&#10;自動產生的描述">
            <a:extLst>
              <a:ext uri="{FF2B5EF4-FFF2-40B4-BE49-F238E27FC236}">
                <a16:creationId xmlns:a16="http://schemas.microsoft.com/office/drawing/2014/main" id="{44545F62-B8BF-4073-819F-5A26D939D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16" y="1645879"/>
            <a:ext cx="5826175" cy="3858993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42A075A3-3958-9EC0-57DF-049C7CDD9FC1}"/>
              </a:ext>
            </a:extLst>
          </p:cNvPr>
          <p:cNvSpPr txBox="1"/>
          <p:nvPr/>
        </p:nvSpPr>
        <p:spPr>
          <a:xfrm>
            <a:off x="6828639" y="2421213"/>
            <a:ext cx="3624044" cy="230832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TW" b="0" i="0" dirty="0">
                <a:solidFill>
                  <a:srgbClr val="242424"/>
                </a:solidFill>
                <a:effectLst/>
                <a:latin typeface="source-serif-pro"/>
              </a:rPr>
              <a:t>You Only Look Once (YOLO)</a:t>
            </a:r>
            <a:r>
              <a:rPr lang="zh-TW" altLang="en-US" b="0" i="0" dirty="0">
                <a:solidFill>
                  <a:srgbClr val="242424"/>
                </a:solidFill>
                <a:effectLst/>
                <a:latin typeface="source-serif-pro"/>
              </a:rPr>
              <a:t>這個字是</a:t>
            </a:r>
            <a:r>
              <a:rPr lang="en-US" altLang="zh-TW" b="0" i="0" dirty="0">
                <a:solidFill>
                  <a:srgbClr val="242424"/>
                </a:solidFill>
                <a:effectLst/>
                <a:latin typeface="source-serif-pro"/>
              </a:rPr>
              <a:t>Joseph Redmon</a:t>
            </a:r>
            <a:r>
              <a:rPr lang="zh-TW" altLang="en-US" b="0" i="0" dirty="0">
                <a:solidFill>
                  <a:srgbClr val="242424"/>
                </a:solidFill>
                <a:effectLst/>
                <a:latin typeface="source-serif-pro"/>
              </a:rPr>
              <a:t>作者取自於</a:t>
            </a:r>
            <a:r>
              <a:rPr lang="en-US" altLang="zh-TW" b="0" i="0" dirty="0">
                <a:solidFill>
                  <a:srgbClr val="242424"/>
                </a:solidFill>
                <a:effectLst/>
                <a:latin typeface="source-serif-pro"/>
              </a:rPr>
              <a:t>You only live once</a:t>
            </a:r>
            <a:r>
              <a:rPr lang="zh-TW" altLang="en-US" b="0" i="0" dirty="0">
                <a:solidFill>
                  <a:srgbClr val="242424"/>
                </a:solidFill>
                <a:effectLst/>
                <a:latin typeface="source-serif-pro"/>
              </a:rPr>
              <a:t>，</a:t>
            </a:r>
            <a:r>
              <a:rPr lang="en-US" altLang="zh-TW" b="0" i="0" dirty="0">
                <a:solidFill>
                  <a:srgbClr val="242424"/>
                </a:solidFill>
                <a:effectLst/>
                <a:latin typeface="source-serif-pro"/>
              </a:rPr>
              <a:t>YOLO</a:t>
            </a:r>
            <a:r>
              <a:rPr lang="zh-TW" altLang="en-US" b="0" i="0" dirty="0">
                <a:solidFill>
                  <a:srgbClr val="242424"/>
                </a:solidFill>
                <a:effectLst/>
                <a:latin typeface="source-serif-pro"/>
              </a:rPr>
              <a:t>是</a:t>
            </a:r>
            <a:r>
              <a:rPr lang="en-US" altLang="zh-TW" b="0" i="0" dirty="0">
                <a:solidFill>
                  <a:srgbClr val="FF0000"/>
                </a:solidFill>
                <a:effectLst/>
                <a:latin typeface="source-serif-pro"/>
              </a:rPr>
              <a:t>one stage</a:t>
            </a:r>
            <a:r>
              <a:rPr lang="zh-TW" altLang="en-US" b="0" i="0" dirty="0">
                <a:solidFill>
                  <a:srgbClr val="242424"/>
                </a:solidFill>
                <a:effectLst/>
                <a:latin typeface="source-serif-pro"/>
              </a:rPr>
              <a:t>的物件偵測方法，也就是只需要對圖片作一次卷積神經網路</a:t>
            </a:r>
            <a:r>
              <a:rPr lang="en-US" altLang="zh-TW" b="0" i="0" dirty="0">
                <a:solidFill>
                  <a:srgbClr val="242424"/>
                </a:solidFill>
                <a:effectLst/>
                <a:latin typeface="source-serif-pro"/>
              </a:rPr>
              <a:t>(CNN)</a:t>
            </a:r>
            <a:r>
              <a:rPr lang="zh-TW" altLang="en-US" b="0" i="0" dirty="0">
                <a:solidFill>
                  <a:srgbClr val="242424"/>
                </a:solidFill>
                <a:effectLst/>
                <a:latin typeface="source-serif-pro"/>
              </a:rPr>
              <a:t>架構便能夠判斷圖形內的物體位置與類別，因此辨識速度比</a:t>
            </a:r>
            <a:r>
              <a:rPr lang="en-US" altLang="zh-TW" dirty="0">
                <a:solidFill>
                  <a:srgbClr val="FF0000"/>
                </a:solidFill>
                <a:latin typeface="source-serif-pro"/>
              </a:rPr>
              <a:t>two stage</a:t>
            </a:r>
            <a:r>
              <a:rPr lang="zh-TW" altLang="en-US" dirty="0">
                <a:latin typeface="source-serif-pro"/>
              </a:rPr>
              <a:t>深度學習模型</a:t>
            </a:r>
            <a:r>
              <a:rPr lang="zh-TW" altLang="en-US" b="0" i="0" dirty="0">
                <a:solidFill>
                  <a:srgbClr val="242424"/>
                </a:solidFill>
                <a:effectLst/>
                <a:latin typeface="source-serif-pro"/>
              </a:rPr>
              <a:t>還快。</a:t>
            </a:r>
            <a:endParaRPr lang="zh-TW" altLang="en-US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415EBDB-208B-ED41-766E-41828E9A96D1}"/>
              </a:ext>
            </a:extLst>
          </p:cNvPr>
          <p:cNvSpPr txBox="1"/>
          <p:nvPr/>
        </p:nvSpPr>
        <p:spPr>
          <a:xfrm>
            <a:off x="766616" y="6172561"/>
            <a:ext cx="6098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altLang="zh-TW" sz="1800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https://github.com/WongKinYiu/yolov7</a:t>
            </a:r>
            <a:endParaRPr lang="en-US" altLang="zh-TW" sz="1800" dirty="0">
              <a:solidFill>
                <a:srgbClr val="FF0000"/>
              </a:solidFill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F19C2C67-77DA-2657-BEFD-C6FA28D285F1}"/>
              </a:ext>
            </a:extLst>
          </p:cNvPr>
          <p:cNvSpPr txBox="1"/>
          <p:nvPr/>
        </p:nvSpPr>
        <p:spPr>
          <a:xfrm>
            <a:off x="766616" y="5746171"/>
            <a:ext cx="6098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altLang="zh-TW" sz="1800" dirty="0">
                <a:solidFill>
                  <a:srgbClr val="FF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https://pjreddie.com/darknet/yolo/</a:t>
            </a:r>
            <a:endParaRPr lang="en-US" altLang="zh-TW" sz="1800" dirty="0">
              <a:solidFill>
                <a:srgbClr val="FF0000"/>
              </a:solidFill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083E41C-2E77-D198-1763-85A1BA90226F}"/>
              </a:ext>
            </a:extLst>
          </p:cNvPr>
          <p:cNvSpPr/>
          <p:nvPr/>
        </p:nvSpPr>
        <p:spPr>
          <a:xfrm>
            <a:off x="8515148" y="180282"/>
            <a:ext cx="3676851" cy="4781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範例實戰</a:t>
            </a:r>
            <a:endParaRPr lang="zh-TW" altLang="en-US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994263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66F67C6-4685-7D2E-3E88-113676DBC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Two Stage?</a:t>
            </a:r>
            <a:endParaRPr lang="zh-TW" altLang="en-US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42A075A3-3958-9EC0-57DF-049C7CDD9FC1}"/>
              </a:ext>
            </a:extLst>
          </p:cNvPr>
          <p:cNvSpPr txBox="1"/>
          <p:nvPr/>
        </p:nvSpPr>
        <p:spPr>
          <a:xfrm>
            <a:off x="1642242" y="5599126"/>
            <a:ext cx="784609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b="0" i="0" dirty="0">
                <a:solidFill>
                  <a:srgbClr val="242424"/>
                </a:solidFill>
                <a:effectLst/>
                <a:latin typeface="source-serif-pro"/>
              </a:rPr>
              <a:t>常見的</a:t>
            </a:r>
            <a:r>
              <a:rPr lang="en-US" altLang="zh-TW" b="0" i="0" dirty="0">
                <a:solidFill>
                  <a:srgbClr val="242424"/>
                </a:solidFill>
                <a:effectLst/>
                <a:latin typeface="source-serif-pro"/>
              </a:rPr>
              <a:t>two stage</a:t>
            </a:r>
            <a:r>
              <a:rPr lang="zh-TW" altLang="en-US" b="0" i="0" dirty="0">
                <a:solidFill>
                  <a:srgbClr val="242424"/>
                </a:solidFill>
                <a:effectLst/>
                <a:latin typeface="source-serif-pro"/>
              </a:rPr>
              <a:t>深度學習模型有</a:t>
            </a:r>
            <a:r>
              <a:rPr lang="en-US" altLang="zh-TW" b="0" i="0" dirty="0">
                <a:solidFill>
                  <a:srgbClr val="242424"/>
                </a:solidFill>
                <a:effectLst/>
                <a:latin typeface="source-serif-pro"/>
              </a:rPr>
              <a:t>R-CNN</a:t>
            </a:r>
            <a:r>
              <a:rPr lang="zh-TW" altLang="en-US" b="0" i="0" dirty="0">
                <a:solidFill>
                  <a:srgbClr val="242424"/>
                </a:solidFill>
                <a:effectLst/>
                <a:latin typeface="source-serif-pro"/>
              </a:rPr>
              <a:t>、</a:t>
            </a:r>
            <a:r>
              <a:rPr lang="en-US" altLang="zh-TW" b="0" i="0" dirty="0">
                <a:solidFill>
                  <a:srgbClr val="242424"/>
                </a:solidFill>
                <a:effectLst/>
                <a:latin typeface="source-serif-pro"/>
              </a:rPr>
              <a:t>Fast-RCNN</a:t>
            </a:r>
            <a:r>
              <a:rPr lang="zh-TW" altLang="en-US" b="0" i="0" dirty="0">
                <a:solidFill>
                  <a:srgbClr val="242424"/>
                </a:solidFill>
                <a:effectLst/>
                <a:latin typeface="source-serif-pro"/>
              </a:rPr>
              <a:t>、</a:t>
            </a:r>
            <a:r>
              <a:rPr lang="en-US" altLang="zh-TW" b="0" i="0" dirty="0">
                <a:solidFill>
                  <a:srgbClr val="242424"/>
                </a:solidFill>
                <a:effectLst/>
                <a:latin typeface="source-serif-pro"/>
              </a:rPr>
              <a:t>Faster RCNN</a:t>
            </a:r>
            <a:r>
              <a:rPr lang="zh-TW" altLang="en-US" b="0" i="0" dirty="0">
                <a:solidFill>
                  <a:srgbClr val="242424"/>
                </a:solidFill>
                <a:effectLst/>
                <a:latin typeface="source-serif-pro"/>
              </a:rPr>
              <a:t>等等。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142D299-D87C-6F97-D19B-B89E4439E5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61"/>
          <a:stretch/>
        </p:blipFill>
        <p:spPr>
          <a:xfrm>
            <a:off x="1427903" y="1786853"/>
            <a:ext cx="7846099" cy="349091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044E2C76-F142-E90B-2FCA-67A9F402B78F}"/>
              </a:ext>
            </a:extLst>
          </p:cNvPr>
          <p:cNvSpPr/>
          <p:nvPr/>
        </p:nvSpPr>
        <p:spPr>
          <a:xfrm>
            <a:off x="8515148" y="180282"/>
            <a:ext cx="3676851" cy="4781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範例實戰</a:t>
            </a:r>
            <a:endParaRPr lang="zh-TW" altLang="en-US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736672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66F67C6-4685-7D2E-3E88-113676DBC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如何訓練</a:t>
            </a:r>
            <a:r>
              <a:rPr lang="en-US" altLang="zh-TW" dirty="0"/>
              <a:t>?</a:t>
            </a:r>
            <a:endParaRPr lang="zh-TW" altLang="en-US" dirty="0"/>
          </a:p>
        </p:txBody>
      </p:sp>
      <p:pic>
        <p:nvPicPr>
          <p:cNvPr id="4" name="圖片 3" descr="一張含有 戶外, 哺乳動物, 馬, 草 的圖片&#10;&#10;自動產生的描述">
            <a:extLst>
              <a:ext uri="{FF2B5EF4-FFF2-40B4-BE49-F238E27FC236}">
                <a16:creationId xmlns:a16="http://schemas.microsoft.com/office/drawing/2014/main" id="{95361D94-9ECC-6A2F-78C6-63F1B7CBDD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93" y="2031982"/>
            <a:ext cx="1719735" cy="1139074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42E5E865-51EB-564A-FABE-EE73C913B847}"/>
              </a:ext>
            </a:extLst>
          </p:cNvPr>
          <p:cNvSpPr txBox="1"/>
          <p:nvPr/>
        </p:nvSpPr>
        <p:spPr>
          <a:xfrm>
            <a:off x="6063366" y="3964600"/>
            <a:ext cx="1672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zh-TW" altLang="en-US" sz="2000" dirty="0"/>
              <a:t>辨識圖片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DAD0063-BCB8-139E-ACC6-83A28E1A2F0D}"/>
              </a:ext>
            </a:extLst>
          </p:cNvPr>
          <p:cNvSpPr/>
          <p:nvPr/>
        </p:nvSpPr>
        <p:spPr>
          <a:xfrm>
            <a:off x="8515148" y="180282"/>
            <a:ext cx="3676851" cy="4781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範例實戰</a:t>
            </a:r>
            <a:endParaRPr lang="zh-TW" altLang="en-US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" name="圖片 9" descr="一張含有 哺乳動物, 草, 戶外, 馬 的圖片&#10;&#10;自動產生的描述">
            <a:extLst>
              <a:ext uri="{FF2B5EF4-FFF2-40B4-BE49-F238E27FC236}">
                <a16:creationId xmlns:a16="http://schemas.microsoft.com/office/drawing/2014/main" id="{830D9494-4738-074F-9D12-3902D13FDB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453" y="1930400"/>
            <a:ext cx="903914" cy="1342239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CA35C311-5AED-256C-450F-2B790326A7FD}"/>
              </a:ext>
            </a:extLst>
          </p:cNvPr>
          <p:cNvSpPr/>
          <p:nvPr/>
        </p:nvSpPr>
        <p:spPr>
          <a:xfrm>
            <a:off x="1176143" y="1808376"/>
            <a:ext cx="3165678" cy="15649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F0707020-A78A-EEDB-351B-CE8499EAA272}"/>
              </a:ext>
            </a:extLst>
          </p:cNvPr>
          <p:cNvSpPr txBox="1"/>
          <p:nvPr/>
        </p:nvSpPr>
        <p:spPr>
          <a:xfrm>
            <a:off x="1176143" y="1426751"/>
            <a:ext cx="31656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zh-TW" altLang="en-US" sz="1800" dirty="0"/>
              <a:t>準備資料集</a:t>
            </a:r>
            <a:endParaRPr lang="en-US" altLang="zh-TW" sz="1800" dirty="0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E6035DD4-5324-39C4-1508-3E4B3327E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6143" y="3781997"/>
            <a:ext cx="4343212" cy="2874792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DFCFBDE4-3FD6-38C0-862F-56C1B96612A7}"/>
              </a:ext>
            </a:extLst>
          </p:cNvPr>
          <p:cNvSpPr txBox="1"/>
          <p:nvPr/>
        </p:nvSpPr>
        <p:spPr>
          <a:xfrm>
            <a:off x="1176143" y="3463014"/>
            <a:ext cx="17318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zh-TW" altLang="en-US" sz="1800" dirty="0"/>
              <a:t>標籤資料</a:t>
            </a:r>
            <a:endParaRPr lang="en-US" altLang="zh-TW" sz="1800" dirty="0"/>
          </a:p>
        </p:txBody>
      </p:sp>
      <p:pic>
        <p:nvPicPr>
          <p:cNvPr id="19" name="圖片 18" descr="一張含有 戶外, 草, 哺乳動物, 馬 的圖片&#10;&#10;自動產生的描述">
            <a:extLst>
              <a:ext uri="{FF2B5EF4-FFF2-40B4-BE49-F238E27FC236}">
                <a16:creationId xmlns:a16="http://schemas.microsoft.com/office/drawing/2014/main" id="{7395AA8E-1F7F-D5D1-8FCD-DC1C9AF235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364710"/>
            <a:ext cx="3460502" cy="2292079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CD7710AB-7F38-25DD-8D27-16E0B38F5B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708160"/>
            <a:ext cx="4195794" cy="2183701"/>
          </a:xfrm>
          <a:prstGeom prst="rect">
            <a:avLst/>
          </a:prstGeom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6A381575-1CFE-9867-CA13-145F2ABA43CA}"/>
              </a:ext>
            </a:extLst>
          </p:cNvPr>
          <p:cNvSpPr txBox="1"/>
          <p:nvPr/>
        </p:nvSpPr>
        <p:spPr>
          <a:xfrm>
            <a:off x="6063366" y="1355074"/>
            <a:ext cx="15693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zh-TW" altLang="en-US" sz="1800" dirty="0"/>
              <a:t>訓練模型</a:t>
            </a:r>
            <a:endParaRPr lang="en-US" altLang="zh-TW" sz="1800" dirty="0"/>
          </a:p>
        </p:txBody>
      </p:sp>
    </p:spTree>
    <p:extLst>
      <p:ext uri="{BB962C8B-B14F-4D97-AF65-F5344CB8AC3E}">
        <p14:creationId xmlns:p14="http://schemas.microsoft.com/office/powerpoint/2010/main" val="380269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66F67C6-4685-7D2E-3E88-113676DBC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如何應用在</a:t>
            </a:r>
            <a:r>
              <a:rPr lang="en-US" altLang="zh-TW" dirty="0"/>
              <a:t>HUB</a:t>
            </a:r>
            <a:r>
              <a:rPr lang="zh-TW" altLang="en-US" dirty="0"/>
              <a:t> </a:t>
            </a:r>
            <a:r>
              <a:rPr lang="en-US" altLang="zh-TW" dirty="0"/>
              <a:t>8735</a:t>
            </a:r>
            <a:r>
              <a:rPr lang="zh-TW" altLang="en-US" dirty="0"/>
              <a:t> </a:t>
            </a:r>
            <a:r>
              <a:rPr lang="en-US" altLang="zh-TW" dirty="0"/>
              <a:t>Ultra?</a:t>
            </a:r>
            <a:endParaRPr lang="zh-TW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DAD0063-BCB8-139E-ACC6-83A28E1A2F0D}"/>
              </a:ext>
            </a:extLst>
          </p:cNvPr>
          <p:cNvSpPr/>
          <p:nvPr/>
        </p:nvSpPr>
        <p:spPr>
          <a:xfrm>
            <a:off x="8515148" y="180282"/>
            <a:ext cx="3676851" cy="4781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範例實戰</a:t>
            </a:r>
            <a:endParaRPr lang="zh-TW" altLang="en-US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FCFBDE4-3FD6-38C0-862F-56C1B96612A7}"/>
              </a:ext>
            </a:extLst>
          </p:cNvPr>
          <p:cNvSpPr txBox="1"/>
          <p:nvPr/>
        </p:nvSpPr>
        <p:spPr>
          <a:xfrm>
            <a:off x="677334" y="5646792"/>
            <a:ext cx="10798837" cy="8617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/>
              <a:t>HUB</a:t>
            </a:r>
            <a:r>
              <a:rPr lang="zh-TW" altLang="en-US" dirty="0"/>
              <a:t> </a:t>
            </a:r>
            <a:r>
              <a:rPr lang="en-US" altLang="zh-TW" dirty="0"/>
              <a:t>8735</a:t>
            </a:r>
            <a:r>
              <a:rPr lang="zh-TW" altLang="en-US" dirty="0"/>
              <a:t> </a:t>
            </a:r>
            <a:r>
              <a:rPr lang="en-US" altLang="zh-TW" dirty="0"/>
              <a:t>Ultra</a:t>
            </a:r>
            <a:r>
              <a:rPr lang="zh-TW" altLang="en-US" dirty="0"/>
              <a:t>預設使用的格式為</a:t>
            </a:r>
            <a:r>
              <a:rPr lang="en-US" altLang="zh-TW" dirty="0"/>
              <a:t>.</a:t>
            </a:r>
            <a:r>
              <a:rPr lang="en-US" altLang="zh-TW" dirty="0" err="1"/>
              <a:t>nb</a:t>
            </a:r>
            <a:r>
              <a:rPr lang="zh-TW" altLang="en-US" dirty="0"/>
              <a:t>的模型檔案，需先將訓練出來的</a:t>
            </a:r>
            <a:r>
              <a:rPr lang="en-US" altLang="zh-TW" dirty="0"/>
              <a:t>YOLOV7</a:t>
            </a:r>
            <a:r>
              <a:rPr lang="zh-TW" altLang="en-US" dirty="0"/>
              <a:t>模型轉換成該格式。</a:t>
            </a:r>
            <a:endParaRPr lang="en-US" altLang="zh-TW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800" dirty="0"/>
              <a:t>預訓練的模型檔案位置在下列</a:t>
            </a:r>
            <a:r>
              <a:rPr lang="zh-TW" altLang="en-US" dirty="0"/>
              <a:t>目錄底下</a:t>
            </a:r>
            <a:br>
              <a:rPr lang="en-US" altLang="zh-TW" sz="1800" dirty="0"/>
            </a:br>
            <a:r>
              <a:rPr lang="en-US" altLang="zh-TW" sz="1400" dirty="0">
                <a:solidFill>
                  <a:srgbClr val="FF0000"/>
                </a:solidFill>
              </a:rPr>
              <a:t>C:\Users\</a:t>
            </a:r>
            <a:r>
              <a:rPr lang="zh-TW" altLang="en-US" sz="1400" dirty="0">
                <a:solidFill>
                  <a:srgbClr val="FF0000"/>
                </a:solidFill>
              </a:rPr>
              <a:t>使用者名稱</a:t>
            </a:r>
            <a:r>
              <a:rPr lang="en-US" altLang="zh-TW" sz="1400" dirty="0">
                <a:solidFill>
                  <a:srgbClr val="FF0000"/>
                </a:solidFill>
              </a:rPr>
              <a:t>\AppData\Local\Arduino15\packages\ideasHatch\hardware\AmebaPro2\4.0.10-Release\variants\common_nn_models\</a:t>
            </a:r>
            <a:r>
              <a:rPr lang="zh-TW" altLang="en-US" sz="1400" dirty="0">
                <a:solidFill>
                  <a:srgbClr val="FF0000"/>
                </a:solidFill>
              </a:rPr>
              <a:t> </a:t>
            </a:r>
            <a:endParaRPr lang="en-US" altLang="zh-TW" sz="1400" dirty="0">
              <a:solidFill>
                <a:srgbClr val="FF0000"/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E98B064-52E5-A828-2695-A29E1E95A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137" y="1555067"/>
            <a:ext cx="3970198" cy="374786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E2F3E7C6-0531-DBA6-2EFB-DAB404F61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7951" y="1510992"/>
            <a:ext cx="3142024" cy="3836016"/>
          </a:xfrm>
          <a:prstGeom prst="rect">
            <a:avLst/>
          </a:prstGeom>
        </p:spPr>
      </p:pic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6043DBB7-98D8-6BD6-6FB5-85390EC5C6F6}"/>
              </a:ext>
            </a:extLst>
          </p:cNvPr>
          <p:cNvCxnSpPr>
            <a:stCxn id="6" idx="3"/>
            <a:endCxn id="9" idx="1"/>
          </p:cNvCxnSpPr>
          <p:nvPr/>
        </p:nvCxnSpPr>
        <p:spPr>
          <a:xfrm flipV="1">
            <a:off x="4773335" y="3429000"/>
            <a:ext cx="734616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12746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24E49D-D79A-438D-AD6C-B2B737DA6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開啟</a:t>
            </a:r>
            <a:r>
              <a:rPr lang="en-US" altLang="zh-TW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ObjectDetectionLoop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範例程式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9123241-B0E6-4A19-8A4E-9844B94ABD00}"/>
              </a:ext>
            </a:extLst>
          </p:cNvPr>
          <p:cNvSpPr/>
          <p:nvPr/>
        </p:nvSpPr>
        <p:spPr>
          <a:xfrm>
            <a:off x="8515148" y="180282"/>
            <a:ext cx="3676851" cy="4781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範例實戰</a:t>
            </a:r>
            <a:endParaRPr lang="zh-TW" altLang="en-US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3D73B05-8575-649B-FC83-097E1E841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416" y="1415901"/>
            <a:ext cx="4839308" cy="529948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7435CB0-ECD7-DA1B-FAE9-FD1450DE3291}"/>
              </a:ext>
            </a:extLst>
          </p:cNvPr>
          <p:cNvSpPr/>
          <p:nvPr/>
        </p:nvSpPr>
        <p:spPr>
          <a:xfrm>
            <a:off x="5273878" y="4902434"/>
            <a:ext cx="1739317" cy="1925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66508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EC192172-4FD0-28E6-F93E-F4F647899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7998" y="1394709"/>
            <a:ext cx="5001323" cy="505848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E24E49D-D79A-438D-AD6C-B2B737DA6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修改</a:t>
            </a:r>
            <a:r>
              <a:rPr lang="en-US" altLang="zh-TW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ObjectDetectionLoop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範例程式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9123241-B0E6-4A19-8A4E-9844B94ABD00}"/>
              </a:ext>
            </a:extLst>
          </p:cNvPr>
          <p:cNvSpPr/>
          <p:nvPr/>
        </p:nvSpPr>
        <p:spPr>
          <a:xfrm>
            <a:off x="8515148" y="180282"/>
            <a:ext cx="3676851" cy="4781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範例實戰</a:t>
            </a:r>
            <a:endParaRPr lang="zh-TW" altLang="en-US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7435CB0-ECD7-DA1B-FAE9-FD1450DE3291}"/>
              </a:ext>
            </a:extLst>
          </p:cNvPr>
          <p:cNvSpPr/>
          <p:nvPr/>
        </p:nvSpPr>
        <p:spPr>
          <a:xfrm>
            <a:off x="3311538" y="5385658"/>
            <a:ext cx="4465056" cy="3910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43983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9D456DD-6686-4A7E-DD04-9D4BEAEB6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970" y="1562763"/>
            <a:ext cx="5829032" cy="2525337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E24E49D-D79A-438D-AD6C-B2B737DA6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修改</a:t>
            </a:r>
            <a:r>
              <a:rPr lang="en-US" altLang="zh-TW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ObjectDetectionLoop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範例程式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9123241-B0E6-4A19-8A4E-9844B94ABD00}"/>
              </a:ext>
            </a:extLst>
          </p:cNvPr>
          <p:cNvSpPr/>
          <p:nvPr/>
        </p:nvSpPr>
        <p:spPr>
          <a:xfrm>
            <a:off x="8515148" y="180282"/>
            <a:ext cx="3676851" cy="4781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範例實戰</a:t>
            </a:r>
            <a:endParaRPr lang="zh-TW" altLang="en-US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7435CB0-ECD7-DA1B-FAE9-FD1450DE3291}"/>
              </a:ext>
            </a:extLst>
          </p:cNvPr>
          <p:cNvSpPr/>
          <p:nvPr/>
        </p:nvSpPr>
        <p:spPr>
          <a:xfrm>
            <a:off x="2362970" y="3596413"/>
            <a:ext cx="5829032" cy="4916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9E3F65D-6CFE-2D09-37D3-76D5E2805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581" y="4335315"/>
            <a:ext cx="5305421" cy="222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3106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24E49D-D79A-438D-AD6C-B2B737DA6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修改</a:t>
            </a:r>
            <a:r>
              <a:rPr lang="en-US" altLang="zh-TW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ObjectClassList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9123241-B0E6-4A19-8A4E-9844B94ABD00}"/>
              </a:ext>
            </a:extLst>
          </p:cNvPr>
          <p:cNvSpPr/>
          <p:nvPr/>
        </p:nvSpPr>
        <p:spPr>
          <a:xfrm>
            <a:off x="8515148" y="180282"/>
            <a:ext cx="3676851" cy="4781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範例實戰</a:t>
            </a:r>
            <a:endParaRPr lang="zh-TW" altLang="en-US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3982A13-767D-6E7E-A8AC-81076E27A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43" y="1503991"/>
            <a:ext cx="4790114" cy="502437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D18CDEA6-CAA1-130C-B632-471D29369F85}"/>
              </a:ext>
            </a:extLst>
          </p:cNvPr>
          <p:cNvSpPr/>
          <p:nvPr/>
        </p:nvSpPr>
        <p:spPr>
          <a:xfrm>
            <a:off x="5863905" y="3737693"/>
            <a:ext cx="306350" cy="27906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7056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65C27F86-76E3-477E-9568-AB6EFAAB7CB3}"/>
              </a:ext>
            </a:extLst>
          </p:cNvPr>
          <p:cNvSpPr/>
          <p:nvPr/>
        </p:nvSpPr>
        <p:spPr>
          <a:xfrm>
            <a:off x="9001387" y="180282"/>
            <a:ext cx="3190613" cy="4781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HUB 8735 ultra</a:t>
            </a:r>
            <a:r>
              <a:rPr lang="zh-TW" altLang="en-US" sz="2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基礎介紹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CEEFA0E-C2CC-CE4F-AF29-ED498AC47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48749"/>
          </a:xfrm>
        </p:spPr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HUB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8735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ultra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 descr="一張含有 電子產品, 電子元件, 電路元件, 電子工程 的圖片&#10;&#10;自動產生的描述">
            <a:extLst>
              <a:ext uri="{FF2B5EF4-FFF2-40B4-BE49-F238E27FC236}">
                <a16:creationId xmlns:a16="http://schemas.microsoft.com/office/drawing/2014/main" id="{2CF2F1C5-D848-4FEC-BCEF-3FA9C9A9B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73" y="1897392"/>
            <a:ext cx="4415748" cy="3961343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3EEF8293-7C0A-DE2C-E6A0-EFC066297C9D}"/>
              </a:ext>
            </a:extLst>
          </p:cNvPr>
          <p:cNvSpPr txBox="1"/>
          <p:nvPr/>
        </p:nvSpPr>
        <p:spPr>
          <a:xfrm>
            <a:off x="4975668" y="2457974"/>
            <a:ext cx="60904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/>
              <a:t>具有中央處理器（</a:t>
            </a:r>
            <a:r>
              <a:rPr lang="en-US" altLang="zh-TW" dirty="0"/>
              <a:t>CPU</a:t>
            </a:r>
            <a:r>
              <a:rPr lang="zh-TW" altLang="en-US" dirty="0"/>
              <a:t>）、記憶體、輸入</a:t>
            </a:r>
            <a:r>
              <a:rPr lang="en-US" altLang="zh-TW" dirty="0"/>
              <a:t>/</a:t>
            </a:r>
            <a:r>
              <a:rPr lang="zh-TW" altLang="en-US" dirty="0"/>
              <a:t>輸出腳位、</a:t>
            </a:r>
            <a:r>
              <a:rPr lang="en-US" altLang="zh-TW" dirty="0"/>
              <a:t>NPU</a:t>
            </a:r>
            <a:r>
              <a:rPr lang="zh-TW" altLang="en-US" dirty="0"/>
              <a:t> </a:t>
            </a:r>
            <a:r>
              <a:rPr lang="en-US" altLang="zh-TW" dirty="0"/>
              <a:t>AI</a:t>
            </a:r>
            <a:r>
              <a:rPr lang="zh-TW" altLang="en-US" dirty="0"/>
              <a:t>運算引擎。</a:t>
            </a:r>
            <a:endParaRPr lang="en-US" altLang="zh-TW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/>
              <a:t>內建多款最佳化的</a:t>
            </a:r>
            <a:r>
              <a:rPr lang="en-US" altLang="zh-TW" dirty="0"/>
              <a:t>AI models</a:t>
            </a:r>
            <a:r>
              <a:rPr lang="zh-TW" altLang="en-US" dirty="0"/>
              <a:t>可直接運行，可廣泛應用於各種結合影像識別或</a:t>
            </a:r>
            <a:r>
              <a:rPr lang="en-US" altLang="zh-TW" dirty="0"/>
              <a:t>AI</a:t>
            </a:r>
            <a:r>
              <a:rPr lang="zh-TW" altLang="en-US" dirty="0"/>
              <a:t>運算之物聯網場域。</a:t>
            </a:r>
            <a:endParaRPr lang="en-US" altLang="zh-TW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/>
              <a:t>適用於智慧生產，智慧零售，智慧城市，智慧醫療照護等場景。</a:t>
            </a:r>
          </a:p>
        </p:txBody>
      </p:sp>
    </p:spTree>
    <p:extLst>
      <p:ext uri="{BB962C8B-B14F-4D97-AF65-F5344CB8AC3E}">
        <p14:creationId xmlns:p14="http://schemas.microsoft.com/office/powerpoint/2010/main" val="13002183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9AA4AEA-0703-2331-BB9F-FB2E7570AC1F}"/>
              </a:ext>
            </a:extLst>
          </p:cNvPr>
          <p:cNvSpPr/>
          <p:nvPr/>
        </p:nvSpPr>
        <p:spPr>
          <a:xfrm>
            <a:off x="8515148" y="180282"/>
            <a:ext cx="3676851" cy="4781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範例實戰</a:t>
            </a:r>
            <a:endParaRPr lang="zh-TW" altLang="en-US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4254C2A9-1D00-6DB2-3C16-F719AC5F5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顯示結果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2A485CE-75E2-FB2E-E998-4A92D78AB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292" y="1490105"/>
            <a:ext cx="9487416" cy="505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713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9AA4AEA-0703-2331-BB9F-FB2E7570AC1F}"/>
              </a:ext>
            </a:extLst>
          </p:cNvPr>
          <p:cNvSpPr/>
          <p:nvPr/>
        </p:nvSpPr>
        <p:spPr>
          <a:xfrm>
            <a:off x="8515148" y="180282"/>
            <a:ext cx="3676851" cy="4781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範例實戰</a:t>
            </a:r>
            <a:endParaRPr lang="zh-TW" altLang="en-US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4254C2A9-1D00-6DB2-3C16-F719AC5F5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顯示結果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2C2E088-9D9B-DFE9-DAFB-BB8BE5415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961" y="1616843"/>
            <a:ext cx="9390077" cy="497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2854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24E49D-D79A-438D-AD6C-B2B737DA6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回傳數值說明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9123241-B0E6-4A19-8A4E-9844B94ABD00}"/>
              </a:ext>
            </a:extLst>
          </p:cNvPr>
          <p:cNvSpPr/>
          <p:nvPr/>
        </p:nvSpPr>
        <p:spPr>
          <a:xfrm>
            <a:off x="8515148" y="180282"/>
            <a:ext cx="3676851" cy="4781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範例實戰</a:t>
            </a:r>
            <a:endParaRPr lang="zh-TW" altLang="en-US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C4DCE75A-BC4F-223D-2BD9-52209B83A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158" y="3333961"/>
            <a:ext cx="4810841" cy="162719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3B95160A-8F4F-6FFD-CA2F-7AA3A885DB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40" t="14927" r="16156" b="4721"/>
          <a:stretch/>
        </p:blipFill>
        <p:spPr>
          <a:xfrm>
            <a:off x="491501" y="2219863"/>
            <a:ext cx="6310514" cy="3999137"/>
          </a:xfrm>
          <a:prstGeom prst="rect">
            <a:avLst/>
          </a:prstGeom>
        </p:spPr>
      </p:pic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5D370C76-BFCB-7727-AA5E-5A44B32B0D8E}"/>
              </a:ext>
            </a:extLst>
          </p:cNvPr>
          <p:cNvCxnSpPr>
            <a:cxnSpLocks/>
          </p:cNvCxnSpPr>
          <p:nvPr/>
        </p:nvCxnSpPr>
        <p:spPr>
          <a:xfrm>
            <a:off x="348828" y="2099572"/>
            <a:ext cx="0" cy="41837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0502BF0E-D138-A4E6-AB66-9B301DB59601}"/>
              </a:ext>
            </a:extLst>
          </p:cNvPr>
          <p:cNvCxnSpPr>
            <a:cxnSpLocks/>
          </p:cNvCxnSpPr>
          <p:nvPr/>
        </p:nvCxnSpPr>
        <p:spPr>
          <a:xfrm>
            <a:off x="348828" y="2099572"/>
            <a:ext cx="653853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ED0142A5-C4DF-7E4D-DE91-C76127F3B61D}"/>
              </a:ext>
            </a:extLst>
          </p:cNvPr>
          <p:cNvSpPr txBox="1"/>
          <p:nvPr/>
        </p:nvSpPr>
        <p:spPr>
          <a:xfrm>
            <a:off x="6884076" y="188135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x</a:t>
            </a:r>
            <a:endParaRPr lang="zh-TW" altLang="en-US" dirty="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F431EF20-7DEF-5969-435D-1DAA3F45A5D6}"/>
              </a:ext>
            </a:extLst>
          </p:cNvPr>
          <p:cNvSpPr txBox="1"/>
          <p:nvPr/>
        </p:nvSpPr>
        <p:spPr>
          <a:xfrm>
            <a:off x="199808" y="625867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y</a:t>
            </a:r>
            <a:endParaRPr lang="zh-TW" altLang="en-US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BAAB319-81FD-E20E-3817-BA0ED3C9C6C4}"/>
              </a:ext>
            </a:extLst>
          </p:cNvPr>
          <p:cNvSpPr/>
          <p:nvPr/>
        </p:nvSpPr>
        <p:spPr>
          <a:xfrm>
            <a:off x="8448036" y="3578303"/>
            <a:ext cx="758854" cy="2135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0" name="接點: 肘形 19">
            <a:extLst>
              <a:ext uri="{FF2B5EF4-FFF2-40B4-BE49-F238E27FC236}">
                <a16:creationId xmlns:a16="http://schemas.microsoft.com/office/drawing/2014/main" id="{94D3572A-2505-6CA8-8B4D-D874F6D4FAF8}"/>
              </a:ext>
            </a:extLst>
          </p:cNvPr>
          <p:cNvCxnSpPr>
            <a:cxnSpLocks/>
            <a:stCxn id="18" idx="1"/>
          </p:cNvCxnSpPr>
          <p:nvPr/>
        </p:nvCxnSpPr>
        <p:spPr>
          <a:xfrm rot="10800000">
            <a:off x="1837190" y="3578304"/>
            <a:ext cx="6610847" cy="106761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橢圓 20">
            <a:extLst>
              <a:ext uri="{FF2B5EF4-FFF2-40B4-BE49-F238E27FC236}">
                <a16:creationId xmlns:a16="http://schemas.microsoft.com/office/drawing/2014/main" id="{B418A439-87DC-854E-2C2D-EF028EE02602}"/>
              </a:ext>
            </a:extLst>
          </p:cNvPr>
          <p:cNvSpPr/>
          <p:nvPr/>
        </p:nvSpPr>
        <p:spPr>
          <a:xfrm>
            <a:off x="1669409" y="3511191"/>
            <a:ext cx="167780" cy="1677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37CF1AFB-F9C8-90DC-1B35-1F8D4EEC543E}"/>
              </a:ext>
            </a:extLst>
          </p:cNvPr>
          <p:cNvSpPr/>
          <p:nvPr/>
        </p:nvSpPr>
        <p:spPr>
          <a:xfrm>
            <a:off x="9261391" y="3580599"/>
            <a:ext cx="612451" cy="21352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橢圓 25">
            <a:extLst>
              <a:ext uri="{FF2B5EF4-FFF2-40B4-BE49-F238E27FC236}">
                <a16:creationId xmlns:a16="http://schemas.microsoft.com/office/drawing/2014/main" id="{AE9E06F9-C947-C32F-A9EF-690CACD3F5AD}"/>
              </a:ext>
            </a:extLst>
          </p:cNvPr>
          <p:cNvSpPr/>
          <p:nvPr/>
        </p:nvSpPr>
        <p:spPr>
          <a:xfrm>
            <a:off x="4053280" y="6049572"/>
            <a:ext cx="167780" cy="167780"/>
          </a:xfrm>
          <a:prstGeom prst="ellipse">
            <a:avLst/>
          </a:prstGeom>
          <a:solidFill>
            <a:srgbClr val="4C97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7" name="接點: 肘形 26">
            <a:extLst>
              <a:ext uri="{FF2B5EF4-FFF2-40B4-BE49-F238E27FC236}">
                <a16:creationId xmlns:a16="http://schemas.microsoft.com/office/drawing/2014/main" id="{9D73CCC1-E9D9-C995-ACC4-950BFFBCB301}"/>
              </a:ext>
            </a:extLst>
          </p:cNvPr>
          <p:cNvCxnSpPr>
            <a:cxnSpLocks/>
            <a:stCxn id="25" idx="2"/>
            <a:endCxn id="26" idx="6"/>
          </p:cNvCxnSpPr>
          <p:nvPr/>
        </p:nvCxnSpPr>
        <p:spPr>
          <a:xfrm rot="5400000">
            <a:off x="5724668" y="2290513"/>
            <a:ext cx="2339342" cy="5346557"/>
          </a:xfrm>
          <a:prstGeom prst="bentConnector2">
            <a:avLst/>
          </a:prstGeom>
          <a:ln>
            <a:solidFill>
              <a:srgbClr val="4C97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72309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7162E717-58B2-4A67-8CCC-536A33845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範例實戰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0CF99D09-2F55-4D9A-88B0-859279AA7F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err="1"/>
              <a:t>MQTT_Basic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137436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7162E717-58B2-4A67-8CCC-536A33845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MQTT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說明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0CF99D09-2F55-4D9A-88B0-859279AA7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725" y="2742903"/>
            <a:ext cx="4414783" cy="19465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dirty="0"/>
              <a:t>MQTT </a:t>
            </a:r>
            <a:r>
              <a:rPr lang="zh-TW" altLang="en-US" dirty="0"/>
              <a:t>是一種以標準為基礎的訊息傳遞協定或規則集，用於機器對機器的通訊。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智慧型感應器、可穿戴裝置和其他物聯網 </a:t>
            </a:r>
            <a:r>
              <a:rPr lang="en-US" altLang="zh-TW" dirty="0"/>
              <a:t>(IoT) </a:t>
            </a:r>
            <a:r>
              <a:rPr lang="zh-TW" altLang="en-US" dirty="0"/>
              <a:t>裝置，通常必須透過頻寬有限的資源受限網路來傳輸和接收資料。</a:t>
            </a:r>
            <a:endParaRPr lang="en-US" altLang="zh-TW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2F13BD1-C7F9-AEEA-5268-89C310877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5732" y="2020428"/>
            <a:ext cx="5117623" cy="305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075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9AA4AEA-0703-2331-BB9F-FB2E7570AC1F}"/>
              </a:ext>
            </a:extLst>
          </p:cNvPr>
          <p:cNvSpPr/>
          <p:nvPr/>
        </p:nvSpPr>
        <p:spPr>
          <a:xfrm>
            <a:off x="8515148" y="180282"/>
            <a:ext cx="3676851" cy="4781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範例實戰</a:t>
            </a:r>
            <a:endParaRPr lang="zh-TW" altLang="en-US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4254C2A9-1D00-6DB2-3C16-F719AC5F5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開啟</a:t>
            </a:r>
            <a:r>
              <a:rPr lang="en-US" altLang="zh-TW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MQTT_Basic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範例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86E9558-7C95-D2AF-A6A4-00BF81CF2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005" y="1563463"/>
            <a:ext cx="4418232" cy="4968892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47F45AD4-16CF-6040-0A0A-2DE305A35129}"/>
              </a:ext>
            </a:extLst>
          </p:cNvPr>
          <p:cNvSpPr/>
          <p:nvPr/>
        </p:nvSpPr>
        <p:spPr>
          <a:xfrm>
            <a:off x="4001870" y="3834388"/>
            <a:ext cx="1182526" cy="2007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19998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C42C53F7-66D9-BAA7-D105-C5776C026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874" y="1654836"/>
            <a:ext cx="5210902" cy="4706007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59AA4AEA-0703-2331-BB9F-FB2E7570AC1F}"/>
              </a:ext>
            </a:extLst>
          </p:cNvPr>
          <p:cNvSpPr/>
          <p:nvPr/>
        </p:nvSpPr>
        <p:spPr>
          <a:xfrm>
            <a:off x="8515148" y="180282"/>
            <a:ext cx="3676851" cy="4781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範例實戰</a:t>
            </a:r>
            <a:endParaRPr lang="zh-TW" altLang="en-US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4254C2A9-1D00-6DB2-3C16-F719AC5F5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修改</a:t>
            </a:r>
            <a:r>
              <a:rPr lang="en-US" altLang="zh-TW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MQTT_Basic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範例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7F45AD4-16CF-6040-0A0A-2DE305A35129}"/>
              </a:ext>
            </a:extLst>
          </p:cNvPr>
          <p:cNvSpPr/>
          <p:nvPr/>
        </p:nvSpPr>
        <p:spPr>
          <a:xfrm>
            <a:off x="941875" y="2880144"/>
            <a:ext cx="3361678" cy="9620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46253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D170E95-406E-23D6-1326-3D0DC4F8D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72" y="1930400"/>
            <a:ext cx="6078637" cy="389156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59AA4AEA-0703-2331-BB9F-FB2E7570AC1F}"/>
              </a:ext>
            </a:extLst>
          </p:cNvPr>
          <p:cNvSpPr/>
          <p:nvPr/>
        </p:nvSpPr>
        <p:spPr>
          <a:xfrm>
            <a:off x="8515148" y="180282"/>
            <a:ext cx="3676851" cy="4781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範例實戰</a:t>
            </a:r>
            <a:endParaRPr lang="zh-TW" altLang="en-US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4254C2A9-1D00-6DB2-3C16-F719AC5F5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修改</a:t>
            </a:r>
            <a:r>
              <a:rPr lang="en-US" altLang="zh-TW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MQTT_Basic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範例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7F45AD4-16CF-6040-0A0A-2DE305A35129}"/>
              </a:ext>
            </a:extLst>
          </p:cNvPr>
          <p:cNvSpPr/>
          <p:nvPr/>
        </p:nvSpPr>
        <p:spPr>
          <a:xfrm>
            <a:off x="2074388" y="3691932"/>
            <a:ext cx="3789517" cy="2089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7F6B59D-66AA-6156-7AD0-C6C9E298EB16}"/>
              </a:ext>
            </a:extLst>
          </p:cNvPr>
          <p:cNvSpPr txBox="1"/>
          <p:nvPr/>
        </p:nvSpPr>
        <p:spPr>
          <a:xfrm>
            <a:off x="7231311" y="3611741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傳送訊息至</a:t>
            </a:r>
            <a:r>
              <a:rPr lang="en-US" altLang="zh-TW" dirty="0"/>
              <a:t>MQTTX</a:t>
            </a:r>
            <a:endParaRPr lang="zh-TW" altLang="en-US" dirty="0"/>
          </a:p>
        </p:txBody>
      </p:sp>
      <p:cxnSp>
        <p:nvCxnSpPr>
          <p:cNvPr id="6" name="接點: 肘形 5">
            <a:extLst>
              <a:ext uri="{FF2B5EF4-FFF2-40B4-BE49-F238E27FC236}">
                <a16:creationId xmlns:a16="http://schemas.microsoft.com/office/drawing/2014/main" id="{DA4B4277-DDAF-8860-371C-87834B0B5D9F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>
            <a:off x="5863905" y="3796407"/>
            <a:ext cx="1367406" cy="12700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圖片 13">
            <a:extLst>
              <a:ext uri="{FF2B5EF4-FFF2-40B4-BE49-F238E27FC236}">
                <a16:creationId xmlns:a16="http://schemas.microsoft.com/office/drawing/2014/main" id="{A7A27065-9620-9496-EB08-5822A8092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0760" y="2643078"/>
            <a:ext cx="3610479" cy="157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3380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>
            <a:extLst>
              <a:ext uri="{FF2B5EF4-FFF2-40B4-BE49-F238E27FC236}">
                <a16:creationId xmlns:a16="http://schemas.microsoft.com/office/drawing/2014/main" id="{F48DED08-F43A-150B-F8C7-0F616524F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03" y="1930400"/>
            <a:ext cx="4715533" cy="3200847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59AA4AEA-0703-2331-BB9F-FB2E7570AC1F}"/>
              </a:ext>
            </a:extLst>
          </p:cNvPr>
          <p:cNvSpPr/>
          <p:nvPr/>
        </p:nvSpPr>
        <p:spPr>
          <a:xfrm>
            <a:off x="8515148" y="180282"/>
            <a:ext cx="3676851" cy="4781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範例實戰</a:t>
            </a:r>
            <a:endParaRPr lang="zh-TW" altLang="en-US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4254C2A9-1D00-6DB2-3C16-F719AC5F5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Mqttx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新增連線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7F45AD4-16CF-6040-0A0A-2DE305A35129}"/>
              </a:ext>
            </a:extLst>
          </p:cNvPr>
          <p:cNvSpPr/>
          <p:nvPr/>
        </p:nvSpPr>
        <p:spPr>
          <a:xfrm>
            <a:off x="355511" y="3843475"/>
            <a:ext cx="659557" cy="4349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7F6B59D-66AA-6156-7AD0-C6C9E298EB16}"/>
              </a:ext>
            </a:extLst>
          </p:cNvPr>
          <p:cNvSpPr txBox="1"/>
          <p:nvPr/>
        </p:nvSpPr>
        <p:spPr>
          <a:xfrm>
            <a:off x="1423521" y="4355524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新增</a:t>
            </a:r>
            <a:r>
              <a:rPr lang="en-US" altLang="zh-TW" dirty="0" err="1"/>
              <a:t>mqtt</a:t>
            </a:r>
            <a:r>
              <a:rPr lang="zh-TW" altLang="en-US" dirty="0"/>
              <a:t>連線</a:t>
            </a:r>
          </a:p>
        </p:txBody>
      </p:sp>
      <p:cxnSp>
        <p:nvCxnSpPr>
          <p:cNvPr id="6" name="接點: 肘形 5">
            <a:extLst>
              <a:ext uri="{FF2B5EF4-FFF2-40B4-BE49-F238E27FC236}">
                <a16:creationId xmlns:a16="http://schemas.microsoft.com/office/drawing/2014/main" id="{DA4B4277-DDAF-8860-371C-87834B0B5D9F}"/>
              </a:ext>
            </a:extLst>
          </p:cNvPr>
          <p:cNvCxnSpPr>
            <a:cxnSpLocks/>
            <a:stCxn id="4" idx="2"/>
            <a:endCxn id="5" idx="1"/>
          </p:cNvCxnSpPr>
          <p:nvPr/>
        </p:nvCxnSpPr>
        <p:spPr>
          <a:xfrm rot="16200000" flipH="1">
            <a:off x="923502" y="4040171"/>
            <a:ext cx="261806" cy="738231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圖片 16">
            <a:extLst>
              <a:ext uri="{FF2B5EF4-FFF2-40B4-BE49-F238E27FC236}">
                <a16:creationId xmlns:a16="http://schemas.microsoft.com/office/drawing/2014/main" id="{9392A77B-257B-255C-0C04-AB7FAB63F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8702" y="1919914"/>
            <a:ext cx="5026287" cy="3419243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670B674E-F5E7-EA6E-AAF3-2B1267D8267D}"/>
              </a:ext>
            </a:extLst>
          </p:cNvPr>
          <p:cNvSpPr txBox="1"/>
          <p:nvPr/>
        </p:nvSpPr>
        <p:spPr>
          <a:xfrm>
            <a:off x="4091030" y="6241147"/>
            <a:ext cx="33835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600" dirty="0">
                <a:solidFill>
                  <a:srgbClr val="FF0000"/>
                </a:solidFill>
              </a:rPr>
              <a:t>http://mqtt-client.emqx.com/</a:t>
            </a:r>
          </a:p>
        </p:txBody>
      </p:sp>
    </p:spTree>
    <p:extLst>
      <p:ext uri="{BB962C8B-B14F-4D97-AF65-F5344CB8AC3E}">
        <p14:creationId xmlns:p14="http://schemas.microsoft.com/office/powerpoint/2010/main" val="361609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840FDE47-ABB2-0E6C-3EC9-DA8CDE88D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3117" y="1395629"/>
            <a:ext cx="3943340" cy="4895694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A7A27065-9620-9496-EB08-5822A8092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461" y="1930400"/>
            <a:ext cx="3610479" cy="157184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59AA4AEA-0703-2331-BB9F-FB2E7570AC1F}"/>
              </a:ext>
            </a:extLst>
          </p:cNvPr>
          <p:cNvSpPr/>
          <p:nvPr/>
        </p:nvSpPr>
        <p:spPr>
          <a:xfrm>
            <a:off x="8515148" y="180282"/>
            <a:ext cx="3676851" cy="4781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範例實戰</a:t>
            </a:r>
            <a:endParaRPr lang="zh-TW" altLang="en-US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4254C2A9-1D00-6DB2-3C16-F719AC5F5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Mqttx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新增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Topic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7F45AD4-16CF-6040-0A0A-2DE305A35129}"/>
              </a:ext>
            </a:extLst>
          </p:cNvPr>
          <p:cNvSpPr/>
          <p:nvPr/>
        </p:nvSpPr>
        <p:spPr>
          <a:xfrm>
            <a:off x="2460282" y="2003644"/>
            <a:ext cx="1499322" cy="4293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7F6B59D-66AA-6156-7AD0-C6C9E298EB16}"/>
              </a:ext>
            </a:extLst>
          </p:cNvPr>
          <p:cNvSpPr txBox="1"/>
          <p:nvPr/>
        </p:nvSpPr>
        <p:spPr>
          <a:xfrm>
            <a:off x="1105172" y="3843476"/>
            <a:ext cx="1168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新增</a:t>
            </a:r>
            <a:r>
              <a:rPr lang="en-US" altLang="zh-TW" dirty="0"/>
              <a:t>Topic</a:t>
            </a:r>
            <a:endParaRPr lang="zh-TW" altLang="en-US" dirty="0"/>
          </a:p>
        </p:txBody>
      </p:sp>
      <p:cxnSp>
        <p:nvCxnSpPr>
          <p:cNvPr id="6" name="接點: 肘形 5">
            <a:extLst>
              <a:ext uri="{FF2B5EF4-FFF2-40B4-BE49-F238E27FC236}">
                <a16:creationId xmlns:a16="http://schemas.microsoft.com/office/drawing/2014/main" id="{DA4B4277-DDAF-8860-371C-87834B0B5D9F}"/>
              </a:ext>
            </a:extLst>
          </p:cNvPr>
          <p:cNvCxnSpPr>
            <a:cxnSpLocks/>
            <a:stCxn id="4" idx="1"/>
            <a:endCxn id="5" idx="1"/>
          </p:cNvCxnSpPr>
          <p:nvPr/>
        </p:nvCxnSpPr>
        <p:spPr>
          <a:xfrm rot="10800000" flipV="1">
            <a:off x="1105172" y="2218302"/>
            <a:ext cx="1355110" cy="1809839"/>
          </a:xfrm>
          <a:prstGeom prst="bentConnector3">
            <a:avLst>
              <a:gd name="adj1" fmla="val 116869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679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24E49D-D79A-438D-AD6C-B2B737DA6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48749"/>
          </a:xfrm>
        </p:spPr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HUB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8735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ultra(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硬體規格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EE564A3-DE92-43E5-AC52-1EADFBC86737}"/>
              </a:ext>
            </a:extLst>
          </p:cNvPr>
          <p:cNvSpPr/>
          <p:nvPr/>
        </p:nvSpPr>
        <p:spPr>
          <a:xfrm>
            <a:off x="8951054" y="180282"/>
            <a:ext cx="3240946" cy="4781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HUB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8735 ultra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基礎介紹</a:t>
            </a:r>
            <a:endParaRPr lang="zh-TW" altLang="en-US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1E86F1C8-F34E-5CBA-51BF-EC26794E71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782304"/>
              </p:ext>
            </p:extLst>
          </p:nvPr>
        </p:nvGraphicFramePr>
        <p:xfrm>
          <a:off x="887062" y="1384032"/>
          <a:ext cx="8177212" cy="54739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8876">
                  <a:extLst>
                    <a:ext uri="{9D8B030D-6E8A-4147-A177-3AD203B41FA5}">
                      <a16:colId xmlns:a16="http://schemas.microsoft.com/office/drawing/2014/main" val="2902054214"/>
                    </a:ext>
                  </a:extLst>
                </a:gridCol>
                <a:gridCol w="6258336">
                  <a:extLst>
                    <a:ext uri="{9D8B030D-6E8A-4147-A177-3AD203B41FA5}">
                      <a16:colId xmlns:a16="http://schemas.microsoft.com/office/drawing/2014/main" val="294944254"/>
                    </a:ext>
                  </a:extLst>
                </a:gridCol>
              </a:tblGrid>
              <a:tr h="36102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功能</a:t>
                      </a:r>
                    </a:p>
                  </a:txBody>
                  <a:tcPr marL="89020" marR="89020" marT="44510" marB="445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描述</a:t>
                      </a:r>
                    </a:p>
                  </a:txBody>
                  <a:tcPr marL="89020" marR="89020" marT="44510" marB="44510" anchor="ctr"/>
                </a:tc>
                <a:extLst>
                  <a:ext uri="{0D108BD9-81ED-4DB2-BD59-A6C34878D82A}">
                    <a16:rowId xmlns:a16="http://schemas.microsoft.com/office/drawing/2014/main" val="1728449210"/>
                  </a:ext>
                </a:extLst>
              </a:tr>
              <a:tr h="36102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處理器</a:t>
                      </a:r>
                    </a:p>
                  </a:txBody>
                  <a:tcPr marL="89020" marR="89020" marT="44510" marB="445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RTL8735B </a:t>
                      </a:r>
                      <a:r>
                        <a:rPr lang="en-US" altLang="zh-TW" sz="1400" dirty="0" err="1"/>
                        <a:t>AIoT</a:t>
                      </a:r>
                      <a:r>
                        <a:rPr lang="zh-TW" altLang="en-US" sz="1400" dirty="0"/>
                        <a:t>國產晶片</a:t>
                      </a:r>
                    </a:p>
                  </a:txBody>
                  <a:tcPr marL="89020" marR="89020" marT="44510" marB="44510" anchor="ctr"/>
                </a:tc>
                <a:extLst>
                  <a:ext uri="{0D108BD9-81ED-4DB2-BD59-A6C34878D82A}">
                    <a16:rowId xmlns:a16="http://schemas.microsoft.com/office/drawing/2014/main" val="1700204364"/>
                  </a:ext>
                </a:extLst>
              </a:tr>
              <a:tr h="36102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影像輸入</a:t>
                      </a:r>
                    </a:p>
                  </a:txBody>
                  <a:tcPr marL="89020" marR="89020" marT="44510" marB="445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搭配國產</a:t>
                      </a:r>
                      <a:r>
                        <a:rPr lang="en-US" altLang="zh-TW" sz="1400" dirty="0"/>
                        <a:t>Full HD 1080P  CMOS</a:t>
                      </a:r>
                      <a:r>
                        <a:rPr lang="zh-TW" altLang="en-US" sz="1400" dirty="0"/>
                        <a:t>感測器</a:t>
                      </a:r>
                    </a:p>
                  </a:txBody>
                  <a:tcPr marL="89020" marR="89020" marT="44510" marB="44510" anchor="ctr"/>
                </a:tc>
                <a:extLst>
                  <a:ext uri="{0D108BD9-81ED-4DB2-BD59-A6C34878D82A}">
                    <a16:rowId xmlns:a16="http://schemas.microsoft.com/office/drawing/2014/main" val="1185143262"/>
                  </a:ext>
                </a:extLst>
              </a:tr>
              <a:tr h="50444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語音輸入</a:t>
                      </a:r>
                    </a:p>
                  </a:txBody>
                  <a:tcPr marL="89020" marR="89020" marT="44510" marB="445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內建</a:t>
                      </a:r>
                      <a:r>
                        <a:rPr lang="en-US" altLang="zh-TW" sz="1400" dirty="0"/>
                        <a:t>MIC</a:t>
                      </a:r>
                      <a:r>
                        <a:rPr lang="zh-TW" altLang="en-US" sz="1400" dirty="0"/>
                        <a:t>語音輸入功能 </a:t>
                      </a:r>
                    </a:p>
                    <a:p>
                      <a:pPr algn="ctr"/>
                      <a:r>
                        <a:rPr lang="zh-TW" altLang="en-US" sz="1400" dirty="0"/>
                        <a:t>高感度數位</a:t>
                      </a:r>
                      <a:r>
                        <a:rPr lang="en-US" altLang="zh-TW" sz="1400" dirty="0"/>
                        <a:t>MIC</a:t>
                      </a:r>
                      <a:endParaRPr lang="zh-TW" altLang="en-US" sz="1400" dirty="0"/>
                    </a:p>
                  </a:txBody>
                  <a:tcPr marL="89020" marR="89020" marT="44510" marB="44510" anchor="ctr"/>
                </a:tc>
                <a:extLst>
                  <a:ext uri="{0D108BD9-81ED-4DB2-BD59-A6C34878D82A}">
                    <a16:rowId xmlns:a16="http://schemas.microsoft.com/office/drawing/2014/main" val="1037423920"/>
                  </a:ext>
                </a:extLst>
              </a:tr>
              <a:tr h="36102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儲存裝置</a:t>
                      </a:r>
                    </a:p>
                  </a:txBody>
                  <a:tcPr marL="89020" marR="89020" marT="44510" marB="445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支援</a:t>
                      </a:r>
                      <a:r>
                        <a:rPr lang="en-US" altLang="zh-TW" sz="1400" dirty="0"/>
                        <a:t>SD</a:t>
                      </a:r>
                      <a:r>
                        <a:rPr lang="zh-TW" altLang="en-US" sz="1400" dirty="0"/>
                        <a:t>記憶卡</a:t>
                      </a:r>
                    </a:p>
                  </a:txBody>
                  <a:tcPr marL="89020" marR="89020" marT="44510" marB="44510" anchor="ctr"/>
                </a:tc>
                <a:extLst>
                  <a:ext uri="{0D108BD9-81ED-4DB2-BD59-A6C34878D82A}">
                    <a16:rowId xmlns:a16="http://schemas.microsoft.com/office/drawing/2014/main" val="4027814844"/>
                  </a:ext>
                </a:extLst>
              </a:tr>
              <a:tr h="71216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無線通訊</a:t>
                      </a:r>
                    </a:p>
                  </a:txBody>
                  <a:tcPr marL="89020" marR="89020" marT="44510" marB="445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Wi-Fi 2.4GHz/5GHz </a:t>
                      </a:r>
                    </a:p>
                    <a:p>
                      <a:pPr algn="ctr"/>
                      <a:r>
                        <a:rPr lang="en-US" altLang="zh-TW" sz="1400" dirty="0"/>
                        <a:t>Bluetooth BLE </a:t>
                      </a:r>
                    </a:p>
                    <a:p>
                      <a:pPr algn="ctr"/>
                      <a:r>
                        <a:rPr lang="zh-TW" altLang="en-US" sz="1400" dirty="0"/>
                        <a:t>無線影像串流 </a:t>
                      </a:r>
                    </a:p>
                  </a:txBody>
                  <a:tcPr marL="89020" marR="89020" marT="44510" marB="44510" anchor="ctr"/>
                </a:tc>
                <a:extLst>
                  <a:ext uri="{0D108BD9-81ED-4DB2-BD59-A6C34878D82A}">
                    <a16:rowId xmlns:a16="http://schemas.microsoft.com/office/drawing/2014/main" val="4192863376"/>
                  </a:ext>
                </a:extLst>
              </a:tr>
              <a:tr h="36102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影像壓縮</a:t>
                      </a:r>
                    </a:p>
                  </a:txBody>
                  <a:tcPr marL="89020" marR="89020" marT="44510" marB="445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H.264/265 </a:t>
                      </a:r>
                      <a:endParaRPr lang="zh-TW" altLang="en-US" sz="1400" dirty="0"/>
                    </a:p>
                  </a:txBody>
                  <a:tcPr marL="89020" marR="89020" marT="44510" marB="44510" anchor="ctr"/>
                </a:tc>
                <a:extLst>
                  <a:ext uri="{0D108BD9-81ED-4DB2-BD59-A6C34878D82A}">
                    <a16:rowId xmlns:a16="http://schemas.microsoft.com/office/drawing/2014/main" val="4008805895"/>
                  </a:ext>
                </a:extLst>
              </a:tr>
              <a:tr h="50444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AI</a:t>
                      </a:r>
                      <a:r>
                        <a:rPr lang="zh-TW" altLang="en-US" sz="1400" dirty="0"/>
                        <a:t>處理</a:t>
                      </a:r>
                    </a:p>
                  </a:txBody>
                  <a:tcPr marL="89020" marR="89020" marT="44510" marB="445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提供多種</a:t>
                      </a:r>
                      <a:r>
                        <a:rPr lang="en-US" altLang="zh-TW" sz="1400" dirty="0"/>
                        <a:t>pre-trained AI models</a:t>
                      </a:r>
                      <a:r>
                        <a:rPr lang="zh-TW" altLang="en-US" sz="1400" dirty="0"/>
                        <a:t>供快速上手 </a:t>
                      </a:r>
                    </a:p>
                    <a:p>
                      <a:pPr algn="ctr"/>
                      <a:r>
                        <a:rPr lang="zh-TW" altLang="en-US" sz="1400" dirty="0"/>
                        <a:t>自己客製</a:t>
                      </a:r>
                      <a:r>
                        <a:rPr lang="en-US" altLang="zh-TW" sz="1400" dirty="0"/>
                        <a:t>AI models </a:t>
                      </a:r>
                      <a:endParaRPr lang="zh-TW" altLang="en-US" sz="1400" dirty="0"/>
                    </a:p>
                  </a:txBody>
                  <a:tcPr marL="89020" marR="89020" marT="44510" marB="44510" anchor="ctr"/>
                </a:tc>
                <a:extLst>
                  <a:ext uri="{0D108BD9-81ED-4DB2-BD59-A6C34878D82A}">
                    <a16:rowId xmlns:a16="http://schemas.microsoft.com/office/drawing/2014/main" val="169601824"/>
                  </a:ext>
                </a:extLst>
              </a:tr>
              <a:tr h="50444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UART</a:t>
                      </a:r>
                      <a:r>
                        <a:rPr lang="zh-TW" altLang="en-US" sz="1400" dirty="0"/>
                        <a:t>介面</a:t>
                      </a:r>
                    </a:p>
                  </a:txBody>
                  <a:tcPr marL="89020" marR="89020" marT="44510" marB="445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提供多組</a:t>
                      </a:r>
                      <a:r>
                        <a:rPr lang="en-US" altLang="zh-TW" sz="1400" dirty="0"/>
                        <a:t>UART</a:t>
                      </a:r>
                      <a:r>
                        <a:rPr lang="zh-TW" altLang="en-US" sz="1400" dirty="0"/>
                        <a:t>外接週邊 </a:t>
                      </a:r>
                    </a:p>
                    <a:p>
                      <a:pPr algn="ctr"/>
                      <a:r>
                        <a:rPr lang="zh-TW" altLang="en-US" sz="1400" dirty="0"/>
                        <a:t>提供與</a:t>
                      </a:r>
                      <a:r>
                        <a:rPr lang="en-US" altLang="zh-TW" sz="1400" dirty="0"/>
                        <a:t>ESP32 CAM</a:t>
                      </a:r>
                      <a:r>
                        <a:rPr lang="zh-TW" altLang="en-US" sz="1400" dirty="0"/>
                        <a:t>相同的</a:t>
                      </a:r>
                      <a:r>
                        <a:rPr lang="en-US" altLang="zh-TW" sz="1400" dirty="0"/>
                        <a:t>AT Command</a:t>
                      </a:r>
                      <a:endParaRPr lang="zh-TW" altLang="en-US" sz="1400" dirty="0"/>
                    </a:p>
                  </a:txBody>
                  <a:tcPr marL="89020" marR="89020" marT="44510" marB="44510" anchor="ctr"/>
                </a:tc>
                <a:extLst>
                  <a:ext uri="{0D108BD9-81ED-4DB2-BD59-A6C34878D82A}">
                    <a16:rowId xmlns:a16="http://schemas.microsoft.com/office/drawing/2014/main" val="3691032465"/>
                  </a:ext>
                </a:extLst>
              </a:tr>
              <a:tr h="50444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USB-C</a:t>
                      </a:r>
                      <a:r>
                        <a:rPr lang="zh-TW" altLang="en-US" sz="1400" dirty="0"/>
                        <a:t>介面</a:t>
                      </a:r>
                    </a:p>
                  </a:txBody>
                  <a:tcPr marL="89020" marR="89020" marT="44510" marB="445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USB</a:t>
                      </a:r>
                      <a:r>
                        <a:rPr lang="zh-TW" altLang="en-US" sz="1400" dirty="0"/>
                        <a:t>燒錄、</a:t>
                      </a:r>
                      <a:r>
                        <a:rPr lang="en-US" altLang="zh-TW" sz="1400" dirty="0"/>
                        <a:t>debug </a:t>
                      </a:r>
                    </a:p>
                    <a:p>
                      <a:pPr algn="ctr"/>
                      <a:r>
                        <a:rPr lang="en-US" altLang="zh-TW" sz="1400" dirty="0"/>
                        <a:t>USB</a:t>
                      </a:r>
                      <a:r>
                        <a:rPr lang="zh-TW" altLang="en-US" sz="1400" dirty="0"/>
                        <a:t>影像輸出</a:t>
                      </a:r>
                    </a:p>
                  </a:txBody>
                  <a:tcPr marL="89020" marR="89020" marT="44510" marB="44510" anchor="ctr"/>
                </a:tc>
                <a:extLst>
                  <a:ext uri="{0D108BD9-81ED-4DB2-BD59-A6C34878D82A}">
                    <a16:rowId xmlns:a16="http://schemas.microsoft.com/office/drawing/2014/main" val="3275451904"/>
                  </a:ext>
                </a:extLst>
              </a:tr>
              <a:tr h="36102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LED</a:t>
                      </a:r>
                      <a:endParaRPr lang="zh-TW" altLang="en-US" sz="1400" dirty="0"/>
                    </a:p>
                  </a:txBody>
                  <a:tcPr marL="89020" marR="89020" marT="44510" marB="445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補光</a:t>
                      </a:r>
                      <a:r>
                        <a:rPr lang="en-US" altLang="zh-TW" sz="1400" dirty="0"/>
                        <a:t>LED </a:t>
                      </a:r>
                      <a:endParaRPr lang="zh-TW" altLang="en-US" sz="1400" dirty="0"/>
                    </a:p>
                  </a:txBody>
                  <a:tcPr marL="89020" marR="89020" marT="44510" marB="44510" anchor="ctr"/>
                </a:tc>
                <a:extLst>
                  <a:ext uri="{0D108BD9-81ED-4DB2-BD59-A6C34878D82A}">
                    <a16:rowId xmlns:a16="http://schemas.microsoft.com/office/drawing/2014/main" val="2322462041"/>
                  </a:ext>
                </a:extLst>
              </a:tr>
              <a:tr h="50444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I/O</a:t>
                      </a:r>
                      <a:r>
                        <a:rPr lang="zh-TW" altLang="en-US" sz="1400" dirty="0"/>
                        <a:t>擴充版</a:t>
                      </a:r>
                    </a:p>
                  </a:txBody>
                  <a:tcPr marL="89020" marR="89020" marT="44510" marB="445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依照開發者需求擴充功能，如</a:t>
                      </a:r>
                      <a:r>
                        <a:rPr lang="en-US" altLang="zh-TW" sz="1400" dirty="0"/>
                        <a:t>IMU</a:t>
                      </a:r>
                      <a:r>
                        <a:rPr lang="zh-TW" altLang="en-US" sz="1400" dirty="0"/>
                        <a:t>感測器、超聲波感測器、喇叭語音</a:t>
                      </a:r>
                    </a:p>
                    <a:p>
                      <a:pPr algn="ctr"/>
                      <a:r>
                        <a:rPr lang="zh-TW" altLang="en-US" sz="1400" dirty="0"/>
                        <a:t>輸出、溫度、震動、濕度等功能 </a:t>
                      </a:r>
                    </a:p>
                  </a:txBody>
                  <a:tcPr marL="89020" marR="89020" marT="44510" marB="44510" anchor="ctr"/>
                </a:tc>
                <a:extLst>
                  <a:ext uri="{0D108BD9-81ED-4DB2-BD59-A6C34878D82A}">
                    <a16:rowId xmlns:a16="http://schemas.microsoft.com/office/drawing/2014/main" val="1321868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55927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7162E717-58B2-4A67-8CCC-536A33845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97" y="914597"/>
            <a:ext cx="8596668" cy="1826581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範例實戰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0CF99D09-2F55-4D9A-88B0-859279AA7F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9717" y="5083003"/>
            <a:ext cx="8596668" cy="860400"/>
          </a:xfrm>
        </p:spPr>
        <p:txBody>
          <a:bodyPr/>
          <a:lstStyle/>
          <a:p>
            <a:r>
              <a:rPr lang="zh-TW" altLang="en-US" dirty="0"/>
              <a:t>檢測與上傳</a:t>
            </a:r>
            <a:r>
              <a:rPr lang="en-US" altLang="zh-TW" dirty="0" err="1"/>
              <a:t>mqtt</a:t>
            </a:r>
            <a:br>
              <a:rPr lang="en-US" altLang="zh-TW" dirty="0"/>
            </a:br>
            <a:r>
              <a:rPr lang="en-US" altLang="zh-TW" dirty="0" err="1"/>
              <a:t>ObjectDetectionCallbackMqtt</a:t>
            </a:r>
            <a:endParaRPr lang="zh-TW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36164B1-6CF3-D3D7-66D5-397AFDDC4B76}"/>
              </a:ext>
            </a:extLst>
          </p:cNvPr>
          <p:cNvSpPr txBox="1"/>
          <p:nvPr/>
        </p:nvSpPr>
        <p:spPr>
          <a:xfrm>
            <a:off x="2636507" y="3075057"/>
            <a:ext cx="61030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zh-TW" altLang="zh-TW" sz="4000" b="1" dirty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智慧扣件零組件辨識系統</a:t>
            </a:r>
            <a:endParaRPr lang="zh-TW" altLang="en-US" sz="4000" b="1" dirty="0">
              <a:solidFill>
                <a:schemeClr val="accent1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293590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DBE15CD0-D342-B382-00A7-2622F0583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1373565"/>
            <a:ext cx="9161152" cy="472383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66F67C6-4685-7D2E-3E88-113676DBC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GitHUB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099A1E1-3D74-1158-7C29-6D1EC0FDB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7666" y="6187306"/>
            <a:ext cx="8596668" cy="4987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1400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https://github.com/wang75364/HUB-8735_Ultra/tree/d23d4ebccfaf02d5d019ca4c1a39de4b792eca65</a:t>
            </a:r>
            <a:endParaRPr lang="en-US" altLang="zh-TW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1113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66F67C6-4685-7D2E-3E88-113676DBC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範例檔案放置位置</a:t>
            </a:r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DB6C1E80-C749-8F88-641A-C94727A478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6391" y="1466908"/>
            <a:ext cx="6387348" cy="4193563"/>
          </a:xfr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F3BA1F17-AD02-CB5F-736B-ECA95A90FE5A}"/>
              </a:ext>
            </a:extLst>
          </p:cNvPr>
          <p:cNvSpPr txBox="1"/>
          <p:nvPr/>
        </p:nvSpPr>
        <p:spPr>
          <a:xfrm>
            <a:off x="677334" y="5956012"/>
            <a:ext cx="109665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600" b="0" i="0" dirty="0">
                <a:solidFill>
                  <a:srgbClr val="FF0000"/>
                </a:solidFill>
                <a:effectLst/>
                <a:latin typeface="-apple-system"/>
              </a:rPr>
              <a:t>範例的位置必須放在 </a:t>
            </a:r>
            <a:r>
              <a:rPr lang="en-US" altLang="zh-TW" sz="1600" b="0" i="0" dirty="0">
                <a:solidFill>
                  <a:srgbClr val="FF0000"/>
                </a:solidFill>
                <a:effectLst/>
                <a:latin typeface="-apple-system"/>
              </a:rPr>
              <a:t>C:\Users\</a:t>
            </a:r>
            <a:r>
              <a:rPr lang="zh-TW" altLang="en-US" sz="1600" b="0" i="0" dirty="0">
                <a:solidFill>
                  <a:srgbClr val="FF0000"/>
                </a:solidFill>
                <a:effectLst/>
                <a:latin typeface="-apple-system"/>
              </a:rPr>
              <a:t>使用者名稱</a:t>
            </a:r>
            <a:r>
              <a:rPr lang="en-US" altLang="zh-TW" sz="1600" b="0" i="0" dirty="0">
                <a:solidFill>
                  <a:srgbClr val="FF0000"/>
                </a:solidFill>
                <a:effectLst/>
                <a:latin typeface="-apple-system"/>
              </a:rPr>
              <a:t>\</a:t>
            </a:r>
            <a:r>
              <a:rPr lang="en-US" altLang="zh-TW" sz="1600" b="0" i="0" dirty="0" err="1">
                <a:solidFill>
                  <a:srgbClr val="FF0000"/>
                </a:solidFill>
                <a:effectLst/>
                <a:latin typeface="-apple-system"/>
              </a:rPr>
              <a:t>AppData</a:t>
            </a:r>
            <a:r>
              <a:rPr lang="en-US" altLang="zh-TW" sz="1600" b="0" i="0" dirty="0">
                <a:solidFill>
                  <a:srgbClr val="FF0000"/>
                </a:solidFill>
                <a:effectLst/>
                <a:latin typeface="-apple-system"/>
              </a:rPr>
              <a:t>\Local\Arduino15\packages\</a:t>
            </a:r>
            <a:r>
              <a:rPr lang="en-US" altLang="zh-TW" sz="1600" b="0" i="0" dirty="0" err="1">
                <a:solidFill>
                  <a:srgbClr val="FF0000"/>
                </a:solidFill>
                <a:effectLst/>
                <a:latin typeface="-apple-system"/>
              </a:rPr>
              <a:t>ideasHatch</a:t>
            </a:r>
            <a:r>
              <a:rPr lang="en-US" altLang="zh-TW" sz="1600" b="0" i="0" dirty="0">
                <a:solidFill>
                  <a:srgbClr val="FF0000"/>
                </a:solidFill>
                <a:effectLst/>
                <a:latin typeface="-apple-system"/>
              </a:rPr>
              <a:t>\hardware\AmebaPro2\4.0.10-Release\libraries\</a:t>
            </a:r>
            <a:r>
              <a:rPr lang="en-US" altLang="zh-TW" sz="1600" b="0" i="0" dirty="0" err="1">
                <a:solidFill>
                  <a:srgbClr val="FF0000"/>
                </a:solidFill>
                <a:effectLst/>
                <a:latin typeface="-apple-system"/>
              </a:rPr>
              <a:t>NeuralNetwork</a:t>
            </a:r>
            <a:r>
              <a:rPr lang="en-US" altLang="zh-TW" sz="1600" b="0" i="0" dirty="0">
                <a:solidFill>
                  <a:srgbClr val="FF0000"/>
                </a:solidFill>
                <a:effectLst/>
                <a:latin typeface="-apple-system"/>
              </a:rPr>
              <a:t>\examples\ </a:t>
            </a:r>
            <a:r>
              <a:rPr lang="zh-TW" altLang="en-US" sz="1600" b="0" i="0" dirty="0">
                <a:solidFill>
                  <a:srgbClr val="FF0000"/>
                </a:solidFill>
                <a:effectLst/>
                <a:latin typeface="-apple-system"/>
              </a:rPr>
              <a:t>目錄底下</a:t>
            </a:r>
            <a:endParaRPr lang="zh-TW" altLang="en-US" sz="1600" dirty="0">
              <a:solidFill>
                <a:srgbClr val="FF0000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C28889A-1E89-14AD-40E6-ADE06ED6BB57}"/>
              </a:ext>
            </a:extLst>
          </p:cNvPr>
          <p:cNvSpPr/>
          <p:nvPr/>
        </p:nvSpPr>
        <p:spPr>
          <a:xfrm>
            <a:off x="2022911" y="2225941"/>
            <a:ext cx="3757104" cy="21531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16169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D8DA309A-05BF-DE9C-48E9-1B001150E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696" y="1478710"/>
            <a:ext cx="7660123" cy="444108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66F67C6-4685-7D2E-3E88-113676DBC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線上</a:t>
            </a:r>
            <a:r>
              <a:rPr lang="en-US" altLang="zh-TW" dirty="0"/>
              <a:t>AI</a:t>
            </a:r>
            <a:r>
              <a:rPr lang="zh-TW" altLang="en-US" dirty="0"/>
              <a:t>模型轉換</a:t>
            </a:r>
          </a:p>
        </p:txBody>
      </p:sp>
      <p:sp>
        <p:nvSpPr>
          <p:cNvPr id="8" name="內容版面配置區 7">
            <a:extLst>
              <a:ext uri="{FF2B5EF4-FFF2-40B4-BE49-F238E27FC236}">
                <a16:creationId xmlns:a16="http://schemas.microsoft.com/office/drawing/2014/main" id="{9E53AC74-30D7-0778-2045-E0CF7CAC2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3131" y="6069860"/>
            <a:ext cx="7096688" cy="520722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>
                <a:hlinkClick r:id="rId3"/>
              </a:rPr>
              <a:t>https://www.amebaiot.com/zh/amebapro2-ai-convert-model/</a:t>
            </a: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284201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5C469900-74D6-278A-206A-F14FEFF45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72" y="212813"/>
            <a:ext cx="6036535" cy="6432374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7D2EDFBF-BB68-1AF1-3D86-5308E4008DB4}"/>
              </a:ext>
            </a:extLst>
          </p:cNvPr>
          <p:cNvSpPr/>
          <p:nvPr/>
        </p:nvSpPr>
        <p:spPr>
          <a:xfrm>
            <a:off x="437391" y="380363"/>
            <a:ext cx="5854351" cy="15155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34DB8682-0090-DBB8-A1FE-0F4AA8E1D61F}"/>
              </a:ext>
            </a:extLst>
          </p:cNvPr>
          <p:cNvSpPr txBox="1"/>
          <p:nvPr/>
        </p:nvSpPr>
        <p:spPr>
          <a:xfrm>
            <a:off x="6473926" y="953471"/>
            <a:ext cx="535274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TW" dirty="0"/>
              <a:t>Email</a:t>
            </a:r>
            <a:r>
              <a:rPr lang="zh-TW" altLang="en-US" dirty="0"/>
              <a:t>位置，系統會將轉換後的模型檔案寄到該信箱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FBA39452-0CD3-3B02-AD32-3D8359F1CD15}"/>
              </a:ext>
            </a:extLst>
          </p:cNvPr>
          <p:cNvSpPr/>
          <p:nvPr/>
        </p:nvSpPr>
        <p:spPr>
          <a:xfrm>
            <a:off x="437391" y="2428676"/>
            <a:ext cx="5854351" cy="4906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931897FD-D708-096A-308B-8690AC4AA57F}"/>
              </a:ext>
            </a:extLst>
          </p:cNvPr>
          <p:cNvSpPr txBox="1"/>
          <p:nvPr/>
        </p:nvSpPr>
        <p:spPr>
          <a:xfrm>
            <a:off x="6460785" y="2489357"/>
            <a:ext cx="203132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dirty="0"/>
              <a:t>要轉換的模型種類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FBE3A6DD-7F0B-266B-40AF-61FEDFD4E828}"/>
              </a:ext>
            </a:extLst>
          </p:cNvPr>
          <p:cNvSpPr/>
          <p:nvPr/>
        </p:nvSpPr>
        <p:spPr>
          <a:xfrm>
            <a:off x="437391" y="4046237"/>
            <a:ext cx="5854351" cy="4300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F9AFCF5E-93B7-A537-48E2-F5CDB98C9721}"/>
              </a:ext>
            </a:extLst>
          </p:cNvPr>
          <p:cNvSpPr txBox="1"/>
          <p:nvPr/>
        </p:nvSpPr>
        <p:spPr>
          <a:xfrm>
            <a:off x="6473926" y="4106918"/>
            <a:ext cx="203132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dirty="0"/>
              <a:t>要轉換的模型檔案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3ED6E33C-0837-CF9A-8F41-EC4BCD0D2AB7}"/>
              </a:ext>
            </a:extLst>
          </p:cNvPr>
          <p:cNvSpPr/>
          <p:nvPr/>
        </p:nvSpPr>
        <p:spPr>
          <a:xfrm>
            <a:off x="418263" y="4668420"/>
            <a:ext cx="5854351" cy="19085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FB22D67D-8193-A17B-4F31-645452D01E77}"/>
              </a:ext>
            </a:extLst>
          </p:cNvPr>
          <p:cNvSpPr txBox="1"/>
          <p:nvPr/>
        </p:nvSpPr>
        <p:spPr>
          <a:xfrm>
            <a:off x="6473926" y="5438028"/>
            <a:ext cx="2262158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dirty="0"/>
              <a:t>用來驗證模型的圖片</a:t>
            </a:r>
          </a:p>
        </p:txBody>
      </p:sp>
    </p:spTree>
    <p:extLst>
      <p:ext uri="{BB962C8B-B14F-4D97-AF65-F5344CB8AC3E}">
        <p14:creationId xmlns:p14="http://schemas.microsoft.com/office/powerpoint/2010/main" val="8269628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66F67C6-4685-7D2E-3E88-113676DBC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線上</a:t>
            </a:r>
            <a:r>
              <a:rPr lang="en-US" altLang="zh-TW" dirty="0"/>
              <a:t>AI</a:t>
            </a:r>
            <a:r>
              <a:rPr lang="zh-TW" altLang="en-US" dirty="0"/>
              <a:t>模型轉換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EE4280D-FC62-E9D4-4127-386B0D4C3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426" y="2189262"/>
            <a:ext cx="8058294" cy="247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842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66F67C6-4685-7D2E-3E88-113676DBC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4043238-0267-7C01-EB46-3C518F228677}"/>
              </a:ext>
            </a:extLst>
          </p:cNvPr>
          <p:cNvSpPr txBox="1"/>
          <p:nvPr/>
        </p:nvSpPr>
        <p:spPr>
          <a:xfrm>
            <a:off x="311791" y="4558267"/>
            <a:ext cx="1094763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b="0" i="0" dirty="0">
                <a:solidFill>
                  <a:srgbClr val="FF0000"/>
                </a:solidFill>
                <a:effectLst/>
                <a:latin typeface="-apple-system"/>
              </a:rPr>
              <a:t>轉換後的模型必須放在以下目錄的專案資料夾</a:t>
            </a:r>
            <a:endParaRPr lang="en-US" altLang="zh-TW" sz="1800" b="0" i="0" dirty="0">
              <a:solidFill>
                <a:srgbClr val="FF0000"/>
              </a:solidFill>
              <a:effectLst/>
              <a:latin typeface="-apple-system"/>
            </a:endParaRPr>
          </a:p>
          <a:p>
            <a:r>
              <a:rPr lang="en-US" altLang="zh-TW" sz="1400" b="0" i="0" dirty="0">
                <a:solidFill>
                  <a:srgbClr val="FF0000"/>
                </a:solidFill>
                <a:effectLst/>
                <a:latin typeface="-apple-system"/>
              </a:rPr>
              <a:t>C:\Users\</a:t>
            </a:r>
            <a:r>
              <a:rPr lang="zh-TW" altLang="en-US" sz="1400" b="0" i="0" dirty="0">
                <a:solidFill>
                  <a:srgbClr val="FF0000"/>
                </a:solidFill>
                <a:effectLst/>
                <a:latin typeface="-apple-system"/>
              </a:rPr>
              <a:t>使用者名稱</a:t>
            </a:r>
            <a:r>
              <a:rPr lang="en-US" altLang="zh-TW" sz="1400" b="0" i="0" dirty="0">
                <a:solidFill>
                  <a:srgbClr val="FF0000"/>
                </a:solidFill>
                <a:effectLst/>
                <a:latin typeface="-apple-system"/>
              </a:rPr>
              <a:t>\</a:t>
            </a:r>
            <a:r>
              <a:rPr lang="en-US" altLang="zh-TW" sz="1400" b="0" i="0" dirty="0" err="1">
                <a:solidFill>
                  <a:srgbClr val="FF0000"/>
                </a:solidFill>
                <a:effectLst/>
                <a:latin typeface="-apple-system"/>
              </a:rPr>
              <a:t>AppData</a:t>
            </a:r>
            <a:r>
              <a:rPr lang="en-US" altLang="zh-TW" sz="1400" b="0" i="0" dirty="0">
                <a:solidFill>
                  <a:srgbClr val="FF0000"/>
                </a:solidFill>
                <a:effectLst/>
                <a:latin typeface="-apple-system"/>
              </a:rPr>
              <a:t>\Local\Arduino15\packages\</a:t>
            </a:r>
            <a:r>
              <a:rPr lang="en-US" altLang="zh-TW" sz="1400" b="0" i="0" dirty="0" err="1">
                <a:solidFill>
                  <a:srgbClr val="FF0000"/>
                </a:solidFill>
                <a:effectLst/>
                <a:latin typeface="-apple-system"/>
              </a:rPr>
              <a:t>ideasHatch</a:t>
            </a:r>
            <a:r>
              <a:rPr lang="en-US" altLang="zh-TW" sz="1400" b="0" i="0" dirty="0">
                <a:solidFill>
                  <a:srgbClr val="FF0000"/>
                </a:solidFill>
                <a:effectLst/>
                <a:latin typeface="-apple-system"/>
              </a:rPr>
              <a:t>\hardware\AmebaPro2\4.0.10-Release\libraries\</a:t>
            </a:r>
            <a:r>
              <a:rPr lang="en-US" altLang="zh-TW" sz="1400" b="0" i="0" dirty="0" err="1">
                <a:solidFill>
                  <a:srgbClr val="FF0000"/>
                </a:solidFill>
                <a:effectLst/>
                <a:latin typeface="-apple-system"/>
              </a:rPr>
              <a:t>NeuralNetwork</a:t>
            </a:r>
            <a:r>
              <a:rPr lang="en-US" altLang="zh-TW" sz="1400" b="0" i="0" dirty="0">
                <a:solidFill>
                  <a:srgbClr val="FF0000"/>
                </a:solidFill>
                <a:effectLst/>
                <a:latin typeface="-apple-system"/>
              </a:rPr>
              <a:t>\examples\</a:t>
            </a:r>
          </a:p>
          <a:p>
            <a:endParaRPr lang="en-US" altLang="zh-TW" sz="1600" dirty="0">
              <a:solidFill>
                <a:srgbClr val="FF0000"/>
              </a:solidFill>
            </a:endParaRPr>
          </a:p>
          <a:p>
            <a:r>
              <a:rPr lang="zh-TW" altLang="en-US" dirty="0">
                <a:solidFill>
                  <a:srgbClr val="FF0000"/>
                </a:solidFill>
              </a:rPr>
              <a:t>並且將該檔案重新命名成</a:t>
            </a:r>
            <a:r>
              <a:rPr lang="en-US" altLang="zh-TW" dirty="0">
                <a:solidFill>
                  <a:srgbClr val="FF0000"/>
                </a:solidFill>
              </a:rPr>
              <a:t>yolov7_tiny.nb</a:t>
            </a:r>
            <a:endParaRPr lang="en-US" altLang="zh-TW" sz="1600" dirty="0">
              <a:solidFill>
                <a:srgbClr val="FF0000"/>
              </a:solidFill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8EA2B351-CE58-71A2-5BFD-411201A03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2601527"/>
            <a:ext cx="6920678" cy="1654945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6B252851-127F-4FB6-4906-F5AC52B07CB5}"/>
              </a:ext>
            </a:extLst>
          </p:cNvPr>
          <p:cNvSpPr/>
          <p:nvPr/>
        </p:nvSpPr>
        <p:spPr>
          <a:xfrm>
            <a:off x="1032233" y="3703911"/>
            <a:ext cx="1257185" cy="2893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27072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66F67C6-4685-7D2E-3E88-113676DBC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修改參數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5383E051-5561-DCAF-5247-1CCF83848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952" y="1694815"/>
            <a:ext cx="4972744" cy="455358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35E354DC-97A0-E1B6-F778-F909B912C3A7}"/>
              </a:ext>
            </a:extLst>
          </p:cNvPr>
          <p:cNvSpPr/>
          <p:nvPr/>
        </p:nvSpPr>
        <p:spPr>
          <a:xfrm>
            <a:off x="1272952" y="4240807"/>
            <a:ext cx="4775510" cy="3815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95F460D-8934-2C05-C2A1-2506D542629E}"/>
              </a:ext>
            </a:extLst>
          </p:cNvPr>
          <p:cNvSpPr/>
          <p:nvPr/>
        </p:nvSpPr>
        <p:spPr>
          <a:xfrm>
            <a:off x="1272952" y="5326020"/>
            <a:ext cx="3357771" cy="9223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48584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29FD8992-90E3-5026-141F-FBFCA3EBC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29" y="1727784"/>
            <a:ext cx="11931941" cy="371568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66F67C6-4685-7D2E-3E88-113676DBC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修改參數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95F460D-8934-2C05-C2A1-2506D542629E}"/>
              </a:ext>
            </a:extLst>
          </p:cNvPr>
          <p:cNvSpPr/>
          <p:nvPr/>
        </p:nvSpPr>
        <p:spPr>
          <a:xfrm>
            <a:off x="1348453" y="4982275"/>
            <a:ext cx="10713517" cy="3531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83404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8B7DF28-92CB-B33A-12B9-42B506D18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522" y="1567137"/>
            <a:ext cx="9535112" cy="51105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59AA4AEA-0703-2331-BB9F-FB2E7570AC1F}"/>
              </a:ext>
            </a:extLst>
          </p:cNvPr>
          <p:cNvSpPr/>
          <p:nvPr/>
        </p:nvSpPr>
        <p:spPr>
          <a:xfrm>
            <a:off x="8515148" y="180282"/>
            <a:ext cx="3676851" cy="4781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範例實戰</a:t>
            </a:r>
            <a:endParaRPr lang="zh-TW" altLang="en-US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4254C2A9-1D00-6DB2-3C16-F719AC5F5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RTSP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顯示畫面</a:t>
            </a:r>
          </a:p>
        </p:txBody>
      </p:sp>
    </p:spTree>
    <p:extLst>
      <p:ext uri="{BB962C8B-B14F-4D97-AF65-F5344CB8AC3E}">
        <p14:creationId xmlns:p14="http://schemas.microsoft.com/office/powerpoint/2010/main" val="423022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24E49D-D79A-438D-AD6C-B2B737DA6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07472"/>
          </a:xfrm>
        </p:spPr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HUB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8735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ultra(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開發板腳位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6350550-48C3-D561-B9BE-A7E850A07665}"/>
              </a:ext>
            </a:extLst>
          </p:cNvPr>
          <p:cNvSpPr/>
          <p:nvPr/>
        </p:nvSpPr>
        <p:spPr>
          <a:xfrm>
            <a:off x="8951054" y="180282"/>
            <a:ext cx="3240946" cy="4781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HUB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8735 ultra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基礎介紹</a:t>
            </a:r>
            <a:endParaRPr lang="zh-TW" altLang="en-US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 descr="一張含有 文字, 螢幕擷取畫面, 軟體, 圖表 的圖片&#10;&#10;自動產生的描述">
            <a:extLst>
              <a:ext uri="{FF2B5EF4-FFF2-40B4-BE49-F238E27FC236}">
                <a16:creationId xmlns:a16="http://schemas.microsoft.com/office/drawing/2014/main" id="{55EB1C7F-E631-AADB-8D87-7E883B4D2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452" y="1607553"/>
            <a:ext cx="7392432" cy="482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8637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9AA4AEA-0703-2331-BB9F-FB2E7570AC1F}"/>
              </a:ext>
            </a:extLst>
          </p:cNvPr>
          <p:cNvSpPr/>
          <p:nvPr/>
        </p:nvSpPr>
        <p:spPr>
          <a:xfrm>
            <a:off x="8515148" y="180282"/>
            <a:ext cx="3676851" cy="4781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範例實戰</a:t>
            </a:r>
            <a:endParaRPr lang="zh-TW" altLang="en-US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4254C2A9-1D00-6DB2-3C16-F719AC5F5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MQTTx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顯示結果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69DD315-E83B-9627-2865-704281682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0150" y="1646304"/>
            <a:ext cx="3592548" cy="478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658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24E49D-D79A-438D-AD6C-B2B737DA6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960" y="3270657"/>
            <a:ext cx="9784080" cy="622127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Thank you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34279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49924446-76DF-78C2-03EA-9855EC228A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747823"/>
              </p:ext>
            </p:extLst>
          </p:nvPr>
        </p:nvGraphicFramePr>
        <p:xfrm>
          <a:off x="786393" y="1697317"/>
          <a:ext cx="9378893" cy="4980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837">
                  <a:extLst>
                    <a:ext uri="{9D8B030D-6E8A-4147-A177-3AD203B41FA5}">
                      <a16:colId xmlns:a16="http://schemas.microsoft.com/office/drawing/2014/main" val="616752955"/>
                    </a:ext>
                  </a:extLst>
                </a:gridCol>
                <a:gridCol w="2804352">
                  <a:extLst>
                    <a:ext uri="{9D8B030D-6E8A-4147-A177-3AD203B41FA5}">
                      <a16:colId xmlns:a16="http://schemas.microsoft.com/office/drawing/2014/main" val="2692510903"/>
                    </a:ext>
                  </a:extLst>
                </a:gridCol>
                <a:gridCol w="2804352">
                  <a:extLst>
                    <a:ext uri="{9D8B030D-6E8A-4147-A177-3AD203B41FA5}">
                      <a16:colId xmlns:a16="http://schemas.microsoft.com/office/drawing/2014/main" val="3434788192"/>
                    </a:ext>
                  </a:extLst>
                </a:gridCol>
                <a:gridCol w="2804352">
                  <a:extLst>
                    <a:ext uri="{9D8B030D-6E8A-4147-A177-3AD203B41FA5}">
                      <a16:colId xmlns:a16="http://schemas.microsoft.com/office/drawing/2014/main" val="655698796"/>
                    </a:ext>
                  </a:extLst>
                </a:gridCol>
              </a:tblGrid>
              <a:tr h="1904393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dirty="0"/>
                        <a:t>HUB</a:t>
                      </a:r>
                      <a:r>
                        <a:rPr lang="zh-TW" altLang="en-US" dirty="0"/>
                        <a:t> </a:t>
                      </a:r>
                      <a:r>
                        <a:rPr lang="en-US" altLang="zh-TW" dirty="0"/>
                        <a:t>8735</a:t>
                      </a:r>
                      <a:r>
                        <a:rPr lang="zh-TW" altLang="en-US" dirty="0"/>
                        <a:t> </a:t>
                      </a:r>
                      <a:r>
                        <a:rPr lang="en-US" altLang="zh-TW" dirty="0"/>
                        <a:t>ultra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dirty="0"/>
                        <a:t>HUB 8735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dirty="0"/>
                        <a:t>ESP32-CAM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7650063"/>
                  </a:ext>
                </a:extLst>
              </a:tr>
              <a:tr h="512668">
                <a:tc>
                  <a:txBody>
                    <a:bodyPr/>
                    <a:lstStyle/>
                    <a:p>
                      <a:r>
                        <a:rPr lang="en-US" altLang="zh-TW" dirty="0"/>
                        <a:t>SPI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zh-TW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1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6399127"/>
                  </a:ext>
                </a:extLst>
              </a:tr>
              <a:tr h="512668">
                <a:tc>
                  <a:txBody>
                    <a:bodyPr/>
                    <a:lstStyle/>
                    <a:p>
                      <a:r>
                        <a:rPr lang="en-US" altLang="zh-TW" dirty="0"/>
                        <a:t>I2C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2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2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0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947960"/>
                  </a:ext>
                </a:extLst>
              </a:tr>
              <a:tr h="512668">
                <a:tc>
                  <a:txBody>
                    <a:bodyPr/>
                    <a:lstStyle/>
                    <a:p>
                      <a:r>
                        <a:rPr lang="en-US" altLang="zh-TW" dirty="0"/>
                        <a:t>PWM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FF0000"/>
                          </a:solidFill>
                        </a:rPr>
                        <a:t>9</a:t>
                      </a:r>
                      <a:endParaRPr lang="zh-TW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4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3645034"/>
                  </a:ext>
                </a:extLst>
              </a:tr>
              <a:tr h="512668">
                <a:tc>
                  <a:txBody>
                    <a:bodyPr/>
                    <a:lstStyle/>
                    <a:p>
                      <a:r>
                        <a:rPr lang="en-US" altLang="zh-TW" dirty="0"/>
                        <a:t>UART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zh-TW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2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1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6173525"/>
                  </a:ext>
                </a:extLst>
              </a:tr>
              <a:tr h="512668">
                <a:tc>
                  <a:txBody>
                    <a:bodyPr/>
                    <a:lstStyle/>
                    <a:p>
                      <a:r>
                        <a:rPr lang="en-US" altLang="zh-TW" dirty="0"/>
                        <a:t>ADC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5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8631506"/>
                  </a:ext>
                </a:extLst>
              </a:tr>
              <a:tr h="512668">
                <a:tc>
                  <a:txBody>
                    <a:bodyPr/>
                    <a:lstStyle/>
                    <a:p>
                      <a:r>
                        <a:rPr lang="en-US" altLang="zh-TW" dirty="0"/>
                        <a:t>GPIO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FF0000"/>
                          </a:solidFill>
                        </a:rPr>
                        <a:t>24</a:t>
                      </a:r>
                      <a:endParaRPr lang="zh-TW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15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10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374194"/>
                  </a:ext>
                </a:extLst>
              </a:tr>
            </a:tbl>
          </a:graphicData>
        </a:graphic>
      </p:graphicFrame>
      <p:sp>
        <p:nvSpPr>
          <p:cNvPr id="2" name="標題 1">
            <a:extLst>
              <a:ext uri="{FF2B5EF4-FFF2-40B4-BE49-F238E27FC236}">
                <a16:creationId xmlns:a16="http://schemas.microsoft.com/office/drawing/2014/main" id="{1E24E49D-D79A-438D-AD6C-B2B737DA6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07472"/>
          </a:xfrm>
        </p:spPr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HUB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8735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ultra(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接腳數量比較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6350550-48C3-D561-B9BE-A7E850A07665}"/>
              </a:ext>
            </a:extLst>
          </p:cNvPr>
          <p:cNvSpPr/>
          <p:nvPr/>
        </p:nvSpPr>
        <p:spPr>
          <a:xfrm>
            <a:off x="8951054" y="180282"/>
            <a:ext cx="3240946" cy="4781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HUB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8735 ultra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基礎介紹</a:t>
            </a:r>
            <a:endParaRPr lang="zh-TW" altLang="en-US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 descr="一張含有 電子產品, 電子元件, 電路元件, 電子工程 的圖片&#10;&#10;自動產生的描述">
            <a:extLst>
              <a:ext uri="{FF2B5EF4-FFF2-40B4-BE49-F238E27FC236}">
                <a16:creationId xmlns:a16="http://schemas.microsoft.com/office/drawing/2014/main" id="{127E236E-95E4-A636-34BA-6EB6FB9A3D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8" r="50000"/>
          <a:stretch/>
        </p:blipFill>
        <p:spPr>
          <a:xfrm>
            <a:off x="3516062" y="1499528"/>
            <a:ext cx="952055" cy="213402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3C6D1E6-404C-CB62-FCF4-EA194A3A2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984" y="1974052"/>
            <a:ext cx="952055" cy="139559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5D244B6-42A6-481E-ED01-1EB28EBFCD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1054" y="1849073"/>
            <a:ext cx="1052525" cy="155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550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24E49D-D79A-438D-AD6C-B2B737DA6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07472"/>
          </a:xfrm>
        </p:spPr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HUB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8735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ultra(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開發板硬體示意圖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6350550-48C3-D561-B9BE-A7E850A07665}"/>
              </a:ext>
            </a:extLst>
          </p:cNvPr>
          <p:cNvSpPr/>
          <p:nvPr/>
        </p:nvSpPr>
        <p:spPr>
          <a:xfrm>
            <a:off x="8951054" y="180282"/>
            <a:ext cx="3240946" cy="4781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HUB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8735 ultra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基礎介紹</a:t>
            </a:r>
            <a:endParaRPr lang="zh-TW" altLang="en-US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 descr="一張含有 電子產品, 電子元件, 電路元件, 電子工程 的圖片&#10;&#10;自動產生的描述">
            <a:extLst>
              <a:ext uri="{FF2B5EF4-FFF2-40B4-BE49-F238E27FC236}">
                <a16:creationId xmlns:a16="http://schemas.microsoft.com/office/drawing/2014/main" id="{127E236E-95E4-A636-34BA-6EB6FB9A3D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8" r="50000"/>
          <a:stretch/>
        </p:blipFill>
        <p:spPr>
          <a:xfrm>
            <a:off x="4630721" y="1746390"/>
            <a:ext cx="1767281" cy="396134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FF565409-8A3B-0E0D-A30A-A52EC6BE2165}"/>
              </a:ext>
            </a:extLst>
          </p:cNvPr>
          <p:cNvSpPr/>
          <p:nvPr/>
        </p:nvSpPr>
        <p:spPr>
          <a:xfrm>
            <a:off x="5838738" y="3842158"/>
            <a:ext cx="302003" cy="3942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77EE9E6-D0D1-5849-9723-112BB3A21B2B}"/>
              </a:ext>
            </a:extLst>
          </p:cNvPr>
          <p:cNvSpPr txBox="1"/>
          <p:nvPr/>
        </p:nvSpPr>
        <p:spPr>
          <a:xfrm>
            <a:off x="6845416" y="3858935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白光</a:t>
            </a:r>
            <a:r>
              <a:rPr lang="en-US" altLang="zh-TW" dirty="0"/>
              <a:t>LED</a:t>
            </a:r>
            <a:endParaRPr lang="zh-TW" altLang="en-US" dirty="0"/>
          </a:p>
        </p:txBody>
      </p: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54DAAA35-EAD4-71EA-0B9A-854B2A187DF1}"/>
              </a:ext>
            </a:extLst>
          </p:cNvPr>
          <p:cNvCxnSpPr>
            <a:stCxn id="5" idx="3"/>
            <a:endCxn id="6" idx="1"/>
          </p:cNvCxnSpPr>
          <p:nvPr/>
        </p:nvCxnSpPr>
        <p:spPr>
          <a:xfrm>
            <a:off x="6140741" y="4039299"/>
            <a:ext cx="704675" cy="43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54EA0484-2831-A4A5-9340-596690D266BC}"/>
              </a:ext>
            </a:extLst>
          </p:cNvPr>
          <p:cNvSpPr/>
          <p:nvPr/>
        </p:nvSpPr>
        <p:spPr>
          <a:xfrm>
            <a:off x="5813571" y="4464315"/>
            <a:ext cx="302003" cy="3942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074069F2-8B0C-F5B7-CB76-57F539FBAA40}"/>
              </a:ext>
            </a:extLst>
          </p:cNvPr>
          <p:cNvSpPr txBox="1"/>
          <p:nvPr/>
        </p:nvSpPr>
        <p:spPr>
          <a:xfrm>
            <a:off x="6820249" y="4481092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RESET</a:t>
            </a:r>
            <a:r>
              <a:rPr lang="zh-TW" altLang="en-US" dirty="0"/>
              <a:t>按鈕</a:t>
            </a:r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AB47C4DD-BA28-9262-55A4-8F536071A440}"/>
              </a:ext>
            </a:extLst>
          </p:cNvPr>
          <p:cNvCxnSpPr>
            <a:stCxn id="10" idx="3"/>
            <a:endCxn id="11" idx="1"/>
          </p:cNvCxnSpPr>
          <p:nvPr/>
        </p:nvCxnSpPr>
        <p:spPr>
          <a:xfrm>
            <a:off x="6115574" y="4661456"/>
            <a:ext cx="704675" cy="43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>
            <a:extLst>
              <a:ext uri="{FF2B5EF4-FFF2-40B4-BE49-F238E27FC236}">
                <a16:creationId xmlns:a16="http://schemas.microsoft.com/office/drawing/2014/main" id="{2F5887DF-95B9-9AF8-5CE7-E868B27DF7ED}"/>
              </a:ext>
            </a:extLst>
          </p:cNvPr>
          <p:cNvSpPr/>
          <p:nvPr/>
        </p:nvSpPr>
        <p:spPr>
          <a:xfrm>
            <a:off x="5689134" y="4989604"/>
            <a:ext cx="610998" cy="5886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DFBE6EE-E479-F642-B91A-FA5EAA443B29}"/>
              </a:ext>
            </a:extLst>
          </p:cNvPr>
          <p:cNvSpPr txBox="1"/>
          <p:nvPr/>
        </p:nvSpPr>
        <p:spPr>
          <a:xfrm>
            <a:off x="6824955" y="5098444"/>
            <a:ext cx="2896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USB</a:t>
            </a:r>
            <a:r>
              <a:rPr lang="zh-TW" altLang="en-US" dirty="0"/>
              <a:t> </a:t>
            </a:r>
            <a:r>
              <a:rPr lang="en-US" altLang="zh-TW" dirty="0"/>
              <a:t>DEBUG</a:t>
            </a:r>
            <a:r>
              <a:rPr lang="zh-TW" altLang="en-US" dirty="0"/>
              <a:t> </a:t>
            </a:r>
            <a:r>
              <a:rPr lang="en-US" altLang="zh-TW" dirty="0"/>
              <a:t>and Download</a:t>
            </a:r>
            <a:endParaRPr lang="zh-TW" altLang="en-US" dirty="0"/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6058E082-F485-49CD-75BB-543CDFB819E7}"/>
              </a:ext>
            </a:extLst>
          </p:cNvPr>
          <p:cNvCxnSpPr>
            <a:cxnSpLocks/>
            <a:stCxn id="13" idx="3"/>
            <a:endCxn id="14" idx="1"/>
          </p:cNvCxnSpPr>
          <p:nvPr/>
        </p:nvCxnSpPr>
        <p:spPr>
          <a:xfrm flipV="1">
            <a:off x="6300132" y="5283110"/>
            <a:ext cx="524823" cy="8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1F374D40-7B91-6BBC-27D3-66C8750E8842}"/>
              </a:ext>
            </a:extLst>
          </p:cNvPr>
          <p:cNvSpPr/>
          <p:nvPr/>
        </p:nvSpPr>
        <p:spPr>
          <a:xfrm>
            <a:off x="5094842" y="4195160"/>
            <a:ext cx="302003" cy="3942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C4269B58-4658-9A78-65EE-491D86EB516B}"/>
              </a:ext>
            </a:extLst>
          </p:cNvPr>
          <p:cNvSpPr txBox="1"/>
          <p:nvPr/>
        </p:nvSpPr>
        <p:spPr>
          <a:xfrm>
            <a:off x="1451346" y="4048244"/>
            <a:ext cx="1814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Function</a:t>
            </a:r>
          </a:p>
          <a:p>
            <a:r>
              <a:rPr lang="en-US" altLang="zh-TW" dirty="0"/>
              <a:t>UART Download</a:t>
            </a:r>
            <a:endParaRPr lang="zh-TW" altLang="en-US" dirty="0"/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4A18EFA4-906F-351D-0C6A-AD3F4F29FE36}"/>
              </a:ext>
            </a:extLst>
          </p:cNvPr>
          <p:cNvCxnSpPr>
            <a:cxnSpLocks/>
            <a:stCxn id="18" idx="1"/>
            <a:endCxn id="19" idx="3"/>
          </p:cNvCxnSpPr>
          <p:nvPr/>
        </p:nvCxnSpPr>
        <p:spPr>
          <a:xfrm flipH="1" flipV="1">
            <a:off x="3265882" y="4371410"/>
            <a:ext cx="1828960" cy="208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>
            <a:extLst>
              <a:ext uri="{FF2B5EF4-FFF2-40B4-BE49-F238E27FC236}">
                <a16:creationId xmlns:a16="http://schemas.microsoft.com/office/drawing/2014/main" id="{2697245C-F822-3103-1951-274E64CECF53}"/>
              </a:ext>
            </a:extLst>
          </p:cNvPr>
          <p:cNvSpPr/>
          <p:nvPr/>
        </p:nvSpPr>
        <p:spPr>
          <a:xfrm>
            <a:off x="4736947" y="4974434"/>
            <a:ext cx="610998" cy="5886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6C8351E3-C21C-20DA-2FCD-7F1243D4CB3B}"/>
              </a:ext>
            </a:extLst>
          </p:cNvPr>
          <p:cNvSpPr txBox="1"/>
          <p:nvPr/>
        </p:nvSpPr>
        <p:spPr>
          <a:xfrm>
            <a:off x="1451346" y="5085779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USB OTG</a:t>
            </a:r>
            <a:endParaRPr lang="zh-TW" altLang="en-US" dirty="0"/>
          </a:p>
        </p:txBody>
      </p: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4308DE6B-F0A3-98E4-0B7C-54C137BE4FED}"/>
              </a:ext>
            </a:extLst>
          </p:cNvPr>
          <p:cNvCxnSpPr>
            <a:cxnSpLocks/>
            <a:stCxn id="25" idx="1"/>
            <a:endCxn id="26" idx="3"/>
          </p:cNvCxnSpPr>
          <p:nvPr/>
        </p:nvCxnSpPr>
        <p:spPr>
          <a:xfrm flipH="1">
            <a:off x="2617050" y="5268756"/>
            <a:ext cx="2119897" cy="16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0577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24E49D-D79A-438D-AD6C-B2B737DA6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07472"/>
          </a:xfrm>
        </p:spPr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HUB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8735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ultra(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燒錄與偵錯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6350550-48C3-D561-B9BE-A7E850A07665}"/>
              </a:ext>
            </a:extLst>
          </p:cNvPr>
          <p:cNvSpPr/>
          <p:nvPr/>
        </p:nvSpPr>
        <p:spPr>
          <a:xfrm>
            <a:off x="8951054" y="180282"/>
            <a:ext cx="3240946" cy="4781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HUB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8735 ultra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基礎介紹</a:t>
            </a:r>
            <a:endParaRPr lang="zh-TW" altLang="en-US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 descr="一張含有 電子產品, 電子元件, 電路元件, 電子工程 的圖片&#10;&#10;自動產生的描述">
            <a:extLst>
              <a:ext uri="{FF2B5EF4-FFF2-40B4-BE49-F238E27FC236}">
                <a16:creationId xmlns:a16="http://schemas.microsoft.com/office/drawing/2014/main" id="{127E236E-95E4-A636-34BA-6EB6FB9A3D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8" r="50000"/>
          <a:stretch/>
        </p:blipFill>
        <p:spPr>
          <a:xfrm>
            <a:off x="4613943" y="1234661"/>
            <a:ext cx="1767281" cy="396134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54EA0484-2831-A4A5-9340-596690D266BC}"/>
              </a:ext>
            </a:extLst>
          </p:cNvPr>
          <p:cNvSpPr/>
          <p:nvPr/>
        </p:nvSpPr>
        <p:spPr>
          <a:xfrm>
            <a:off x="5796793" y="3952586"/>
            <a:ext cx="302003" cy="3942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074069F2-8B0C-F5B7-CB76-57F539FBAA40}"/>
              </a:ext>
            </a:extLst>
          </p:cNvPr>
          <p:cNvSpPr txBox="1"/>
          <p:nvPr/>
        </p:nvSpPr>
        <p:spPr>
          <a:xfrm>
            <a:off x="6803471" y="3969363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RESET</a:t>
            </a:r>
            <a:r>
              <a:rPr lang="zh-TW" altLang="en-US" dirty="0"/>
              <a:t>按鈕</a:t>
            </a:r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AB47C4DD-BA28-9262-55A4-8F536071A440}"/>
              </a:ext>
            </a:extLst>
          </p:cNvPr>
          <p:cNvCxnSpPr>
            <a:stCxn id="10" idx="3"/>
            <a:endCxn id="11" idx="1"/>
          </p:cNvCxnSpPr>
          <p:nvPr/>
        </p:nvCxnSpPr>
        <p:spPr>
          <a:xfrm>
            <a:off x="6098796" y="4149727"/>
            <a:ext cx="704675" cy="43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1F374D40-7B91-6BBC-27D3-66C8750E8842}"/>
              </a:ext>
            </a:extLst>
          </p:cNvPr>
          <p:cNvSpPr/>
          <p:nvPr/>
        </p:nvSpPr>
        <p:spPr>
          <a:xfrm>
            <a:off x="5078064" y="3683431"/>
            <a:ext cx="302003" cy="3942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C4269B58-4658-9A78-65EE-491D86EB516B}"/>
              </a:ext>
            </a:extLst>
          </p:cNvPr>
          <p:cNvSpPr txBox="1"/>
          <p:nvPr/>
        </p:nvSpPr>
        <p:spPr>
          <a:xfrm>
            <a:off x="3283314" y="369160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功能按鈕</a:t>
            </a:r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4A18EFA4-906F-351D-0C6A-AD3F4F29FE36}"/>
              </a:ext>
            </a:extLst>
          </p:cNvPr>
          <p:cNvCxnSpPr>
            <a:cxnSpLocks/>
            <a:stCxn id="18" idx="1"/>
            <a:endCxn id="19" idx="3"/>
          </p:cNvCxnSpPr>
          <p:nvPr/>
        </p:nvCxnSpPr>
        <p:spPr>
          <a:xfrm flipH="1" flipV="1">
            <a:off x="4391310" y="3876269"/>
            <a:ext cx="686754" cy="43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>
            <a:extLst>
              <a:ext uri="{FF2B5EF4-FFF2-40B4-BE49-F238E27FC236}">
                <a16:creationId xmlns:a16="http://schemas.microsoft.com/office/drawing/2014/main" id="{171EAF35-0877-0B4C-5E84-45F280826DA2}"/>
              </a:ext>
            </a:extLst>
          </p:cNvPr>
          <p:cNvSpPr txBox="1"/>
          <p:nvPr/>
        </p:nvSpPr>
        <p:spPr>
          <a:xfrm>
            <a:off x="2263627" y="5430106"/>
            <a:ext cx="6467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/>
              <a:t>可直接透過按住功能鍵與短按</a:t>
            </a:r>
            <a:r>
              <a:rPr lang="en-US" altLang="zh-TW" dirty="0"/>
              <a:t>Reset</a:t>
            </a:r>
            <a:r>
              <a:rPr lang="zh-TW" altLang="en-US" dirty="0"/>
              <a:t>鍵進入</a:t>
            </a:r>
            <a:r>
              <a:rPr lang="en-US" altLang="zh-TW" dirty="0"/>
              <a:t>Download mode</a:t>
            </a:r>
            <a:r>
              <a:rPr lang="zh-TW" altLang="en-US" dirty="0"/>
              <a:t>。</a:t>
            </a:r>
            <a:endParaRPr lang="en-US" altLang="zh-TW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/>
              <a:t>(</a:t>
            </a:r>
            <a:r>
              <a:rPr lang="zh-TW" altLang="en-US" dirty="0"/>
              <a:t>仍保留短路</a:t>
            </a:r>
            <a:r>
              <a:rPr lang="en-US" altLang="zh-TW" dirty="0"/>
              <a:t>3V3</a:t>
            </a:r>
            <a:r>
              <a:rPr lang="zh-TW" altLang="en-US" dirty="0"/>
              <a:t>及</a:t>
            </a:r>
            <a:r>
              <a:rPr lang="en-US" altLang="zh-TW" dirty="0"/>
              <a:t>Pin14</a:t>
            </a:r>
            <a:r>
              <a:rPr lang="zh-TW" altLang="en-US" dirty="0"/>
              <a:t>的方式</a:t>
            </a:r>
            <a:r>
              <a:rPr lang="en-US" altLang="zh-TW" dirty="0"/>
              <a:t>)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09307770"/>
      </p:ext>
    </p:extLst>
  </p:cSld>
  <p:clrMapOvr>
    <a:masterClrMapping/>
  </p:clrMapOvr>
</p:sld>
</file>

<file path=ppt/theme/theme1.xml><?xml version="1.0" encoding="utf-8"?>
<a:theme xmlns:a="http://schemas.openxmlformats.org/drawingml/2006/main" name="多面向">
  <a:themeElements>
    <a:clrScheme name="多面向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自訂 1">
      <a:majorFont>
        <a:latin typeface="Times New Roman"/>
        <a:ea typeface="標楷體"/>
        <a:cs typeface=""/>
      </a:majorFont>
      <a:minorFont>
        <a:latin typeface="Times New Roman"/>
        <a:ea typeface="標楷體"/>
        <a:cs typeface=""/>
      </a:minorFont>
    </a:fontScheme>
    <a:fmtScheme name="多面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7353</TotalTime>
  <Words>1518</Words>
  <Application>Microsoft Office PowerPoint</Application>
  <PresentationFormat>寬螢幕</PresentationFormat>
  <Paragraphs>255</Paragraphs>
  <Slides>61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61</vt:i4>
      </vt:variant>
    </vt:vector>
  </HeadingPairs>
  <TitlesOfParts>
    <vt:vector size="70" baseType="lpstr">
      <vt:lpstr>-apple-system</vt:lpstr>
      <vt:lpstr>Aptos</vt:lpstr>
      <vt:lpstr>source-serif-pro</vt:lpstr>
      <vt:lpstr>新細明體</vt:lpstr>
      <vt:lpstr>標楷體</vt:lpstr>
      <vt:lpstr>Arial</vt:lpstr>
      <vt:lpstr>Times New Roman</vt:lpstr>
      <vt:lpstr>Wingdings 3</vt:lpstr>
      <vt:lpstr>多面向</vt:lpstr>
      <vt:lpstr>智慧扣件零組件辨識系統</vt:lpstr>
      <vt:lpstr>PowerPoint 簡報</vt:lpstr>
      <vt:lpstr>HUB 8735 ultra基礎介紹</vt:lpstr>
      <vt:lpstr>HUB 8735 ultra</vt:lpstr>
      <vt:lpstr>HUB 8735 ultra(硬體規格)</vt:lpstr>
      <vt:lpstr>HUB 8735 ultra(開發板腳位)</vt:lpstr>
      <vt:lpstr>HUB 8735 ultra(接腳數量比較)</vt:lpstr>
      <vt:lpstr>HUB 8735 ultra(開發板硬體示意圖)</vt:lpstr>
      <vt:lpstr>HUB 8735 ultra(燒錄與偵錯)</vt:lpstr>
      <vt:lpstr>HUB 8735 ultra相關應用</vt:lpstr>
      <vt:lpstr>HUB 8735 ultra(無線通訊方式)</vt:lpstr>
      <vt:lpstr>HUB 8735 ultra(通訊相關應用)</vt:lpstr>
      <vt:lpstr>HUB 8735 ultra(支援的AI檢測方式)</vt:lpstr>
      <vt:lpstr>HUB 8735 ultra(延伸應用1)</vt:lpstr>
      <vt:lpstr>HUB 8735 ultra(延伸應用2)</vt:lpstr>
      <vt:lpstr>Arduino IDE 環境建置與燒錄</vt:lpstr>
      <vt:lpstr>下載Arduino IDE</vt:lpstr>
      <vt:lpstr>安裝Arduino IDE</vt:lpstr>
      <vt:lpstr>設定Arduino執行環境</vt:lpstr>
      <vt:lpstr>設定Arduino執行環境</vt:lpstr>
      <vt:lpstr>儲存偏好設定</vt:lpstr>
      <vt:lpstr>增加環境檔案</vt:lpstr>
      <vt:lpstr>安裝驅動程式</vt:lpstr>
      <vt:lpstr>安裝驅動程式</vt:lpstr>
      <vt:lpstr>開啟開發板管理員</vt:lpstr>
      <vt:lpstr>開啟Blink範例程式</vt:lpstr>
      <vt:lpstr>開啟Blink範例程式</vt:lpstr>
      <vt:lpstr>選擇開發板</vt:lpstr>
      <vt:lpstr>HUB 8735 ultra(燒錄與偵錯)</vt:lpstr>
      <vt:lpstr>瑞昱原廠範例</vt:lpstr>
      <vt:lpstr>範例實戰</vt:lpstr>
      <vt:lpstr>YOLOV7</vt:lpstr>
      <vt:lpstr>Two Stage?</vt:lpstr>
      <vt:lpstr>如何訓練?</vt:lpstr>
      <vt:lpstr>如何應用在HUB 8735 Ultra?</vt:lpstr>
      <vt:lpstr>開啟ObjectDetectionLoop範例程式</vt:lpstr>
      <vt:lpstr>修改ObjectDetectionLoop範例程式</vt:lpstr>
      <vt:lpstr>修改ObjectDetectionLoop範例程式</vt:lpstr>
      <vt:lpstr>修改ObjectClassList</vt:lpstr>
      <vt:lpstr>顯示結果</vt:lpstr>
      <vt:lpstr>顯示結果</vt:lpstr>
      <vt:lpstr>回傳數值說明</vt:lpstr>
      <vt:lpstr>範例實戰</vt:lpstr>
      <vt:lpstr>MQTT說明</vt:lpstr>
      <vt:lpstr>開啟MQTT_Basic範例</vt:lpstr>
      <vt:lpstr>修改MQTT_Basic範例</vt:lpstr>
      <vt:lpstr>修改MQTT_Basic範例</vt:lpstr>
      <vt:lpstr>Mqttx新增連線</vt:lpstr>
      <vt:lpstr>Mqttx新增Topic</vt:lpstr>
      <vt:lpstr>範例實戰</vt:lpstr>
      <vt:lpstr>GitHUB</vt:lpstr>
      <vt:lpstr>範例檔案放置位置</vt:lpstr>
      <vt:lpstr>線上AI模型轉換</vt:lpstr>
      <vt:lpstr>PowerPoint 簡報</vt:lpstr>
      <vt:lpstr>線上AI模型轉換</vt:lpstr>
      <vt:lpstr>PowerPoint 簡報</vt:lpstr>
      <vt:lpstr>修改參數</vt:lpstr>
      <vt:lpstr>修改參數</vt:lpstr>
      <vt:lpstr>RTSP顯示畫面</vt:lpstr>
      <vt:lpstr>MQTTx顯示結果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課程大綱</dc:title>
  <dc:creator>王彥豐</dc:creator>
  <cp:lastModifiedBy>user</cp:lastModifiedBy>
  <cp:revision>3312</cp:revision>
  <dcterms:created xsi:type="dcterms:W3CDTF">2023-04-10T00:44:32Z</dcterms:created>
  <dcterms:modified xsi:type="dcterms:W3CDTF">2024-10-23T07:16:31Z</dcterms:modified>
</cp:coreProperties>
</file>