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</p:sldIdLst>
  <p:sldSz cx="18288000" cy="10287000"/>
  <p:notesSz cx="6858000" cy="9144000"/>
  <p:embeddedFontLst>
    <p:embeddedFont>
      <p:font typeface="Noto Sans T Chinese" panose="02020500000000000000" charset="-120"/>
      <p:regular r:id="rId28"/>
    </p:embeddedFont>
    <p:embeddedFont>
      <p:font typeface="WenQuanYi" panose="02020500000000000000" charset="-120"/>
      <p:regular r:id="rId29"/>
    </p:embeddedFont>
    <p:embeddedFont>
      <p:font typeface="微軟正黑體" panose="020B0604030504040204" pitchFamily="34" charset="-12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108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56695" y="6424646"/>
            <a:ext cx="7974609" cy="193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zh-TW" altLang="en-US" sz="4000" dirty="0">
                <a:solidFill>
                  <a:srgbClr val="2B2B2B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國立高雄科技大學</a:t>
            </a:r>
            <a:endParaRPr lang="en-US" altLang="zh-TW" sz="4000" dirty="0">
              <a:solidFill>
                <a:srgbClr val="2B2B2B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 algn="ctr">
              <a:lnSpc>
                <a:spcPts val="8000"/>
              </a:lnSpc>
            </a:pPr>
            <a:r>
              <a:rPr lang="zh-TW" altLang="en-US" sz="4000" dirty="0">
                <a:solidFill>
                  <a:srgbClr val="2B2B2B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電子工程系</a:t>
            </a:r>
            <a:endParaRPr lang="en-US" sz="4000" dirty="0">
              <a:solidFill>
                <a:srgbClr val="2B2B2B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0" y="1943100"/>
            <a:ext cx="18288000" cy="1552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2B2B2B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HUB </a:t>
            </a:r>
            <a:r>
              <a:rPr lang="en-US" altLang="zh-TW" sz="9200" b="1" dirty="0">
                <a:solidFill>
                  <a:srgbClr val="2B2B2B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8735</a:t>
            </a:r>
            <a:r>
              <a:rPr lang="zh-TW" altLang="en-US" sz="9200" b="1" dirty="0">
                <a:solidFill>
                  <a:srgbClr val="2B2B2B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sz="9200" b="1" dirty="0">
                <a:solidFill>
                  <a:srgbClr val="2B2B2B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ultra</a:t>
            </a:r>
            <a:endParaRPr lang="en-US" sz="9200" b="1" dirty="0">
              <a:solidFill>
                <a:srgbClr val="2B2B2B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0" y="3706436"/>
            <a:ext cx="18288000" cy="1244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zh-TW" altLang="en-US" sz="8000" b="1" dirty="0">
                <a:solidFill>
                  <a:srgbClr val="2B2B2B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災害救援影像傳輸</a:t>
            </a:r>
            <a:r>
              <a:rPr lang="en-US" sz="8000" b="1" dirty="0">
                <a:solidFill>
                  <a:srgbClr val="2B2B2B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車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3047726" y="2864181"/>
            <a:ext cx="12192548" cy="4558638"/>
          </a:xfrm>
          <a:custGeom>
            <a:avLst/>
            <a:gdLst/>
            <a:ahLst/>
            <a:cxnLst/>
            <a:rect l="l" t="t" r="r" b="b"/>
            <a:pathLst>
              <a:path w="12192548" h="4558638">
                <a:moveTo>
                  <a:pt x="0" y="0"/>
                </a:moveTo>
                <a:lnTo>
                  <a:pt x="12192548" y="0"/>
                </a:lnTo>
                <a:lnTo>
                  <a:pt x="12192548" y="4558638"/>
                </a:lnTo>
                <a:lnTo>
                  <a:pt x="0" y="45586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6"/>
          <p:cNvSpPr txBox="1"/>
          <p:nvPr/>
        </p:nvSpPr>
        <p:spPr>
          <a:xfrm>
            <a:off x="7842944" y="8137426"/>
            <a:ext cx="2602111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第一部分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B9902A4-EE33-43F6-00D0-CF2DE57E6BBE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en-US" altLang="zh-TW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YOLO</a:t>
            </a: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程式圖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787742" y="2853483"/>
            <a:ext cx="7348672" cy="4580034"/>
          </a:xfrm>
          <a:custGeom>
            <a:avLst/>
            <a:gdLst/>
            <a:ahLst/>
            <a:cxnLst/>
            <a:rect l="l" t="t" r="r" b="b"/>
            <a:pathLst>
              <a:path w="7348672" h="4580034">
                <a:moveTo>
                  <a:pt x="0" y="0"/>
                </a:moveTo>
                <a:lnTo>
                  <a:pt x="7348672" y="0"/>
                </a:lnTo>
                <a:lnTo>
                  <a:pt x="7348672" y="4580034"/>
                </a:lnTo>
                <a:lnTo>
                  <a:pt x="0" y="45800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8457219" y="3516479"/>
            <a:ext cx="9214530" cy="3917038"/>
          </a:xfrm>
          <a:custGeom>
            <a:avLst/>
            <a:gdLst/>
            <a:ahLst/>
            <a:cxnLst/>
            <a:rect l="l" t="t" r="r" b="b"/>
            <a:pathLst>
              <a:path w="9214530" h="3917038">
                <a:moveTo>
                  <a:pt x="0" y="0"/>
                </a:moveTo>
                <a:lnTo>
                  <a:pt x="9214530" y="0"/>
                </a:lnTo>
                <a:lnTo>
                  <a:pt x="9214530" y="3917038"/>
                </a:lnTo>
                <a:lnTo>
                  <a:pt x="0" y="39170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TextBox 7"/>
          <p:cNvSpPr txBox="1"/>
          <p:nvPr/>
        </p:nvSpPr>
        <p:spPr>
          <a:xfrm>
            <a:off x="3182261" y="7778932"/>
            <a:ext cx="2559633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第二部分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887200" y="7778931"/>
            <a:ext cx="2644027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第三部分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CAC247DC-C6C4-12EA-A7AE-60B27510D60A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en-US" altLang="zh-TW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YOLO</a:t>
            </a: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程式圖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2570186" y="2430486"/>
            <a:ext cx="13147629" cy="5928836"/>
          </a:xfrm>
          <a:custGeom>
            <a:avLst/>
            <a:gdLst/>
            <a:ahLst/>
            <a:cxnLst/>
            <a:rect l="l" t="t" r="r" b="b"/>
            <a:pathLst>
              <a:path w="13147629" h="5928836">
                <a:moveTo>
                  <a:pt x="0" y="0"/>
                </a:moveTo>
                <a:lnTo>
                  <a:pt x="13147628" y="0"/>
                </a:lnTo>
                <a:lnTo>
                  <a:pt x="13147628" y="5928836"/>
                </a:lnTo>
                <a:lnTo>
                  <a:pt x="0" y="59288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6"/>
          <p:cNvSpPr txBox="1"/>
          <p:nvPr/>
        </p:nvSpPr>
        <p:spPr>
          <a:xfrm>
            <a:off x="7881044" y="8640234"/>
            <a:ext cx="2525911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第四部分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3D56574A-45D9-C596-E47B-8862D7336059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en-US" altLang="zh-TW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YOLO</a:t>
            </a: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程式圖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4291416" y="2547200"/>
            <a:ext cx="9705169" cy="4880553"/>
          </a:xfrm>
          <a:custGeom>
            <a:avLst/>
            <a:gdLst/>
            <a:ahLst/>
            <a:cxnLst/>
            <a:rect l="l" t="t" r="r" b="b"/>
            <a:pathLst>
              <a:path w="9705169" h="4880553">
                <a:moveTo>
                  <a:pt x="0" y="0"/>
                </a:moveTo>
                <a:lnTo>
                  <a:pt x="9705168" y="0"/>
                </a:lnTo>
                <a:lnTo>
                  <a:pt x="9705168" y="4880553"/>
                </a:lnTo>
                <a:lnTo>
                  <a:pt x="0" y="48805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6"/>
          <p:cNvSpPr txBox="1"/>
          <p:nvPr/>
        </p:nvSpPr>
        <p:spPr>
          <a:xfrm>
            <a:off x="7881044" y="7845607"/>
            <a:ext cx="2525911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第五部分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A1D96AF-D129-4590-BC08-E4386B38383F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en-US" altLang="zh-TW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YOLO</a:t>
            </a: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程式圖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3379155" y="2706475"/>
            <a:ext cx="11529690" cy="4562002"/>
          </a:xfrm>
          <a:custGeom>
            <a:avLst/>
            <a:gdLst/>
            <a:ahLst/>
            <a:cxnLst/>
            <a:rect l="l" t="t" r="r" b="b"/>
            <a:pathLst>
              <a:path w="11529690" h="4562002">
                <a:moveTo>
                  <a:pt x="0" y="0"/>
                </a:moveTo>
                <a:lnTo>
                  <a:pt x="11529690" y="0"/>
                </a:lnTo>
                <a:lnTo>
                  <a:pt x="11529690" y="4562002"/>
                </a:lnTo>
                <a:lnTo>
                  <a:pt x="0" y="4562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6"/>
          <p:cNvSpPr txBox="1"/>
          <p:nvPr/>
        </p:nvSpPr>
        <p:spPr>
          <a:xfrm>
            <a:off x="7842944" y="7825378"/>
            <a:ext cx="2602111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第六部分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6E74D80-3BE4-63C9-4588-DA2E81E71673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en-US" altLang="zh-TW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YOLO</a:t>
            </a: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程式圖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2318059" y="3318874"/>
            <a:ext cx="13651881" cy="3649253"/>
          </a:xfrm>
          <a:custGeom>
            <a:avLst/>
            <a:gdLst/>
            <a:ahLst/>
            <a:cxnLst/>
            <a:rect l="l" t="t" r="r" b="b"/>
            <a:pathLst>
              <a:path w="13651881" h="3649253">
                <a:moveTo>
                  <a:pt x="0" y="0"/>
                </a:moveTo>
                <a:lnTo>
                  <a:pt x="13651882" y="0"/>
                </a:lnTo>
                <a:lnTo>
                  <a:pt x="13651882" y="3649252"/>
                </a:lnTo>
                <a:lnTo>
                  <a:pt x="0" y="364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6"/>
          <p:cNvSpPr txBox="1"/>
          <p:nvPr/>
        </p:nvSpPr>
        <p:spPr>
          <a:xfrm>
            <a:off x="7842943" y="7814764"/>
            <a:ext cx="2602111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第七部分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763591CB-8277-ED46-3152-003CA33DBB24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en-US" altLang="zh-TW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YOLO</a:t>
            </a: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程式圖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3231567" y="2631002"/>
            <a:ext cx="11888944" cy="4712948"/>
          </a:xfrm>
          <a:custGeom>
            <a:avLst/>
            <a:gdLst/>
            <a:ahLst/>
            <a:cxnLst/>
            <a:rect l="l" t="t" r="r" b="b"/>
            <a:pathLst>
              <a:path w="11888944" h="4712948">
                <a:moveTo>
                  <a:pt x="0" y="0"/>
                </a:moveTo>
                <a:lnTo>
                  <a:pt x="11888944" y="0"/>
                </a:lnTo>
                <a:lnTo>
                  <a:pt x="11888944" y="4712948"/>
                </a:lnTo>
                <a:lnTo>
                  <a:pt x="0" y="4712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6"/>
          <p:cNvSpPr txBox="1"/>
          <p:nvPr/>
        </p:nvSpPr>
        <p:spPr>
          <a:xfrm>
            <a:off x="7820864" y="7876450"/>
            <a:ext cx="2646272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第八部分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C734FB2-941D-5EE7-870B-26F6584F6B17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en-US" altLang="zh-TW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YOLO</a:t>
            </a: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程式圖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2601532" y="2363384"/>
            <a:ext cx="5043435" cy="5739081"/>
          </a:xfrm>
          <a:custGeom>
            <a:avLst/>
            <a:gdLst/>
            <a:ahLst/>
            <a:cxnLst/>
            <a:rect l="l" t="t" r="r" b="b"/>
            <a:pathLst>
              <a:path w="5043435" h="5739081">
                <a:moveTo>
                  <a:pt x="0" y="0"/>
                </a:moveTo>
                <a:lnTo>
                  <a:pt x="5043435" y="0"/>
                </a:lnTo>
                <a:lnTo>
                  <a:pt x="5043435" y="5739081"/>
                </a:lnTo>
                <a:lnTo>
                  <a:pt x="0" y="5739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8553916" y="3191568"/>
            <a:ext cx="6851681" cy="4082713"/>
          </a:xfrm>
          <a:custGeom>
            <a:avLst/>
            <a:gdLst/>
            <a:ahLst/>
            <a:cxnLst/>
            <a:rect l="l" t="t" r="r" b="b"/>
            <a:pathLst>
              <a:path w="6851681" h="4082713">
                <a:moveTo>
                  <a:pt x="0" y="0"/>
                </a:moveTo>
                <a:lnTo>
                  <a:pt x="6851681" y="0"/>
                </a:lnTo>
                <a:lnTo>
                  <a:pt x="6851681" y="4082713"/>
                </a:lnTo>
                <a:lnTo>
                  <a:pt x="0" y="4082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TextBox 7"/>
          <p:cNvSpPr txBox="1"/>
          <p:nvPr/>
        </p:nvSpPr>
        <p:spPr>
          <a:xfrm>
            <a:off x="3579295" y="8417724"/>
            <a:ext cx="2462842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第九部分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743277" y="8417723"/>
            <a:ext cx="2472958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第十部分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7D4890A5-9F04-840A-6C40-652F57742ECB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en-US" altLang="zh-TW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YOLO</a:t>
            </a: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程式圖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2470541" y="2337244"/>
            <a:ext cx="13167320" cy="7590785"/>
          </a:xfrm>
          <a:custGeom>
            <a:avLst/>
            <a:gdLst/>
            <a:ahLst/>
            <a:cxnLst/>
            <a:rect l="l" t="t" r="r" b="b"/>
            <a:pathLst>
              <a:path w="13167320" h="7590785">
                <a:moveTo>
                  <a:pt x="0" y="0"/>
                </a:moveTo>
                <a:lnTo>
                  <a:pt x="13167320" y="0"/>
                </a:lnTo>
                <a:lnTo>
                  <a:pt x="13167320" y="7590785"/>
                </a:lnTo>
                <a:lnTo>
                  <a:pt x="0" y="75907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40" r="-346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83B644E-F5B8-FA6A-DADF-46DD84211FA0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接線圖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2137464" y="2129345"/>
            <a:ext cx="14013072" cy="7882353"/>
          </a:xfrm>
          <a:custGeom>
            <a:avLst/>
            <a:gdLst/>
            <a:ahLst/>
            <a:cxnLst/>
            <a:rect l="l" t="t" r="r" b="b"/>
            <a:pathLst>
              <a:path w="14013072" h="7882353">
                <a:moveTo>
                  <a:pt x="0" y="0"/>
                </a:moveTo>
                <a:lnTo>
                  <a:pt x="14013072" y="0"/>
                </a:lnTo>
                <a:lnTo>
                  <a:pt x="14013072" y="7882353"/>
                </a:lnTo>
                <a:lnTo>
                  <a:pt x="0" y="7882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53FAC8E-D33B-4DB1-65E0-C2CE85F4D0D7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接線圖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9B05A940-C4F2-1DCE-3F86-D875C5455CE6}"/>
              </a:ext>
            </a:extLst>
          </p:cNvPr>
          <p:cNvGrpSpPr/>
          <p:nvPr/>
        </p:nvGrpSpPr>
        <p:grpSpPr>
          <a:xfrm>
            <a:off x="3848864" y="2553784"/>
            <a:ext cx="10562612" cy="1316759"/>
            <a:chOff x="3848864" y="2553784"/>
            <a:chExt cx="10562612" cy="1316759"/>
          </a:xfrm>
        </p:grpSpPr>
        <p:grpSp>
          <p:nvGrpSpPr>
            <p:cNvPr id="2" name="Group 2"/>
            <p:cNvGrpSpPr/>
            <p:nvPr/>
          </p:nvGrpSpPr>
          <p:grpSpPr>
            <a:xfrm>
              <a:off x="3848864" y="2572560"/>
              <a:ext cx="10513180" cy="1297854"/>
              <a:chOff x="0" y="0"/>
              <a:chExt cx="2782958" cy="343557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782958" cy="343557"/>
              </a:xfrm>
              <a:custGeom>
                <a:avLst/>
                <a:gdLst/>
                <a:ahLst/>
                <a:cxnLst/>
                <a:rect l="l" t="t" r="r" b="b"/>
                <a:pathLst>
                  <a:path w="2782958" h="343557">
                    <a:moveTo>
                      <a:pt x="2579758" y="0"/>
                    </a:moveTo>
                    <a:lnTo>
                      <a:pt x="0" y="0"/>
                    </a:lnTo>
                    <a:lnTo>
                      <a:pt x="0" y="343557"/>
                    </a:lnTo>
                    <a:lnTo>
                      <a:pt x="2579758" y="343557"/>
                    </a:lnTo>
                    <a:lnTo>
                      <a:pt x="2782958" y="171778"/>
                    </a:lnTo>
                    <a:lnTo>
                      <a:pt x="2579758" y="0"/>
                    </a:lnTo>
                    <a:close/>
                  </a:path>
                </a:pathLst>
              </a:custGeom>
              <a:solidFill>
                <a:srgbClr val="FBF5F4"/>
              </a:solidFill>
              <a:ln w="38100" cap="sq">
                <a:solidFill>
                  <a:srgbClr val="605F6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zh-TW" altLang="en-US" b="1"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" name="TextBox 4"/>
              <p:cNvSpPr txBox="1"/>
              <p:nvPr/>
            </p:nvSpPr>
            <p:spPr>
              <a:xfrm>
                <a:off x="0" y="-28575"/>
                <a:ext cx="2668658" cy="3721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3848864" y="2572560"/>
              <a:ext cx="3078307" cy="1297983"/>
              <a:chOff x="0" y="0"/>
              <a:chExt cx="812800" cy="34272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34272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42721">
                    <a:moveTo>
                      <a:pt x="609600" y="0"/>
                    </a:moveTo>
                    <a:lnTo>
                      <a:pt x="0" y="0"/>
                    </a:lnTo>
                    <a:lnTo>
                      <a:pt x="0" y="342721"/>
                    </a:lnTo>
                    <a:lnTo>
                      <a:pt x="609600" y="342721"/>
                    </a:lnTo>
                    <a:lnTo>
                      <a:pt x="812800" y="171361"/>
                    </a:lnTo>
                    <a:lnTo>
                      <a:pt x="609600" y="0"/>
                    </a:lnTo>
                    <a:close/>
                  </a:path>
                </a:pathLst>
              </a:custGeom>
              <a:solidFill>
                <a:srgbClr val="605F67"/>
              </a:solidFill>
            </p:spPr>
            <p:txBody>
              <a:bodyPr/>
              <a:lstStyle/>
              <a:p>
                <a:endParaRPr lang="zh-TW" altLang="en-US" b="1"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698500" cy="371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848864" y="2553784"/>
              <a:ext cx="2656992" cy="1184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 b="1" dirty="0">
                  <a:solidFill>
                    <a:srgbClr val="E6E4D6"/>
                  </a:solidFill>
                  <a:latin typeface="Arial" panose="020B0604020202020204" pitchFamily="34" charset="0"/>
                  <a:ea typeface="微軟正黑體" panose="020B0604030504040204" pitchFamily="34" charset="-120"/>
                </a:rPr>
                <a:t>01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898296" y="2730379"/>
              <a:ext cx="10513180" cy="887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b="1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</a:rPr>
                <a:t>使用情境</a:t>
              </a: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C12F7B14-B4DC-1922-B7A1-FF168705A0FF}"/>
              </a:ext>
            </a:extLst>
          </p:cNvPr>
          <p:cNvGrpSpPr/>
          <p:nvPr/>
        </p:nvGrpSpPr>
        <p:grpSpPr>
          <a:xfrm>
            <a:off x="3848864" y="4375661"/>
            <a:ext cx="10562612" cy="1297983"/>
            <a:chOff x="3848864" y="4122466"/>
            <a:chExt cx="10562612" cy="1297983"/>
          </a:xfrm>
        </p:grpSpPr>
        <p:grpSp>
          <p:nvGrpSpPr>
            <p:cNvPr id="13" name="Group 13"/>
            <p:cNvGrpSpPr/>
            <p:nvPr/>
          </p:nvGrpSpPr>
          <p:grpSpPr>
            <a:xfrm>
              <a:off x="3848864" y="4122466"/>
              <a:ext cx="10513180" cy="1297854"/>
              <a:chOff x="0" y="0"/>
              <a:chExt cx="2782958" cy="34355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782958" cy="343557"/>
              </a:xfrm>
              <a:custGeom>
                <a:avLst/>
                <a:gdLst/>
                <a:ahLst/>
                <a:cxnLst/>
                <a:rect l="l" t="t" r="r" b="b"/>
                <a:pathLst>
                  <a:path w="2782958" h="343557">
                    <a:moveTo>
                      <a:pt x="2579758" y="0"/>
                    </a:moveTo>
                    <a:lnTo>
                      <a:pt x="0" y="0"/>
                    </a:lnTo>
                    <a:lnTo>
                      <a:pt x="0" y="343557"/>
                    </a:lnTo>
                    <a:lnTo>
                      <a:pt x="2579758" y="343557"/>
                    </a:lnTo>
                    <a:lnTo>
                      <a:pt x="2782958" y="171778"/>
                    </a:lnTo>
                    <a:lnTo>
                      <a:pt x="2579758" y="0"/>
                    </a:lnTo>
                    <a:close/>
                  </a:path>
                </a:pathLst>
              </a:custGeom>
              <a:solidFill>
                <a:srgbClr val="FBF5F4"/>
              </a:solidFill>
              <a:ln w="38100" cap="sq">
                <a:solidFill>
                  <a:srgbClr val="605F6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zh-TW" altLang="en-US" b="1"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28575"/>
                <a:ext cx="2668658" cy="3721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3898296" y="4337268"/>
              <a:ext cx="10513180" cy="887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b="1" dirty="0" err="1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</a:rPr>
                <a:t>材料清單</a:t>
              </a:r>
              <a:endParaRPr lang="en-US" sz="5199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3848864" y="4122466"/>
              <a:ext cx="3078307" cy="1297983"/>
              <a:chOff x="0" y="0"/>
              <a:chExt cx="812800" cy="342721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34272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42721">
                    <a:moveTo>
                      <a:pt x="609600" y="0"/>
                    </a:moveTo>
                    <a:lnTo>
                      <a:pt x="0" y="0"/>
                    </a:lnTo>
                    <a:lnTo>
                      <a:pt x="0" y="342721"/>
                    </a:lnTo>
                    <a:lnTo>
                      <a:pt x="609600" y="342721"/>
                    </a:lnTo>
                    <a:lnTo>
                      <a:pt x="812800" y="171361"/>
                    </a:lnTo>
                    <a:lnTo>
                      <a:pt x="609600" y="0"/>
                    </a:lnTo>
                    <a:close/>
                  </a:path>
                </a:pathLst>
              </a:custGeom>
              <a:solidFill>
                <a:srgbClr val="605F67"/>
              </a:solidFill>
            </p:spPr>
            <p:txBody>
              <a:bodyPr/>
              <a:lstStyle/>
              <a:p>
                <a:endParaRPr lang="zh-TW" altLang="en-US" b="1"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698500" cy="371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3848864" y="4174391"/>
              <a:ext cx="2656992" cy="1184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 b="1">
                  <a:solidFill>
                    <a:srgbClr val="E6E4D6"/>
                  </a:solidFill>
                  <a:latin typeface="Arial" panose="020B0604020202020204" pitchFamily="34" charset="0"/>
                  <a:ea typeface="微軟正黑體" panose="020B0604030504040204" pitchFamily="34" charset="-120"/>
                </a:rPr>
                <a:t>02</a:t>
              </a: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005F6817-14FD-8D64-190D-97FF05558E18}"/>
              </a:ext>
            </a:extLst>
          </p:cNvPr>
          <p:cNvGrpSpPr/>
          <p:nvPr/>
        </p:nvGrpSpPr>
        <p:grpSpPr>
          <a:xfrm>
            <a:off x="3848864" y="6178762"/>
            <a:ext cx="10562612" cy="1303107"/>
            <a:chOff x="3848864" y="5725248"/>
            <a:chExt cx="10562612" cy="1303107"/>
          </a:xfrm>
        </p:grpSpPr>
        <p:grpSp>
          <p:nvGrpSpPr>
            <p:cNvPr id="21" name="Group 21"/>
            <p:cNvGrpSpPr/>
            <p:nvPr/>
          </p:nvGrpSpPr>
          <p:grpSpPr>
            <a:xfrm>
              <a:off x="3848864" y="5730372"/>
              <a:ext cx="10513180" cy="1297854"/>
              <a:chOff x="0" y="0"/>
              <a:chExt cx="2782958" cy="343557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782958" cy="343557"/>
              </a:xfrm>
              <a:custGeom>
                <a:avLst/>
                <a:gdLst/>
                <a:ahLst/>
                <a:cxnLst/>
                <a:rect l="l" t="t" r="r" b="b"/>
                <a:pathLst>
                  <a:path w="2782958" h="343557">
                    <a:moveTo>
                      <a:pt x="2579758" y="0"/>
                    </a:moveTo>
                    <a:lnTo>
                      <a:pt x="0" y="0"/>
                    </a:lnTo>
                    <a:lnTo>
                      <a:pt x="0" y="343557"/>
                    </a:lnTo>
                    <a:lnTo>
                      <a:pt x="2579758" y="343557"/>
                    </a:lnTo>
                    <a:lnTo>
                      <a:pt x="2782958" y="171778"/>
                    </a:lnTo>
                    <a:lnTo>
                      <a:pt x="2579758" y="0"/>
                    </a:lnTo>
                    <a:close/>
                  </a:path>
                </a:pathLst>
              </a:custGeom>
              <a:solidFill>
                <a:srgbClr val="FBF5F4"/>
              </a:solidFill>
              <a:ln w="38100" cap="sq">
                <a:solidFill>
                  <a:srgbClr val="605F6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zh-TW" altLang="en-US" b="1"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2668658" cy="3721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3898296" y="5888191"/>
              <a:ext cx="10513180" cy="887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b="1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</a:rPr>
                <a:t>程式流程</a:t>
              </a:r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3848864" y="5730372"/>
              <a:ext cx="3078307" cy="1297983"/>
              <a:chOff x="0" y="0"/>
              <a:chExt cx="812800" cy="34272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34272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42721">
                    <a:moveTo>
                      <a:pt x="609600" y="0"/>
                    </a:moveTo>
                    <a:lnTo>
                      <a:pt x="0" y="0"/>
                    </a:lnTo>
                    <a:lnTo>
                      <a:pt x="0" y="342721"/>
                    </a:lnTo>
                    <a:lnTo>
                      <a:pt x="609600" y="342721"/>
                    </a:lnTo>
                    <a:lnTo>
                      <a:pt x="812800" y="171361"/>
                    </a:lnTo>
                    <a:lnTo>
                      <a:pt x="609600" y="0"/>
                    </a:lnTo>
                    <a:close/>
                  </a:path>
                </a:pathLst>
              </a:custGeom>
              <a:solidFill>
                <a:srgbClr val="605F67"/>
              </a:solidFill>
            </p:spPr>
            <p:txBody>
              <a:bodyPr/>
              <a:lstStyle/>
              <a:p>
                <a:endParaRPr lang="zh-TW" altLang="en-US" b="1"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28575"/>
                <a:ext cx="698500" cy="371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3848864" y="5725248"/>
              <a:ext cx="2656992" cy="1184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 b="1">
                  <a:solidFill>
                    <a:srgbClr val="E6E4D6"/>
                  </a:solidFill>
                  <a:latin typeface="Arial" panose="020B0604020202020204" pitchFamily="34" charset="0"/>
                  <a:ea typeface="微軟正黑體" panose="020B0604030504040204" pitchFamily="34" charset="-120"/>
                </a:rPr>
                <a:t>03</a:t>
              </a:r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195AA39B-1645-98F9-E6E4-BE6BDF1C0ED8}"/>
              </a:ext>
            </a:extLst>
          </p:cNvPr>
          <p:cNvGrpSpPr/>
          <p:nvPr/>
        </p:nvGrpSpPr>
        <p:grpSpPr>
          <a:xfrm>
            <a:off x="3837978" y="7986987"/>
            <a:ext cx="10562612" cy="1347470"/>
            <a:chOff x="3837978" y="7986987"/>
            <a:chExt cx="10562612" cy="1347470"/>
          </a:xfrm>
        </p:grpSpPr>
        <p:grpSp>
          <p:nvGrpSpPr>
            <p:cNvPr id="28" name="Group 28"/>
            <p:cNvGrpSpPr/>
            <p:nvPr/>
          </p:nvGrpSpPr>
          <p:grpSpPr>
            <a:xfrm>
              <a:off x="3837978" y="8036474"/>
              <a:ext cx="10513180" cy="1297854"/>
              <a:chOff x="0" y="0"/>
              <a:chExt cx="2782958" cy="3435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2782958" cy="343557"/>
              </a:xfrm>
              <a:custGeom>
                <a:avLst/>
                <a:gdLst/>
                <a:ahLst/>
                <a:cxnLst/>
                <a:rect l="l" t="t" r="r" b="b"/>
                <a:pathLst>
                  <a:path w="2782958" h="343557">
                    <a:moveTo>
                      <a:pt x="2579758" y="0"/>
                    </a:moveTo>
                    <a:lnTo>
                      <a:pt x="0" y="0"/>
                    </a:lnTo>
                    <a:lnTo>
                      <a:pt x="0" y="343557"/>
                    </a:lnTo>
                    <a:lnTo>
                      <a:pt x="2579758" y="343557"/>
                    </a:lnTo>
                    <a:lnTo>
                      <a:pt x="2782958" y="171778"/>
                    </a:lnTo>
                    <a:lnTo>
                      <a:pt x="2579758" y="0"/>
                    </a:lnTo>
                    <a:close/>
                  </a:path>
                </a:pathLst>
              </a:custGeom>
              <a:solidFill>
                <a:srgbClr val="FBF5F4"/>
              </a:solidFill>
              <a:ln w="38100" cap="sq">
                <a:solidFill>
                  <a:srgbClr val="605F67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zh-TW" altLang="en-US" b="1"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2668658" cy="3721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3837978" y="8036474"/>
              <a:ext cx="3078307" cy="1297983"/>
              <a:chOff x="0" y="0"/>
              <a:chExt cx="812800" cy="342721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34272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342721">
                    <a:moveTo>
                      <a:pt x="609600" y="0"/>
                    </a:moveTo>
                    <a:lnTo>
                      <a:pt x="0" y="0"/>
                    </a:lnTo>
                    <a:lnTo>
                      <a:pt x="0" y="342721"/>
                    </a:lnTo>
                    <a:lnTo>
                      <a:pt x="609600" y="342721"/>
                    </a:lnTo>
                    <a:lnTo>
                      <a:pt x="812800" y="171361"/>
                    </a:lnTo>
                    <a:lnTo>
                      <a:pt x="609600" y="0"/>
                    </a:lnTo>
                    <a:close/>
                  </a:path>
                </a:pathLst>
              </a:custGeom>
              <a:solidFill>
                <a:srgbClr val="605F67"/>
              </a:solidFill>
            </p:spPr>
            <p:txBody>
              <a:bodyPr/>
              <a:lstStyle/>
              <a:p>
                <a:endParaRPr lang="zh-TW" altLang="en-US" b="1"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28575"/>
                <a:ext cx="698500" cy="371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3887410" y="7986987"/>
              <a:ext cx="2656992" cy="1184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 b="1">
                  <a:solidFill>
                    <a:srgbClr val="E6E4D6"/>
                  </a:solidFill>
                  <a:latin typeface="Arial" panose="020B0604020202020204" pitchFamily="34" charset="0"/>
                  <a:ea typeface="微軟正黑體" panose="020B0604030504040204" pitchFamily="34" charset="-120"/>
                </a:rPr>
                <a:t>04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3887410" y="8196537"/>
              <a:ext cx="10513180" cy="887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79"/>
                </a:lnSpc>
              </a:pPr>
              <a:r>
                <a:rPr lang="en-US" sz="5199" b="1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</a:rPr>
                <a:t>實作畫面</a:t>
              </a:r>
            </a:p>
          </p:txBody>
        </p:sp>
      </p:grpSp>
      <p:sp>
        <p:nvSpPr>
          <p:cNvPr id="37" name="TextBox 4">
            <a:extLst>
              <a:ext uri="{FF2B5EF4-FFF2-40B4-BE49-F238E27FC236}">
                <a16:creationId xmlns:a16="http://schemas.microsoft.com/office/drawing/2014/main" id="{DA70D751-B103-5F58-C1E3-7150A5C58F29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zh-TW" altLang="en-US" sz="8000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目錄</a:t>
            </a:r>
            <a:endParaRPr lang="en-US" sz="80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2372392" y="2327933"/>
            <a:ext cx="13543217" cy="7618060"/>
          </a:xfrm>
          <a:custGeom>
            <a:avLst/>
            <a:gdLst/>
            <a:ahLst/>
            <a:cxnLst/>
            <a:rect l="l" t="t" r="r" b="b"/>
            <a:pathLst>
              <a:path w="13543217" h="7618060">
                <a:moveTo>
                  <a:pt x="0" y="0"/>
                </a:moveTo>
                <a:lnTo>
                  <a:pt x="13543216" y="0"/>
                </a:lnTo>
                <a:lnTo>
                  <a:pt x="13543216" y="7618059"/>
                </a:lnTo>
                <a:lnTo>
                  <a:pt x="0" y="76180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18648350-8751-7775-42C8-F27BE3F46215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遙控器接線圖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672272" y="3382727"/>
            <a:ext cx="7406419" cy="3602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9" lvl="1" indent="-431800" algn="just">
              <a:lnSpc>
                <a:spcPct val="1500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在自走車前方加裝HUB</a:t>
            </a:r>
            <a:r>
              <a:rPr lang="zh-TW" altLang="en-US" sz="32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8735</a:t>
            </a:r>
            <a:r>
              <a:rPr lang="zh-TW" altLang="en-US" sz="32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 </a:t>
            </a:r>
            <a:r>
              <a:rPr lang="en-US" altLang="zh-TW" sz="32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Ultra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和超音波感測器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。</a:t>
            </a:r>
          </a:p>
          <a:p>
            <a:pPr marL="863599" lvl="1" indent="-431800" algn="just">
              <a:lnSpc>
                <a:spcPct val="1500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使用YOLO人臉辨識可透過手機螢幕即時觀測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。</a:t>
            </a:r>
          </a:p>
          <a:p>
            <a:pPr marL="863599" lvl="1" indent="-431800" algn="just">
              <a:lnSpc>
                <a:spcPct val="150000"/>
              </a:lnSpc>
              <a:buFont typeface="Arial"/>
              <a:buChar char="•"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自製遙控器可輕鬆操控自走車前行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6" name="Freeform 6"/>
          <p:cNvSpPr/>
          <p:nvPr/>
        </p:nvSpPr>
        <p:spPr>
          <a:xfrm>
            <a:off x="5994075" y="2460223"/>
            <a:ext cx="4859168" cy="6478891"/>
          </a:xfrm>
          <a:custGeom>
            <a:avLst/>
            <a:gdLst/>
            <a:ahLst/>
            <a:cxnLst/>
            <a:rect l="l" t="t" r="r" b="b"/>
            <a:pathLst>
              <a:path w="4859168" h="6478891">
                <a:moveTo>
                  <a:pt x="0" y="0"/>
                </a:moveTo>
                <a:lnTo>
                  <a:pt x="4859168" y="0"/>
                </a:lnTo>
                <a:lnTo>
                  <a:pt x="4859168" y="6478891"/>
                </a:lnTo>
                <a:lnTo>
                  <a:pt x="0" y="6478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TextBox 7"/>
          <p:cNvSpPr txBox="1"/>
          <p:nvPr/>
        </p:nvSpPr>
        <p:spPr>
          <a:xfrm>
            <a:off x="6804032" y="9162511"/>
            <a:ext cx="3239253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2pPr marL="734059" lvl="1" indent="-367030" algn="ctr">
              <a:lnSpc>
                <a:spcPts val="4759"/>
              </a:lnSpc>
              <a:buFont typeface="Arial"/>
              <a:buChar char="•"/>
              <a:defRPr sz="3399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</a:lstStyle>
          <a:p>
            <a:pPr lvl="1"/>
            <a:r>
              <a:rPr lang="en-US" sz="2800" b="1" dirty="0" err="1"/>
              <a:t>自走車</a:t>
            </a:r>
            <a:r>
              <a:rPr lang="en-US" sz="2800" b="1" dirty="0"/>
              <a:t>(</a:t>
            </a:r>
            <a:r>
              <a:rPr lang="en-US" sz="2800" b="1" dirty="0" err="1"/>
              <a:t>前方</a:t>
            </a:r>
            <a:r>
              <a:rPr lang="en-US" sz="2800" b="1" dirty="0"/>
              <a:t>)</a:t>
            </a:r>
          </a:p>
        </p:txBody>
      </p:sp>
      <p:sp>
        <p:nvSpPr>
          <p:cNvPr id="8" name="Freeform 8"/>
          <p:cNvSpPr/>
          <p:nvPr/>
        </p:nvSpPr>
        <p:spPr>
          <a:xfrm>
            <a:off x="730180" y="2460222"/>
            <a:ext cx="4928416" cy="6478891"/>
          </a:xfrm>
          <a:custGeom>
            <a:avLst/>
            <a:gdLst/>
            <a:ahLst/>
            <a:cxnLst/>
            <a:rect l="l" t="t" r="r" b="b"/>
            <a:pathLst>
              <a:path w="4928416" h="6478891">
                <a:moveTo>
                  <a:pt x="0" y="0"/>
                </a:moveTo>
                <a:lnTo>
                  <a:pt x="4928416" y="0"/>
                </a:lnTo>
                <a:lnTo>
                  <a:pt x="4928416" y="6478891"/>
                </a:lnTo>
                <a:lnTo>
                  <a:pt x="0" y="64788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TextBox 9"/>
          <p:cNvSpPr txBox="1"/>
          <p:nvPr/>
        </p:nvSpPr>
        <p:spPr>
          <a:xfrm>
            <a:off x="1480796" y="9162511"/>
            <a:ext cx="3427183" cy="561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自走車遙控器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6975BB9A-BE92-880F-A18B-0DA8A0BB3CCE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功能介紹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440591" y="2712397"/>
            <a:ext cx="7265514" cy="5449135"/>
          </a:xfrm>
          <a:custGeom>
            <a:avLst/>
            <a:gdLst/>
            <a:ahLst/>
            <a:cxnLst/>
            <a:rect l="l" t="t" r="r" b="b"/>
            <a:pathLst>
              <a:path w="7265514" h="5449135">
                <a:moveTo>
                  <a:pt x="0" y="0"/>
                </a:moveTo>
                <a:lnTo>
                  <a:pt x="7265513" y="0"/>
                </a:lnTo>
                <a:lnTo>
                  <a:pt x="7265513" y="5449136"/>
                </a:lnTo>
                <a:lnTo>
                  <a:pt x="0" y="54491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TextBox 8"/>
          <p:cNvSpPr txBox="1"/>
          <p:nvPr/>
        </p:nvSpPr>
        <p:spPr>
          <a:xfrm>
            <a:off x="3181402" y="8572500"/>
            <a:ext cx="3258627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自走車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(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側面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92148" y="2712397"/>
            <a:ext cx="4470261" cy="961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3"/>
              </a:lnSpc>
            </a:pPr>
            <a:r>
              <a:rPr lang="en-US" sz="5866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與物體的距離</a:t>
            </a:r>
            <a:endParaRPr lang="en-US" sz="5866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007733" y="3924627"/>
            <a:ext cx="7718975" cy="3024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23058" lvl="1" indent="-511529" algn="l">
              <a:lnSpc>
                <a:spcPts val="6000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LED顯示</a:t>
            </a:r>
            <a:r>
              <a:rPr lang="zh-TW" alt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：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 marL="1023058" lvl="1" indent="-511529" algn="l">
              <a:lnSpc>
                <a:spcPts val="6000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正常距離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(30cm)</a:t>
            </a:r>
            <a:r>
              <a:rPr lang="zh-TW" alt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：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綠燈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 marL="1023058" lvl="1" indent="-511529" algn="l">
              <a:lnSpc>
                <a:spcPts val="6000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稍微過近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(5 ~ 30cm)</a:t>
            </a:r>
            <a:r>
              <a:rPr lang="zh-TW" alt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：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黃燈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 marL="1023058" lvl="1" indent="-511529" algn="l">
              <a:lnSpc>
                <a:spcPts val="6000"/>
              </a:lnSpc>
              <a:buFont typeface="Arial"/>
              <a:buChar char="•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過近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(&lt; 5cm)</a:t>
            </a:r>
            <a:r>
              <a:rPr lang="zh-TW" alt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：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紅燈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3863411" y="3908480"/>
            <a:ext cx="784350" cy="78435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DE59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957411" y="3894692"/>
            <a:ext cx="784350" cy="78435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70933" y="3880904"/>
            <a:ext cx="784350" cy="78435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499213" y="2933984"/>
            <a:ext cx="6920731" cy="5191720"/>
          </a:xfrm>
          <a:custGeom>
            <a:avLst/>
            <a:gdLst/>
            <a:ahLst/>
            <a:cxnLst/>
            <a:rect l="l" t="t" r="r" b="b"/>
            <a:pathLst>
              <a:path w="6920731" h="5191720">
                <a:moveTo>
                  <a:pt x="0" y="0"/>
                </a:moveTo>
                <a:lnTo>
                  <a:pt x="6920731" y="0"/>
                </a:lnTo>
                <a:lnTo>
                  <a:pt x="6920731" y="5191720"/>
                </a:lnTo>
                <a:lnTo>
                  <a:pt x="0" y="5191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8980445" y="3214080"/>
            <a:ext cx="8278855" cy="4631527"/>
          </a:xfrm>
          <a:custGeom>
            <a:avLst/>
            <a:gdLst/>
            <a:ahLst/>
            <a:cxnLst/>
            <a:rect l="l" t="t" r="r" b="b"/>
            <a:pathLst>
              <a:path w="8278855" h="4631527">
                <a:moveTo>
                  <a:pt x="0" y="0"/>
                </a:moveTo>
                <a:lnTo>
                  <a:pt x="8278855" y="0"/>
                </a:lnTo>
                <a:lnTo>
                  <a:pt x="8278855" y="4631527"/>
                </a:lnTo>
                <a:lnTo>
                  <a:pt x="0" y="46315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TextBox 7"/>
          <p:cNvSpPr txBox="1"/>
          <p:nvPr/>
        </p:nvSpPr>
        <p:spPr>
          <a:xfrm>
            <a:off x="2931178" y="8448620"/>
            <a:ext cx="3425547" cy="54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YOLO辨識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(人)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54513" y="8426031"/>
            <a:ext cx="3530718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2pPr marL="734059" lvl="1" indent="-367030" algn="ctr">
              <a:lnSpc>
                <a:spcPts val="4759"/>
              </a:lnSpc>
              <a:buFont typeface="Arial"/>
              <a:buChar char="•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</a:lstStyle>
          <a:p>
            <a:pPr lvl="1"/>
            <a:r>
              <a:rPr lang="en-US" dirty="0" err="1"/>
              <a:t>手機螢幕畫面</a:t>
            </a:r>
            <a:endParaRPr lang="en-US" dirty="0"/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22F89714-FBB9-1C27-1F66-4A802E269523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en-US" altLang="zh-TW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YOLO</a:t>
            </a: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辨識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811297" y="2609421"/>
            <a:ext cx="7112378" cy="5334283"/>
          </a:xfrm>
          <a:custGeom>
            <a:avLst/>
            <a:gdLst/>
            <a:ahLst/>
            <a:cxnLst/>
            <a:rect l="l" t="t" r="r" b="b"/>
            <a:pathLst>
              <a:path w="7112378" h="5334283">
                <a:moveTo>
                  <a:pt x="0" y="0"/>
                </a:moveTo>
                <a:lnTo>
                  <a:pt x="7112378" y="0"/>
                </a:lnTo>
                <a:lnTo>
                  <a:pt x="7112378" y="5334283"/>
                </a:lnTo>
                <a:lnTo>
                  <a:pt x="0" y="53342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9639127" y="2609421"/>
            <a:ext cx="7099695" cy="5334283"/>
          </a:xfrm>
          <a:custGeom>
            <a:avLst/>
            <a:gdLst/>
            <a:ahLst/>
            <a:cxnLst/>
            <a:rect l="l" t="t" r="r" b="b"/>
            <a:pathLst>
              <a:path w="7099695" h="5334283">
                <a:moveTo>
                  <a:pt x="0" y="0"/>
                </a:moveTo>
                <a:lnTo>
                  <a:pt x="7099695" y="0"/>
                </a:lnTo>
                <a:lnTo>
                  <a:pt x="7099695" y="5334283"/>
                </a:lnTo>
                <a:lnTo>
                  <a:pt x="0" y="53342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6"/>
          <p:cNvSpPr txBox="1"/>
          <p:nvPr/>
        </p:nvSpPr>
        <p:spPr>
          <a:xfrm>
            <a:off x="3096949" y="8360387"/>
            <a:ext cx="4541074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距離自走車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 &gt; 30cm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89769" y="602559"/>
            <a:ext cx="4585692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en-US" sz="8875" dirty="0" err="1">
                <a:solidFill>
                  <a:srgbClr val="000000"/>
                </a:solidFill>
                <a:ea typeface="WenQuanYi"/>
              </a:rPr>
              <a:t>實作照片</a:t>
            </a:r>
            <a:endParaRPr lang="en-US" sz="8875" dirty="0">
              <a:solidFill>
                <a:srgbClr val="000000"/>
              </a:solidFill>
              <a:ea typeface="WenQuanY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504361" y="8360387"/>
            <a:ext cx="3369226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2pPr marL="734059" lvl="1" indent="-367030" algn="ctr">
              <a:lnSpc>
                <a:spcPts val="4759"/>
              </a:lnSpc>
              <a:buFont typeface="Arial"/>
              <a:buChar char="•"/>
              <a:defRPr sz="2800" b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</a:lstStyle>
          <a:p>
            <a:pPr lvl="1"/>
            <a:r>
              <a:rPr lang="en-US" dirty="0" err="1"/>
              <a:t>LED顯示綠燈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2154888" y="1847800"/>
            <a:ext cx="6425195" cy="6095904"/>
          </a:xfrm>
          <a:custGeom>
            <a:avLst/>
            <a:gdLst/>
            <a:ahLst/>
            <a:cxnLst/>
            <a:rect l="l" t="t" r="r" b="b"/>
            <a:pathLst>
              <a:path w="6425195" h="6095904">
                <a:moveTo>
                  <a:pt x="0" y="0"/>
                </a:moveTo>
                <a:lnTo>
                  <a:pt x="6425196" y="0"/>
                </a:lnTo>
                <a:lnTo>
                  <a:pt x="6425196" y="6095904"/>
                </a:lnTo>
                <a:lnTo>
                  <a:pt x="0" y="6095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9144000" y="2047785"/>
            <a:ext cx="7643682" cy="5695934"/>
          </a:xfrm>
          <a:custGeom>
            <a:avLst/>
            <a:gdLst/>
            <a:ahLst/>
            <a:cxnLst/>
            <a:rect l="l" t="t" r="r" b="b"/>
            <a:pathLst>
              <a:path w="7643682" h="5695934">
                <a:moveTo>
                  <a:pt x="0" y="0"/>
                </a:moveTo>
                <a:lnTo>
                  <a:pt x="7643682" y="0"/>
                </a:lnTo>
                <a:lnTo>
                  <a:pt x="7643682" y="5695934"/>
                </a:lnTo>
                <a:lnTo>
                  <a:pt x="0" y="5695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6"/>
          <p:cNvSpPr txBox="1"/>
          <p:nvPr/>
        </p:nvSpPr>
        <p:spPr>
          <a:xfrm>
            <a:off x="2974790" y="8319830"/>
            <a:ext cx="4785390" cy="1159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距離自走車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 5 ~ 30cm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altLang="zh-TW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LED顯示黃燈</a:t>
            </a:r>
            <a:endParaRPr lang="en-US" altLang="zh-TW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052581" y="8308961"/>
            <a:ext cx="4522133" cy="118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距離自走車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  &lt; 5cm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altLang="zh-TW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LED顯示綠燈</a:t>
            </a:r>
            <a:endParaRPr lang="en-US" altLang="zh-TW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058584" y="4406375"/>
            <a:ext cx="6170831" cy="1474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THE END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en-US" sz="80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使用情境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955244" y="2476500"/>
            <a:ext cx="12377512" cy="6177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災害救援影像傳輸</a:t>
            </a:r>
            <a:r>
              <a:rPr lang="en-US" sz="40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車，能夠使用在消防救難上面。車子能夠穿梭在人無法靠近的救災區域，提前感應該區域是否有生還者</a:t>
            </a:r>
            <a:r>
              <a:rPr 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algn="l">
              <a:lnSpc>
                <a:spcPts val="7000"/>
              </a:lnSpc>
            </a:pPr>
            <a:r>
              <a:rPr 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en-US" sz="40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當車子辨識到人的時候，會回傳即時資訊給救災人員的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移動</a:t>
            </a:r>
            <a:r>
              <a:rPr lang="en-US" sz="40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裝置，方便救災人員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可以在即時</a:t>
            </a:r>
            <a:r>
              <a:rPr lang="en-US" sz="40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確認受難者位置的同時確認該位置有無救災阻礙</a:t>
            </a:r>
            <a:r>
              <a:rPr 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減少人為直接突圍浪費的時間差，進而增加罹難者的獲救機率</a:t>
            </a:r>
            <a:r>
              <a:rPr lang="en-US" sz="4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19400" y="3151131"/>
            <a:ext cx="6172200" cy="5026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1.HUB 8735 ultra(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做yolo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)</a:t>
            </a:r>
          </a:p>
          <a:p>
            <a:pPr algn="l">
              <a:lnSpc>
                <a:spcPts val="8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2.遙控車底盤</a:t>
            </a:r>
          </a:p>
          <a:p>
            <a:pPr algn="l">
              <a:lnSpc>
                <a:spcPts val="8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3.8051開發</a:t>
            </a:r>
            <a:r>
              <a:rPr lang="zh-TW" altLang="en-US" sz="40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板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做遙控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)</a:t>
            </a:r>
          </a:p>
          <a:p>
            <a:pPr algn="l">
              <a:lnSpc>
                <a:spcPts val="8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4.超聲波模組(HC-SR04)</a:t>
            </a:r>
          </a:p>
          <a:p>
            <a:pPr algn="l">
              <a:lnSpc>
                <a:spcPts val="8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5.L9110馬達驅動模組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77400" y="3151131"/>
            <a:ext cx="6787575" cy="5129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6.HT12D/HT12E IC</a:t>
            </a:r>
          </a:p>
          <a:p>
            <a:pPr algn="l">
              <a:lnSpc>
                <a:spcPts val="8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7.433MHz遙控接發模組</a:t>
            </a:r>
          </a:p>
          <a:p>
            <a:pPr algn="l">
              <a:lnSpc>
                <a:spcPts val="8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8.電池盒</a:t>
            </a:r>
          </a:p>
          <a:p>
            <a:pPr algn="l">
              <a:lnSpc>
                <a:spcPts val="8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9.電阻(220/51K/1M)</a:t>
            </a:r>
          </a:p>
          <a:p>
            <a:pPr algn="l">
              <a:lnSpc>
                <a:spcPts val="8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10.LED燈(紅/綠/黃)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41CC9EC-F6D3-A534-E68F-493EAB83F6C8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材料清單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019619" y="2593554"/>
            <a:ext cx="6966816" cy="6249892"/>
          </a:xfrm>
          <a:custGeom>
            <a:avLst/>
            <a:gdLst/>
            <a:ahLst/>
            <a:cxnLst/>
            <a:rect l="l" t="t" r="r" b="b"/>
            <a:pathLst>
              <a:path w="6966816" h="6249892">
                <a:moveTo>
                  <a:pt x="0" y="0"/>
                </a:moveTo>
                <a:lnTo>
                  <a:pt x="6966816" y="0"/>
                </a:lnTo>
                <a:lnTo>
                  <a:pt x="6966816" y="6249892"/>
                </a:lnTo>
                <a:lnTo>
                  <a:pt x="0" y="6249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6"/>
          <p:cNvSpPr txBox="1"/>
          <p:nvPr/>
        </p:nvSpPr>
        <p:spPr>
          <a:xfrm>
            <a:off x="7620000" y="3481079"/>
            <a:ext cx="10301565" cy="4364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39"/>
              </a:lnSpc>
            </a:pPr>
            <a:r>
              <a:rPr lang="zh-TW" alt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   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主要功能與特性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 marL="1440000" lvl="1" indent="-561340" algn="l">
              <a:lnSpc>
                <a:spcPts val="8839"/>
              </a:lnSpc>
              <a:buAutoNum type="arabicPeriod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支持Arduino原生開發環境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 marL="1440000" lvl="1" indent="-561340" algn="l">
              <a:lnSpc>
                <a:spcPts val="8839"/>
              </a:lnSpc>
              <a:buAutoNum type="arabicPeriod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內置NPU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 AI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運算引擎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 marL="1440000" lvl="1" indent="-561340" algn="l">
              <a:lnSpc>
                <a:spcPts val="8839"/>
              </a:lnSpc>
              <a:buAutoNum type="arabicPeriod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具備多功能影像處理的高度集成模組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189273" y="8687958"/>
            <a:ext cx="4627507" cy="543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HUB 8735 ultra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06B45CF-DDE2-897B-88F5-AF83BB72367F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HUB 8735 Ultra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617570" y="3158109"/>
            <a:ext cx="9833295" cy="4687499"/>
          </a:xfrm>
          <a:custGeom>
            <a:avLst/>
            <a:gdLst/>
            <a:ahLst/>
            <a:cxnLst/>
            <a:rect l="l" t="t" r="r" b="b"/>
            <a:pathLst>
              <a:path w="9833295" h="4687499">
                <a:moveTo>
                  <a:pt x="0" y="0"/>
                </a:moveTo>
                <a:lnTo>
                  <a:pt x="9833294" y="0"/>
                </a:lnTo>
                <a:lnTo>
                  <a:pt x="9833294" y="4687498"/>
                </a:lnTo>
                <a:lnTo>
                  <a:pt x="0" y="46874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TextBox 6"/>
          <p:cNvSpPr txBox="1"/>
          <p:nvPr/>
        </p:nvSpPr>
        <p:spPr>
          <a:xfrm>
            <a:off x="10812430" y="3687803"/>
            <a:ext cx="6858000" cy="3628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zh-TW" alt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主要功能與特性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 marL="720000">
              <a:lnSpc>
                <a:spcPts val="7279"/>
              </a:lnSpc>
            </a:pPr>
            <a:r>
              <a:rPr lang="en-US" altLang="zh-TW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1.雙路馬達驅動</a:t>
            </a:r>
          </a:p>
          <a:p>
            <a:pPr marL="720000">
              <a:lnSpc>
                <a:spcPts val="7279"/>
              </a:lnSpc>
            </a:pPr>
            <a:r>
              <a:rPr lang="en-US" altLang="zh-TW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2.高效H橋驅動</a:t>
            </a:r>
          </a:p>
          <a:p>
            <a:pPr marL="720000">
              <a:lnSpc>
                <a:spcPts val="7279"/>
              </a:lnSpc>
            </a:pPr>
            <a:r>
              <a:rPr lang="en-US" altLang="zh-TW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3.高電壓和大電流輸</a:t>
            </a:r>
            <a:r>
              <a:rPr lang="zh-TW" alt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出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352800" y="8191500"/>
            <a:ext cx="3684197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L9110驅動馬達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CF69F71D-D3F9-6145-3AB2-5996224F440C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L9110</a:t>
            </a: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驅動馬達模組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028700" y="3822438"/>
            <a:ext cx="6134967" cy="3640668"/>
          </a:xfrm>
          <a:custGeom>
            <a:avLst/>
            <a:gdLst/>
            <a:ahLst/>
            <a:cxnLst/>
            <a:rect l="l" t="t" r="r" b="b"/>
            <a:pathLst>
              <a:path w="6134967" h="3640668">
                <a:moveTo>
                  <a:pt x="0" y="0"/>
                </a:moveTo>
                <a:lnTo>
                  <a:pt x="6134967" y="0"/>
                </a:lnTo>
                <a:lnTo>
                  <a:pt x="6134967" y="3640669"/>
                </a:lnTo>
                <a:lnTo>
                  <a:pt x="0" y="36406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TextBox 5"/>
          <p:cNvSpPr txBox="1"/>
          <p:nvPr/>
        </p:nvSpPr>
        <p:spPr>
          <a:xfrm>
            <a:off x="2713828" y="7778932"/>
            <a:ext cx="2485311" cy="543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HC-SR04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848600" y="3086100"/>
            <a:ext cx="8628365" cy="4514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839"/>
              </a:lnSpc>
            </a:pPr>
            <a:r>
              <a:rPr lang="zh-TW" altLang="en-US" sz="5199" dirty="0">
                <a:solidFill>
                  <a:srgbClr val="000000"/>
                </a:solidFill>
                <a:ea typeface="Noto Sans T Chinese"/>
              </a:rPr>
              <a:t>   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主要功能與特性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 marL="1440000" lvl="1" indent="-561340" algn="l">
              <a:lnSpc>
                <a:spcPts val="8839"/>
              </a:lnSpc>
              <a:buAutoNum type="arabicPeriod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Arduino常用模組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 marL="1440000" lvl="1" indent="-561340" algn="l">
              <a:lnSpc>
                <a:spcPts val="8839"/>
              </a:lnSpc>
              <a:buAutoNum type="arabicPeriod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監測頻率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: 8 kHz ~ 58 KHz</a:t>
            </a:r>
          </a:p>
          <a:p>
            <a:pPr marL="1440000" lvl="1" indent="-561340" algn="l">
              <a:lnSpc>
                <a:spcPts val="8839"/>
              </a:lnSpc>
              <a:buAutoNum type="arabicPeriod"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監測距離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: 0.3 m 到100 m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D30E790D-1F5B-C5B9-AC97-C579ECFD7EE4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超音波測距模組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3578229" y="2315958"/>
            <a:ext cx="4257621" cy="6386431"/>
          </a:xfrm>
          <a:custGeom>
            <a:avLst/>
            <a:gdLst/>
            <a:ahLst/>
            <a:cxnLst/>
            <a:rect l="l" t="t" r="r" b="b"/>
            <a:pathLst>
              <a:path w="4257621" h="6386431">
                <a:moveTo>
                  <a:pt x="0" y="0"/>
                </a:moveTo>
                <a:lnTo>
                  <a:pt x="4257621" y="0"/>
                </a:lnTo>
                <a:lnTo>
                  <a:pt x="4257621" y="6386431"/>
                </a:lnTo>
                <a:lnTo>
                  <a:pt x="0" y="6386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9527448" y="2315958"/>
            <a:ext cx="5628971" cy="6386431"/>
          </a:xfrm>
          <a:custGeom>
            <a:avLst/>
            <a:gdLst/>
            <a:ahLst/>
            <a:cxnLst/>
            <a:rect l="l" t="t" r="r" b="b"/>
            <a:pathLst>
              <a:path w="5628971" h="6386431">
                <a:moveTo>
                  <a:pt x="0" y="0"/>
                </a:moveTo>
                <a:lnTo>
                  <a:pt x="5628971" y="0"/>
                </a:lnTo>
                <a:lnTo>
                  <a:pt x="5628971" y="6386431"/>
                </a:lnTo>
                <a:lnTo>
                  <a:pt x="0" y="63864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TextBox 7"/>
          <p:cNvSpPr txBox="1"/>
          <p:nvPr/>
        </p:nvSpPr>
        <p:spPr>
          <a:xfrm>
            <a:off x="4628704" y="9065074"/>
            <a:ext cx="2156669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上部分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261874" y="9084206"/>
            <a:ext cx="2160117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下部分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FAC107A1-1261-998E-8723-DDAF70E680F2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流程圖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5000"/>
          </a:blip>
          <a:srcRect/>
          <a:stretch>
            <a:fillRect/>
          </a:stretch>
        </p:blipFill>
        <p:spPr>
          <a:xfrm>
            <a:off x="-4810715" y="2950641"/>
            <a:ext cx="9621431" cy="9789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>
          <a:xfrm rot="9720163">
            <a:off x="12600387" y="-3298660"/>
            <a:ext cx="8670039" cy="8654721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2611200" y="2587667"/>
            <a:ext cx="6392865" cy="5321979"/>
          </a:xfrm>
          <a:custGeom>
            <a:avLst/>
            <a:gdLst/>
            <a:ahLst/>
            <a:cxnLst/>
            <a:rect l="l" t="t" r="r" b="b"/>
            <a:pathLst>
              <a:path w="6392865" h="5321979">
                <a:moveTo>
                  <a:pt x="0" y="0"/>
                </a:moveTo>
                <a:lnTo>
                  <a:pt x="6392865" y="0"/>
                </a:lnTo>
                <a:lnTo>
                  <a:pt x="6392865" y="5321979"/>
                </a:lnTo>
                <a:lnTo>
                  <a:pt x="0" y="53219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9651742" y="2587667"/>
            <a:ext cx="5676741" cy="5386018"/>
          </a:xfrm>
          <a:custGeom>
            <a:avLst/>
            <a:gdLst/>
            <a:ahLst/>
            <a:cxnLst/>
            <a:rect l="l" t="t" r="r" b="b"/>
            <a:pathLst>
              <a:path w="5676741" h="5386018">
                <a:moveTo>
                  <a:pt x="0" y="0"/>
                </a:moveTo>
                <a:lnTo>
                  <a:pt x="5676740" y="0"/>
                </a:lnTo>
                <a:lnTo>
                  <a:pt x="5676740" y="5386018"/>
                </a:lnTo>
                <a:lnTo>
                  <a:pt x="0" y="5386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TextBox 7"/>
          <p:cNvSpPr txBox="1"/>
          <p:nvPr/>
        </p:nvSpPr>
        <p:spPr>
          <a:xfrm>
            <a:off x="4660823" y="8256313"/>
            <a:ext cx="2293618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上部分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475461" y="8256313"/>
            <a:ext cx="2088139" cy="543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 algn="ctr">
              <a:lnSpc>
                <a:spcPts val="4759"/>
              </a:lnSpc>
              <a:buFont typeface="Arial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下部分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9694CEFB-775B-219D-E788-6AE928816672}"/>
              </a:ext>
            </a:extLst>
          </p:cNvPr>
          <p:cNvSpPr txBox="1"/>
          <p:nvPr/>
        </p:nvSpPr>
        <p:spPr>
          <a:xfrm>
            <a:off x="0" y="419100"/>
            <a:ext cx="18288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</a:pPr>
            <a:r>
              <a:rPr lang="en-US" altLang="zh-TW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8051</a:t>
            </a:r>
            <a:r>
              <a:rPr lang="zh-TW" altLang="en-US" sz="80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程式圖</a:t>
            </a:r>
            <a:endParaRPr lang="en-US" sz="80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310</Words>
  <Application>Microsoft Office PowerPoint</Application>
  <PresentationFormat>自訂</PresentationFormat>
  <Paragraphs>95</Paragraphs>
  <Slides>26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2" baseType="lpstr">
      <vt:lpstr>微軟正黑體</vt:lpstr>
      <vt:lpstr>WenQuanYi</vt:lpstr>
      <vt:lpstr>Arial</vt:lpstr>
      <vt:lpstr>Calibri</vt:lpstr>
      <vt:lpstr>Noto Sans T Chinese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物聯網核心技術_簡易影像感測傳輸車</dc:title>
  <dc:creator>eric chris</dc:creator>
  <cp:lastModifiedBy>邱 瑋筠</cp:lastModifiedBy>
  <cp:revision>31</cp:revision>
  <dcterms:created xsi:type="dcterms:W3CDTF">2006-08-16T00:00:00Z</dcterms:created>
  <dcterms:modified xsi:type="dcterms:W3CDTF">2024-07-11T08:05:59Z</dcterms:modified>
  <dc:identifier>DAGHmSHsmEg</dc:identifier>
</cp:coreProperties>
</file>