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0" r:id="rId4"/>
    <p:sldId id="269" r:id="rId5"/>
    <p:sldId id="258" r:id="rId6"/>
    <p:sldId id="259" r:id="rId7"/>
    <p:sldId id="260" r:id="rId8"/>
    <p:sldId id="261" r:id="rId9"/>
    <p:sldId id="262" r:id="rId10"/>
    <p:sldId id="263" r:id="rId11"/>
    <p:sldId id="264" r:id="rId12"/>
    <p:sldId id="265" r:id="rId13"/>
    <p:sldId id="266" r:id="rId14"/>
    <p:sldId id="267" r:id="rId15"/>
    <p:sldId id="268" r:id="rId16"/>
  </p:sldIdLst>
  <p:sldSz cx="18288000" cy="10287000"/>
  <p:notesSz cx="6858000" cy="9144000"/>
  <p:embeddedFontLst>
    <p:embeddedFont>
      <p:font typeface="Anton" pitchFamily="2" charset="0"/>
      <p:regular r:id="rId17"/>
    </p:embeddedFont>
    <p:embeddedFont>
      <p:font typeface="Open Sans" panose="020B060603050402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C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0" d="100"/>
          <a:sy n="40" d="100"/>
        </p:scale>
        <p:origin x="828" y="-1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7.mp4"/><Relationship Id="rId7" Type="http://schemas.openxmlformats.org/officeDocument/2006/relationships/image" Target="../media/image31.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0.jpeg"/><Relationship Id="rId11" Type="http://schemas.openxmlformats.org/officeDocument/2006/relationships/image" Target="../media/image33.jpeg"/><Relationship Id="rId5" Type="http://schemas.openxmlformats.org/officeDocument/2006/relationships/slideLayout" Target="../slideLayouts/slideLayout7.xml"/><Relationship Id="rId10" Type="http://schemas.openxmlformats.org/officeDocument/2006/relationships/image" Target="../media/image32.jpeg"/><Relationship Id="rId4" Type="http://schemas.openxmlformats.org/officeDocument/2006/relationships/video" Target="../media/media7.mp4"/><Relationship Id="rId9"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sv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sv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sv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403" b="-34373"/>
            </a:stretch>
          </a:blipFill>
        </p:spPr>
        <p:txBody>
          <a:bodyPr/>
          <a:lstStyle/>
          <a:p>
            <a:endParaRPr lang="zh-TW" altLang="en-US"/>
          </a:p>
        </p:txBody>
      </p:sp>
      <p:grpSp>
        <p:nvGrpSpPr>
          <p:cNvPr id="3" name="Group 3"/>
          <p:cNvGrpSpPr/>
          <p:nvPr/>
        </p:nvGrpSpPr>
        <p:grpSpPr>
          <a:xfrm>
            <a:off x="17293116" y="565634"/>
            <a:ext cx="397367" cy="28996"/>
            <a:chOff x="0" y="0"/>
            <a:chExt cx="128243" cy="9358"/>
          </a:xfrm>
        </p:grpSpPr>
        <p:sp>
          <p:nvSpPr>
            <p:cNvPr id="4" name="Freeform 4"/>
            <p:cNvSpPr/>
            <p:nvPr/>
          </p:nvSpPr>
          <p:spPr>
            <a:xfrm>
              <a:off x="0" y="0"/>
              <a:ext cx="128243" cy="9358"/>
            </a:xfrm>
            <a:custGeom>
              <a:avLst/>
              <a:gdLst/>
              <a:ahLst/>
              <a:cxnLst/>
              <a:rect l="l" t="t" r="r" b="b"/>
              <a:pathLst>
                <a:path w="128243" h="9358">
                  <a:moveTo>
                    <a:pt x="0" y="0"/>
                  </a:moveTo>
                  <a:lnTo>
                    <a:pt x="128243" y="0"/>
                  </a:lnTo>
                  <a:lnTo>
                    <a:pt x="128243" y="9358"/>
                  </a:lnTo>
                  <a:lnTo>
                    <a:pt x="0" y="9358"/>
                  </a:lnTo>
                  <a:close/>
                </a:path>
              </a:pathLst>
            </a:custGeom>
            <a:solidFill>
              <a:srgbClr val="FF3600"/>
            </a:solidFill>
          </p:spPr>
          <p:txBody>
            <a:bodyPr/>
            <a:lstStyle/>
            <a:p>
              <a:endParaRPr lang="zh-TW" altLang="en-US"/>
            </a:p>
          </p:txBody>
        </p:sp>
        <p:sp>
          <p:nvSpPr>
            <p:cNvPr id="5" name="TextBox 5"/>
            <p:cNvSpPr txBox="1"/>
            <p:nvPr/>
          </p:nvSpPr>
          <p:spPr>
            <a:xfrm>
              <a:off x="0" y="-38100"/>
              <a:ext cx="128243" cy="474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7293116" y="657737"/>
            <a:ext cx="397367" cy="28996"/>
            <a:chOff x="0" y="0"/>
            <a:chExt cx="128243" cy="9358"/>
          </a:xfrm>
        </p:grpSpPr>
        <p:sp>
          <p:nvSpPr>
            <p:cNvPr id="7" name="Freeform 7"/>
            <p:cNvSpPr/>
            <p:nvPr/>
          </p:nvSpPr>
          <p:spPr>
            <a:xfrm>
              <a:off x="0" y="0"/>
              <a:ext cx="128243" cy="9358"/>
            </a:xfrm>
            <a:custGeom>
              <a:avLst/>
              <a:gdLst/>
              <a:ahLst/>
              <a:cxnLst/>
              <a:rect l="l" t="t" r="r" b="b"/>
              <a:pathLst>
                <a:path w="128243" h="9358">
                  <a:moveTo>
                    <a:pt x="0" y="0"/>
                  </a:moveTo>
                  <a:lnTo>
                    <a:pt x="128243" y="0"/>
                  </a:lnTo>
                  <a:lnTo>
                    <a:pt x="128243" y="9358"/>
                  </a:lnTo>
                  <a:lnTo>
                    <a:pt x="0" y="9358"/>
                  </a:lnTo>
                  <a:close/>
                </a:path>
              </a:pathLst>
            </a:custGeom>
            <a:solidFill>
              <a:srgbClr val="FF3600"/>
            </a:solidFill>
          </p:spPr>
          <p:txBody>
            <a:bodyPr/>
            <a:lstStyle/>
            <a:p>
              <a:endParaRPr lang="zh-TW" altLang="en-US"/>
            </a:p>
          </p:txBody>
        </p:sp>
        <p:sp>
          <p:nvSpPr>
            <p:cNvPr id="8" name="TextBox 8"/>
            <p:cNvSpPr txBox="1"/>
            <p:nvPr/>
          </p:nvSpPr>
          <p:spPr>
            <a:xfrm>
              <a:off x="0" y="-38100"/>
              <a:ext cx="128243" cy="4745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7608159" y="8578459"/>
            <a:ext cx="997448" cy="362234"/>
            <a:chOff x="0" y="0"/>
            <a:chExt cx="1154854" cy="419398"/>
          </a:xfrm>
        </p:grpSpPr>
        <p:sp>
          <p:nvSpPr>
            <p:cNvPr id="10" name="Freeform 10"/>
            <p:cNvSpPr/>
            <p:nvPr/>
          </p:nvSpPr>
          <p:spPr>
            <a:xfrm>
              <a:off x="0" y="0"/>
              <a:ext cx="1154854" cy="419398"/>
            </a:xfrm>
            <a:custGeom>
              <a:avLst/>
              <a:gdLst/>
              <a:ahLst/>
              <a:cxnLst/>
              <a:rect l="l" t="t" r="r" b="b"/>
              <a:pathLst>
                <a:path w="1154854" h="419398">
                  <a:moveTo>
                    <a:pt x="577427" y="0"/>
                  </a:moveTo>
                  <a:lnTo>
                    <a:pt x="1154854" y="419398"/>
                  </a:lnTo>
                  <a:lnTo>
                    <a:pt x="0" y="419398"/>
                  </a:lnTo>
                  <a:lnTo>
                    <a:pt x="577427" y="0"/>
                  </a:lnTo>
                  <a:close/>
                </a:path>
              </a:pathLst>
            </a:custGeom>
            <a:solidFill>
              <a:srgbClr val="FF3600"/>
            </a:solidFill>
          </p:spPr>
          <p:txBody>
            <a:bodyPr/>
            <a:lstStyle/>
            <a:p>
              <a:endParaRPr lang="zh-TW" altLang="en-US"/>
            </a:p>
          </p:txBody>
        </p:sp>
        <p:sp>
          <p:nvSpPr>
            <p:cNvPr id="11" name="TextBox 11"/>
            <p:cNvSpPr txBox="1"/>
            <p:nvPr/>
          </p:nvSpPr>
          <p:spPr>
            <a:xfrm>
              <a:off x="180446" y="156621"/>
              <a:ext cx="793962" cy="23282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669189" y="527199"/>
            <a:ext cx="268543" cy="193351"/>
          </a:xfrm>
          <a:custGeom>
            <a:avLst/>
            <a:gdLst/>
            <a:ahLst/>
            <a:cxnLst/>
            <a:rect l="l" t="t" r="r" b="b"/>
            <a:pathLst>
              <a:path w="268543" h="193351">
                <a:moveTo>
                  <a:pt x="0" y="0"/>
                </a:moveTo>
                <a:lnTo>
                  <a:pt x="268544" y="0"/>
                </a:lnTo>
                <a:lnTo>
                  <a:pt x="268544" y="193351"/>
                </a:lnTo>
                <a:lnTo>
                  <a:pt x="0" y="1933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13" name="Freeform 13"/>
          <p:cNvSpPr/>
          <p:nvPr/>
        </p:nvSpPr>
        <p:spPr>
          <a:xfrm>
            <a:off x="6486082" y="2343779"/>
            <a:ext cx="1212158" cy="872754"/>
          </a:xfrm>
          <a:custGeom>
            <a:avLst/>
            <a:gdLst/>
            <a:ahLst/>
            <a:cxnLst/>
            <a:rect l="l" t="t" r="r" b="b"/>
            <a:pathLst>
              <a:path w="1212158" h="872754">
                <a:moveTo>
                  <a:pt x="0" y="0"/>
                </a:moveTo>
                <a:lnTo>
                  <a:pt x="1212157" y="0"/>
                </a:lnTo>
                <a:lnTo>
                  <a:pt x="1212157" y="872753"/>
                </a:lnTo>
                <a:lnTo>
                  <a:pt x="0" y="8727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14" name="TextBox 14"/>
          <p:cNvSpPr txBox="1"/>
          <p:nvPr/>
        </p:nvSpPr>
        <p:spPr>
          <a:xfrm>
            <a:off x="253765" y="4052735"/>
            <a:ext cx="18034235" cy="1957202"/>
          </a:xfrm>
          <a:prstGeom prst="rect">
            <a:avLst/>
          </a:prstGeom>
        </p:spPr>
        <p:txBody>
          <a:bodyPr lIns="0" tIns="0" rIns="0" bIns="0" rtlCol="0" anchor="t">
            <a:spAutoFit/>
          </a:bodyPr>
          <a:lstStyle/>
          <a:p>
            <a:pPr algn="ctr">
              <a:lnSpc>
                <a:spcPts val="16721"/>
              </a:lnSpc>
              <a:spcBef>
                <a:spcPct val="0"/>
              </a:spcBef>
            </a:pPr>
            <a:r>
              <a:rPr lang="en-US" sz="11944" b="1" dirty="0">
                <a:solidFill>
                  <a:srgbClr val="FFFFFF"/>
                </a:solidFill>
                <a:latin typeface="Arial" panose="020B0604020202020204" pitchFamily="34" charset="0"/>
                <a:ea typeface="微軟正黑體" panose="020B0604030504040204" pitchFamily="34" charset="-120"/>
                <a:cs typeface="Anton"/>
                <a:sym typeface="Anton"/>
              </a:rPr>
              <a:t>AI-</a:t>
            </a:r>
            <a:r>
              <a:rPr lang="en-US" sz="11944" b="1" dirty="0" err="1">
                <a:solidFill>
                  <a:srgbClr val="FFFFFF"/>
                </a:solidFill>
                <a:latin typeface="Arial" panose="020B0604020202020204" pitchFamily="34" charset="0"/>
                <a:ea typeface="微軟正黑體" panose="020B0604030504040204" pitchFamily="34" charset="-120"/>
                <a:cs typeface="Anton"/>
                <a:sym typeface="Anton"/>
              </a:rPr>
              <a:t>FCW前車碰撞警告系統</a:t>
            </a:r>
            <a:endParaRPr lang="en-US" sz="11944" b="1" dirty="0">
              <a:solidFill>
                <a:srgbClr val="FFFFFF"/>
              </a:solidFill>
              <a:latin typeface="Arial" panose="020B0604020202020204" pitchFamily="34" charset="0"/>
              <a:ea typeface="微軟正黑體" panose="020B0604030504040204" pitchFamily="34" charset="-120"/>
              <a:cs typeface="Anton"/>
              <a:sym typeface="Anton"/>
            </a:endParaRPr>
          </a:p>
        </p:txBody>
      </p:sp>
      <p:sp>
        <p:nvSpPr>
          <p:cNvPr id="15" name="Freeform 15"/>
          <p:cNvSpPr/>
          <p:nvPr/>
        </p:nvSpPr>
        <p:spPr>
          <a:xfrm rot="-10800000" flipV="1">
            <a:off x="0" y="7076995"/>
            <a:ext cx="6476704" cy="330802"/>
          </a:xfrm>
          <a:custGeom>
            <a:avLst/>
            <a:gdLst/>
            <a:ahLst/>
            <a:cxnLst/>
            <a:rect l="l" t="t" r="r" b="b"/>
            <a:pathLst>
              <a:path w="6476704" h="330802">
                <a:moveTo>
                  <a:pt x="0" y="330802"/>
                </a:moveTo>
                <a:lnTo>
                  <a:pt x="6476704" y="330802"/>
                </a:lnTo>
                <a:lnTo>
                  <a:pt x="6476704" y="0"/>
                </a:lnTo>
                <a:lnTo>
                  <a:pt x="0" y="0"/>
                </a:lnTo>
                <a:lnTo>
                  <a:pt x="0" y="33080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sp>
        <p:nvSpPr>
          <p:cNvPr id="16" name="Freeform 16"/>
          <p:cNvSpPr/>
          <p:nvPr/>
        </p:nvSpPr>
        <p:spPr>
          <a:xfrm rot="-10800000" flipH="1" flipV="1">
            <a:off x="11811296" y="7076995"/>
            <a:ext cx="6476704" cy="330802"/>
          </a:xfrm>
          <a:custGeom>
            <a:avLst/>
            <a:gdLst/>
            <a:ahLst/>
            <a:cxnLst/>
            <a:rect l="l" t="t" r="r" b="b"/>
            <a:pathLst>
              <a:path w="6476704" h="330802">
                <a:moveTo>
                  <a:pt x="6476704" y="330802"/>
                </a:moveTo>
                <a:lnTo>
                  <a:pt x="0" y="330802"/>
                </a:lnTo>
                <a:lnTo>
                  <a:pt x="0" y="0"/>
                </a:lnTo>
                <a:lnTo>
                  <a:pt x="6476704" y="0"/>
                </a:lnTo>
                <a:lnTo>
                  <a:pt x="6476704" y="33080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grpSp>
        <p:nvGrpSpPr>
          <p:cNvPr id="17" name="Group 17"/>
          <p:cNvGrpSpPr/>
          <p:nvPr/>
        </p:nvGrpSpPr>
        <p:grpSpPr>
          <a:xfrm>
            <a:off x="5045756" y="7019835"/>
            <a:ext cx="8196488" cy="756875"/>
            <a:chOff x="0" y="0"/>
            <a:chExt cx="760859" cy="70259"/>
          </a:xfrm>
        </p:grpSpPr>
        <p:sp>
          <p:nvSpPr>
            <p:cNvPr id="18" name="Freeform 18"/>
            <p:cNvSpPr/>
            <p:nvPr/>
          </p:nvSpPr>
          <p:spPr>
            <a:xfrm>
              <a:off x="0" y="0"/>
              <a:ext cx="760859" cy="70259"/>
            </a:xfrm>
            <a:custGeom>
              <a:avLst/>
              <a:gdLst/>
              <a:ahLst/>
              <a:cxnLst/>
              <a:rect l="l" t="t" r="r" b="b"/>
              <a:pathLst>
                <a:path w="760859" h="70259">
                  <a:moveTo>
                    <a:pt x="0" y="0"/>
                  </a:moveTo>
                  <a:lnTo>
                    <a:pt x="760859" y="0"/>
                  </a:lnTo>
                  <a:lnTo>
                    <a:pt x="760859" y="70259"/>
                  </a:lnTo>
                  <a:lnTo>
                    <a:pt x="0" y="70259"/>
                  </a:lnTo>
                  <a:close/>
                </a:path>
              </a:pathLst>
            </a:custGeom>
            <a:solidFill>
              <a:srgbClr val="FF3600"/>
            </a:solidFill>
          </p:spPr>
          <p:txBody>
            <a:bodyPr/>
            <a:lstStyle/>
            <a:p>
              <a:endParaRPr lang="zh-TW" altLang="en-US"/>
            </a:p>
          </p:txBody>
        </p:sp>
        <p:sp>
          <p:nvSpPr>
            <p:cNvPr id="19" name="TextBox 19"/>
            <p:cNvSpPr txBox="1"/>
            <p:nvPr/>
          </p:nvSpPr>
          <p:spPr>
            <a:xfrm>
              <a:off x="0" y="-38100"/>
              <a:ext cx="760859" cy="108359"/>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flipV="1">
            <a:off x="11811296" y="2821383"/>
            <a:ext cx="6476704" cy="330802"/>
          </a:xfrm>
          <a:custGeom>
            <a:avLst/>
            <a:gdLst/>
            <a:ahLst/>
            <a:cxnLst/>
            <a:rect l="l" t="t" r="r" b="b"/>
            <a:pathLst>
              <a:path w="6476704" h="330802">
                <a:moveTo>
                  <a:pt x="0" y="330801"/>
                </a:moveTo>
                <a:lnTo>
                  <a:pt x="6476704" y="330801"/>
                </a:lnTo>
                <a:lnTo>
                  <a:pt x="6476704" y="0"/>
                </a:lnTo>
                <a:lnTo>
                  <a:pt x="0" y="0"/>
                </a:lnTo>
                <a:lnTo>
                  <a:pt x="0" y="330801"/>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sp>
        <p:nvSpPr>
          <p:cNvPr id="21" name="TextBox 21"/>
          <p:cNvSpPr txBox="1"/>
          <p:nvPr/>
        </p:nvSpPr>
        <p:spPr>
          <a:xfrm>
            <a:off x="1028700" y="498624"/>
            <a:ext cx="980073" cy="240665"/>
          </a:xfrm>
          <a:prstGeom prst="rect">
            <a:avLst/>
          </a:prstGeom>
        </p:spPr>
        <p:txBody>
          <a:bodyPr lIns="0" tIns="0" rIns="0" bIns="0" rtlCol="0" anchor="t">
            <a:spAutoFit/>
          </a:bodyPr>
          <a:lstStyle/>
          <a:p>
            <a:pPr algn="l">
              <a:lnSpc>
                <a:spcPts val="1960"/>
              </a:lnSpc>
              <a:spcBef>
                <a:spcPct val="0"/>
              </a:spcBef>
            </a:pPr>
            <a:r>
              <a:rPr lang="en-US" sz="1400" dirty="0">
                <a:solidFill>
                  <a:srgbClr val="FFFFFF"/>
                </a:solidFill>
                <a:latin typeface="Anton"/>
                <a:ea typeface="Anton"/>
                <a:cs typeface="Anton"/>
                <a:sym typeface="Anton"/>
              </a:rPr>
              <a:t>NKUST-RD</a:t>
            </a:r>
          </a:p>
        </p:txBody>
      </p:sp>
      <p:sp>
        <p:nvSpPr>
          <p:cNvPr id="22" name="TextBox 22"/>
          <p:cNvSpPr txBox="1"/>
          <p:nvPr/>
        </p:nvSpPr>
        <p:spPr>
          <a:xfrm>
            <a:off x="15940842" y="517674"/>
            <a:ext cx="978460" cy="197971"/>
          </a:xfrm>
          <a:prstGeom prst="rect">
            <a:avLst/>
          </a:prstGeom>
        </p:spPr>
        <p:txBody>
          <a:bodyPr lIns="0" tIns="0" rIns="0" bIns="0" rtlCol="0" anchor="t">
            <a:spAutoFit/>
          </a:bodyPr>
          <a:lstStyle/>
          <a:p>
            <a:pPr algn="l">
              <a:lnSpc>
                <a:spcPts val="1680"/>
              </a:lnSpc>
              <a:spcBef>
                <a:spcPct val="0"/>
              </a:spcBef>
            </a:pPr>
            <a:r>
              <a:rPr lang="en-US" sz="1200">
                <a:solidFill>
                  <a:srgbClr val="FFFFFF"/>
                </a:solidFill>
                <a:latin typeface="Open Sans"/>
                <a:ea typeface="Open Sans"/>
                <a:cs typeface="Open Sans"/>
                <a:sym typeface="Open Sans"/>
              </a:rPr>
              <a:t>Contact</a:t>
            </a:r>
          </a:p>
        </p:txBody>
      </p:sp>
      <p:sp>
        <p:nvSpPr>
          <p:cNvPr id="23" name="TextBox 23"/>
          <p:cNvSpPr txBox="1"/>
          <p:nvPr/>
        </p:nvSpPr>
        <p:spPr>
          <a:xfrm>
            <a:off x="14385046" y="517674"/>
            <a:ext cx="1060497" cy="197971"/>
          </a:xfrm>
          <a:prstGeom prst="rect">
            <a:avLst/>
          </a:prstGeom>
        </p:spPr>
        <p:txBody>
          <a:bodyPr lIns="0" tIns="0" rIns="0" bIns="0" rtlCol="0" anchor="t">
            <a:spAutoFit/>
          </a:bodyPr>
          <a:lstStyle/>
          <a:p>
            <a:pPr algn="l">
              <a:lnSpc>
                <a:spcPts val="1680"/>
              </a:lnSpc>
              <a:spcBef>
                <a:spcPct val="0"/>
              </a:spcBef>
            </a:pPr>
            <a:r>
              <a:rPr lang="en-US" sz="1200">
                <a:solidFill>
                  <a:srgbClr val="FFFFFF"/>
                </a:solidFill>
                <a:latin typeface="Open Sans"/>
                <a:ea typeface="Open Sans"/>
                <a:cs typeface="Open Sans"/>
                <a:sym typeface="Open Sans"/>
              </a:rPr>
              <a:t>About Us</a:t>
            </a:r>
          </a:p>
        </p:txBody>
      </p:sp>
      <p:sp>
        <p:nvSpPr>
          <p:cNvPr id="24" name="TextBox 24"/>
          <p:cNvSpPr txBox="1"/>
          <p:nvPr/>
        </p:nvSpPr>
        <p:spPr>
          <a:xfrm>
            <a:off x="13154289" y="517674"/>
            <a:ext cx="735456" cy="197971"/>
          </a:xfrm>
          <a:prstGeom prst="rect">
            <a:avLst/>
          </a:prstGeom>
        </p:spPr>
        <p:txBody>
          <a:bodyPr lIns="0" tIns="0" rIns="0" bIns="0" rtlCol="0" anchor="t">
            <a:spAutoFit/>
          </a:bodyPr>
          <a:lstStyle/>
          <a:p>
            <a:pPr algn="l">
              <a:lnSpc>
                <a:spcPts val="1680"/>
              </a:lnSpc>
              <a:spcBef>
                <a:spcPct val="0"/>
              </a:spcBef>
            </a:pPr>
            <a:r>
              <a:rPr lang="en-US" sz="1200">
                <a:solidFill>
                  <a:srgbClr val="FFFFFF"/>
                </a:solidFill>
                <a:latin typeface="Open Sans"/>
                <a:ea typeface="Open Sans"/>
                <a:cs typeface="Open Sans"/>
                <a:sym typeface="Open Sans"/>
              </a:rPr>
              <a:t>Service</a:t>
            </a:r>
          </a:p>
        </p:txBody>
      </p:sp>
      <p:sp>
        <p:nvSpPr>
          <p:cNvPr id="25" name="TextBox 25"/>
          <p:cNvSpPr txBox="1"/>
          <p:nvPr/>
        </p:nvSpPr>
        <p:spPr>
          <a:xfrm>
            <a:off x="11898530" y="517674"/>
            <a:ext cx="809760" cy="198120"/>
          </a:xfrm>
          <a:prstGeom prst="rect">
            <a:avLst/>
          </a:prstGeom>
        </p:spPr>
        <p:txBody>
          <a:bodyPr lIns="0" tIns="0" rIns="0" bIns="0" rtlCol="0" anchor="t">
            <a:spAutoFit/>
          </a:bodyPr>
          <a:lstStyle/>
          <a:p>
            <a:pPr algn="l">
              <a:lnSpc>
                <a:spcPts val="1680"/>
              </a:lnSpc>
              <a:spcBef>
                <a:spcPct val="0"/>
              </a:spcBef>
            </a:pPr>
            <a:r>
              <a:rPr lang="en-US" sz="1200">
                <a:solidFill>
                  <a:srgbClr val="FFFFFF"/>
                </a:solidFill>
                <a:latin typeface="Open Sans"/>
                <a:ea typeface="Open Sans"/>
                <a:cs typeface="Open Sans"/>
                <a:sym typeface="Open Sans"/>
              </a:rPr>
              <a:t>Home</a:t>
            </a:r>
          </a:p>
        </p:txBody>
      </p:sp>
      <p:sp>
        <p:nvSpPr>
          <p:cNvPr id="26" name="TextBox 26"/>
          <p:cNvSpPr txBox="1"/>
          <p:nvPr/>
        </p:nvSpPr>
        <p:spPr>
          <a:xfrm>
            <a:off x="7491326" y="2510290"/>
            <a:ext cx="4373207" cy="655372"/>
          </a:xfrm>
          <a:prstGeom prst="rect">
            <a:avLst/>
          </a:prstGeom>
        </p:spPr>
        <p:txBody>
          <a:bodyPr wrap="square" lIns="0" tIns="0" rIns="0" bIns="0" rtlCol="0" anchor="t">
            <a:spAutoFit/>
          </a:bodyPr>
          <a:lstStyle/>
          <a:p>
            <a:pPr algn="ctr">
              <a:lnSpc>
                <a:spcPts val="5599"/>
              </a:lnSpc>
              <a:spcBef>
                <a:spcPct val="0"/>
              </a:spcBef>
            </a:pPr>
            <a:r>
              <a:rPr lang="en-US" sz="3600" b="1" dirty="0">
                <a:solidFill>
                  <a:srgbClr val="FFFFFF"/>
                </a:solidFill>
                <a:latin typeface="Arial" panose="020B0604020202020204" pitchFamily="34" charset="0"/>
                <a:ea typeface="微軟正黑體" panose="020B0604030504040204" pitchFamily="34" charset="-120"/>
                <a:cs typeface="Anton"/>
                <a:sym typeface="Anton"/>
              </a:rPr>
              <a:t>HUB 8735 ULTRA </a:t>
            </a:r>
          </a:p>
        </p:txBody>
      </p:sp>
      <p:sp>
        <p:nvSpPr>
          <p:cNvPr id="27" name="Freeform 27"/>
          <p:cNvSpPr/>
          <p:nvPr/>
        </p:nvSpPr>
        <p:spPr>
          <a:xfrm flipH="1" flipV="1">
            <a:off x="0" y="2821383"/>
            <a:ext cx="6476704" cy="330802"/>
          </a:xfrm>
          <a:custGeom>
            <a:avLst/>
            <a:gdLst/>
            <a:ahLst/>
            <a:cxnLst/>
            <a:rect l="l" t="t" r="r" b="b"/>
            <a:pathLst>
              <a:path w="6476704" h="330802">
                <a:moveTo>
                  <a:pt x="6476704" y="330801"/>
                </a:moveTo>
                <a:lnTo>
                  <a:pt x="0" y="330801"/>
                </a:lnTo>
                <a:lnTo>
                  <a:pt x="0" y="0"/>
                </a:lnTo>
                <a:lnTo>
                  <a:pt x="6476704" y="0"/>
                </a:lnTo>
                <a:lnTo>
                  <a:pt x="6476704" y="330801"/>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192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7608159" y="8578459"/>
            <a:ext cx="997448" cy="362234"/>
            <a:chOff x="0" y="0"/>
            <a:chExt cx="1154854" cy="419398"/>
          </a:xfrm>
        </p:grpSpPr>
        <p:sp>
          <p:nvSpPr>
            <p:cNvPr id="3" name="Freeform 3"/>
            <p:cNvSpPr/>
            <p:nvPr/>
          </p:nvSpPr>
          <p:spPr>
            <a:xfrm>
              <a:off x="0" y="0"/>
              <a:ext cx="1154854" cy="419398"/>
            </a:xfrm>
            <a:custGeom>
              <a:avLst/>
              <a:gdLst/>
              <a:ahLst/>
              <a:cxnLst/>
              <a:rect l="l" t="t" r="r" b="b"/>
              <a:pathLst>
                <a:path w="1154854" h="419398">
                  <a:moveTo>
                    <a:pt x="577427" y="0"/>
                  </a:moveTo>
                  <a:lnTo>
                    <a:pt x="1154854" y="419398"/>
                  </a:lnTo>
                  <a:lnTo>
                    <a:pt x="0" y="419398"/>
                  </a:lnTo>
                  <a:lnTo>
                    <a:pt x="577427" y="0"/>
                  </a:lnTo>
                  <a:close/>
                </a:path>
              </a:pathLst>
            </a:custGeom>
            <a:solidFill>
              <a:srgbClr val="FF3600"/>
            </a:solidFill>
          </p:spPr>
          <p:txBody>
            <a:bodyPr/>
            <a:lstStyle/>
            <a:p>
              <a:endParaRPr lang="zh-TW" altLang="en-US"/>
            </a:p>
          </p:txBody>
        </p:sp>
        <p:sp>
          <p:nvSpPr>
            <p:cNvPr id="4" name="TextBox 4"/>
            <p:cNvSpPr txBox="1"/>
            <p:nvPr/>
          </p:nvSpPr>
          <p:spPr>
            <a:xfrm>
              <a:off x="180446" y="156621"/>
              <a:ext cx="793962" cy="23282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69189" y="527199"/>
            <a:ext cx="268543" cy="193351"/>
          </a:xfrm>
          <a:custGeom>
            <a:avLst/>
            <a:gdLst/>
            <a:ahLst/>
            <a:cxnLst/>
            <a:rect l="l" t="t" r="r" b="b"/>
            <a:pathLst>
              <a:path w="268543" h="193351">
                <a:moveTo>
                  <a:pt x="0" y="0"/>
                </a:moveTo>
                <a:lnTo>
                  <a:pt x="268544" y="0"/>
                </a:lnTo>
                <a:lnTo>
                  <a:pt x="268544" y="193351"/>
                </a:lnTo>
                <a:lnTo>
                  <a:pt x="0" y="1933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6" name="Freeform 6"/>
          <p:cNvSpPr/>
          <p:nvPr/>
        </p:nvSpPr>
        <p:spPr>
          <a:xfrm flipH="1">
            <a:off x="7868466" y="1603417"/>
            <a:ext cx="2551068" cy="130297"/>
          </a:xfrm>
          <a:custGeom>
            <a:avLst/>
            <a:gdLst/>
            <a:ahLst/>
            <a:cxnLst/>
            <a:rect l="l" t="t" r="r" b="b"/>
            <a:pathLst>
              <a:path w="2551068" h="130297">
                <a:moveTo>
                  <a:pt x="2551068" y="0"/>
                </a:moveTo>
                <a:lnTo>
                  <a:pt x="0" y="0"/>
                </a:lnTo>
                <a:lnTo>
                  <a:pt x="0" y="130297"/>
                </a:lnTo>
                <a:lnTo>
                  <a:pt x="2551068" y="130297"/>
                </a:lnTo>
                <a:lnTo>
                  <a:pt x="255106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l="520" r="520"/>
          <a:stretch>
            <a:fillRect/>
          </a:stretch>
        </p:blipFill>
        <p:spPr>
          <a:xfrm>
            <a:off x="1261199" y="3342676"/>
            <a:ext cx="16230600" cy="6329934"/>
          </a:xfrm>
          <a:prstGeom prst="rect">
            <a:avLst/>
          </a:prstGeom>
        </p:spPr>
      </p:pic>
      <p:sp>
        <p:nvSpPr>
          <p:cNvPr id="8" name="TextBox 8"/>
          <p:cNvSpPr txBox="1"/>
          <p:nvPr/>
        </p:nvSpPr>
        <p:spPr>
          <a:xfrm>
            <a:off x="7541534" y="897931"/>
            <a:ext cx="2735520" cy="422616"/>
          </a:xfrm>
          <a:prstGeom prst="rect">
            <a:avLst/>
          </a:prstGeom>
        </p:spPr>
        <p:txBody>
          <a:bodyPr lIns="0" tIns="0" rIns="0" bIns="0" rtlCol="0" anchor="t">
            <a:spAutoFit/>
          </a:bodyPr>
          <a:lstStyle/>
          <a:p>
            <a:pPr algn="ctr">
              <a:lnSpc>
                <a:spcPts val="3639"/>
              </a:lnSpc>
              <a:spcBef>
                <a:spcPct val="0"/>
              </a:spcBef>
            </a:pPr>
            <a:r>
              <a:rPr lang="en-US" sz="2599" b="1" dirty="0" err="1">
                <a:solidFill>
                  <a:srgbClr val="FF3600"/>
                </a:solidFill>
                <a:latin typeface="Arial" panose="020B0604020202020204" pitchFamily="34" charset="0"/>
                <a:ea typeface="微軟正黑體" panose="020B0604030504040204" pitchFamily="34" charset="-120"/>
                <a:cs typeface="Open Sans"/>
                <a:sym typeface="Open Sans"/>
              </a:rPr>
              <a:t>前車起步</a:t>
            </a:r>
            <a:endParaRPr lang="en-US" sz="2599" b="1" dirty="0">
              <a:solidFill>
                <a:srgbClr val="FF3600"/>
              </a:solidFill>
              <a:latin typeface="Arial" panose="020B0604020202020204" pitchFamily="34" charset="0"/>
              <a:ea typeface="微軟正黑體" panose="020B0604030504040204" pitchFamily="34" charset="-120"/>
              <a:cs typeface="Open Sans"/>
              <a:sym typeface="Open Sans"/>
            </a:endParaRPr>
          </a:p>
        </p:txBody>
      </p:sp>
      <p:sp>
        <p:nvSpPr>
          <p:cNvPr id="9" name="TextBox 9"/>
          <p:cNvSpPr txBox="1"/>
          <p:nvPr/>
        </p:nvSpPr>
        <p:spPr>
          <a:xfrm>
            <a:off x="5984590" y="1726600"/>
            <a:ext cx="6318820" cy="1066254"/>
          </a:xfrm>
          <a:prstGeom prst="rect">
            <a:avLst/>
          </a:prstGeom>
        </p:spPr>
        <p:txBody>
          <a:bodyPr lIns="0" tIns="0" rIns="0" bIns="0" rtlCol="0" anchor="t">
            <a:spAutoFit/>
          </a:bodyPr>
          <a:lstStyle/>
          <a:p>
            <a:pPr algn="ctr">
              <a:lnSpc>
                <a:spcPts val="9099"/>
              </a:lnSpc>
              <a:spcBef>
                <a:spcPct val="0"/>
              </a:spcBef>
            </a:pPr>
            <a:r>
              <a:rPr lang="en-US" sz="6499" b="1" dirty="0" err="1">
                <a:solidFill>
                  <a:srgbClr val="FFFFFF"/>
                </a:solidFill>
                <a:latin typeface="Arial" panose="020B0604020202020204" pitchFamily="34" charset="0"/>
                <a:ea typeface="微軟正黑體" panose="020B0604030504040204" pitchFamily="34" charset="-120"/>
                <a:cs typeface="Anton"/>
                <a:sym typeface="Anton"/>
              </a:rPr>
              <a:t>道路實測與影測</a:t>
            </a:r>
            <a:endParaRPr lang="en-US" sz="6499" b="1" dirty="0">
              <a:solidFill>
                <a:srgbClr val="FFFFFF"/>
              </a:solidFill>
              <a:latin typeface="Arial" panose="020B0604020202020204" pitchFamily="34" charset="0"/>
              <a:ea typeface="微軟正黑體" panose="020B0604030504040204" pitchFamily="34" charset="-120"/>
              <a:cs typeface="Anton"/>
              <a:sym typeface="Anton"/>
            </a:endParaRPr>
          </a:p>
        </p:txBody>
      </p:sp>
      <p:sp>
        <p:nvSpPr>
          <p:cNvPr id="10" name="TextBox 10"/>
          <p:cNvSpPr txBox="1"/>
          <p:nvPr/>
        </p:nvSpPr>
        <p:spPr>
          <a:xfrm>
            <a:off x="1028700" y="498624"/>
            <a:ext cx="980073" cy="24066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Anton"/>
                <a:ea typeface="Anton"/>
                <a:cs typeface="Anton"/>
                <a:sym typeface="Anton"/>
              </a:rPr>
              <a:t>NKUST-RD</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5192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7608159" y="8578459"/>
            <a:ext cx="997448" cy="362234"/>
            <a:chOff x="0" y="0"/>
            <a:chExt cx="1154854" cy="419398"/>
          </a:xfrm>
        </p:grpSpPr>
        <p:sp>
          <p:nvSpPr>
            <p:cNvPr id="3" name="Freeform 3"/>
            <p:cNvSpPr/>
            <p:nvPr/>
          </p:nvSpPr>
          <p:spPr>
            <a:xfrm>
              <a:off x="0" y="0"/>
              <a:ext cx="1154854" cy="419398"/>
            </a:xfrm>
            <a:custGeom>
              <a:avLst/>
              <a:gdLst/>
              <a:ahLst/>
              <a:cxnLst/>
              <a:rect l="l" t="t" r="r" b="b"/>
              <a:pathLst>
                <a:path w="1154854" h="419398">
                  <a:moveTo>
                    <a:pt x="577427" y="0"/>
                  </a:moveTo>
                  <a:lnTo>
                    <a:pt x="1154854" y="419398"/>
                  </a:lnTo>
                  <a:lnTo>
                    <a:pt x="0" y="419398"/>
                  </a:lnTo>
                  <a:lnTo>
                    <a:pt x="577427" y="0"/>
                  </a:lnTo>
                  <a:close/>
                </a:path>
              </a:pathLst>
            </a:custGeom>
            <a:solidFill>
              <a:srgbClr val="FF3600"/>
            </a:solidFill>
          </p:spPr>
          <p:txBody>
            <a:bodyPr/>
            <a:lstStyle/>
            <a:p>
              <a:endParaRPr lang="zh-TW" altLang="en-US"/>
            </a:p>
          </p:txBody>
        </p:sp>
        <p:sp>
          <p:nvSpPr>
            <p:cNvPr id="4" name="TextBox 4"/>
            <p:cNvSpPr txBox="1"/>
            <p:nvPr/>
          </p:nvSpPr>
          <p:spPr>
            <a:xfrm>
              <a:off x="180446" y="156621"/>
              <a:ext cx="793962" cy="23282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69189" y="527199"/>
            <a:ext cx="268543" cy="193351"/>
          </a:xfrm>
          <a:custGeom>
            <a:avLst/>
            <a:gdLst/>
            <a:ahLst/>
            <a:cxnLst/>
            <a:rect l="l" t="t" r="r" b="b"/>
            <a:pathLst>
              <a:path w="268543" h="193351">
                <a:moveTo>
                  <a:pt x="0" y="0"/>
                </a:moveTo>
                <a:lnTo>
                  <a:pt x="268544" y="0"/>
                </a:lnTo>
                <a:lnTo>
                  <a:pt x="268544" y="193351"/>
                </a:lnTo>
                <a:lnTo>
                  <a:pt x="0" y="1933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6" name="Freeform 6"/>
          <p:cNvSpPr/>
          <p:nvPr/>
        </p:nvSpPr>
        <p:spPr>
          <a:xfrm flipH="1">
            <a:off x="7868466" y="1603417"/>
            <a:ext cx="2551068" cy="130297"/>
          </a:xfrm>
          <a:custGeom>
            <a:avLst/>
            <a:gdLst/>
            <a:ahLst/>
            <a:cxnLst/>
            <a:rect l="l" t="t" r="r" b="b"/>
            <a:pathLst>
              <a:path w="2551068" h="130297">
                <a:moveTo>
                  <a:pt x="2551068" y="0"/>
                </a:moveTo>
                <a:lnTo>
                  <a:pt x="0" y="0"/>
                </a:lnTo>
                <a:lnTo>
                  <a:pt x="0" y="130297"/>
                </a:lnTo>
                <a:lnTo>
                  <a:pt x="2551068" y="130297"/>
                </a:lnTo>
                <a:lnTo>
                  <a:pt x="255106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l="64" r="64"/>
          <a:stretch>
            <a:fillRect/>
          </a:stretch>
        </p:blipFill>
        <p:spPr>
          <a:xfrm>
            <a:off x="2173070" y="3104551"/>
            <a:ext cx="14441723" cy="6643193"/>
          </a:xfrm>
          <a:prstGeom prst="rect">
            <a:avLst/>
          </a:prstGeom>
        </p:spPr>
      </p:pic>
      <p:sp>
        <p:nvSpPr>
          <p:cNvPr id="8" name="TextBox 8"/>
          <p:cNvSpPr txBox="1"/>
          <p:nvPr/>
        </p:nvSpPr>
        <p:spPr>
          <a:xfrm>
            <a:off x="1028700" y="498624"/>
            <a:ext cx="980073" cy="240591"/>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Anton"/>
                <a:ea typeface="Anton"/>
                <a:cs typeface="Anton"/>
                <a:sym typeface="Anton"/>
              </a:rPr>
              <a:t>BORCELLE</a:t>
            </a:r>
          </a:p>
        </p:txBody>
      </p:sp>
      <p:sp>
        <p:nvSpPr>
          <p:cNvPr id="9" name="TextBox 9"/>
          <p:cNvSpPr txBox="1"/>
          <p:nvPr/>
        </p:nvSpPr>
        <p:spPr>
          <a:xfrm>
            <a:off x="6607905" y="883683"/>
            <a:ext cx="5072190" cy="422616"/>
          </a:xfrm>
          <a:prstGeom prst="rect">
            <a:avLst/>
          </a:prstGeom>
        </p:spPr>
        <p:txBody>
          <a:bodyPr lIns="0" tIns="0" rIns="0" bIns="0" rtlCol="0" anchor="t">
            <a:spAutoFit/>
          </a:bodyPr>
          <a:lstStyle/>
          <a:p>
            <a:pPr algn="ctr">
              <a:lnSpc>
                <a:spcPts val="3639"/>
              </a:lnSpc>
              <a:spcBef>
                <a:spcPct val="0"/>
              </a:spcBef>
            </a:pPr>
            <a:r>
              <a:rPr lang="en-US" sz="2599" b="1" dirty="0" err="1">
                <a:solidFill>
                  <a:srgbClr val="FF3600"/>
                </a:solidFill>
                <a:latin typeface="Arial" panose="020B0604020202020204" pitchFamily="34" charset="0"/>
                <a:ea typeface="微軟正黑體" panose="020B0604030504040204" pitchFamily="34" charset="-120"/>
                <a:cs typeface="Open Sans Bold"/>
                <a:sym typeface="Open Sans Bold"/>
              </a:rPr>
              <a:t>前車追撞預警、車速安全距離警示</a:t>
            </a:r>
            <a:endParaRPr lang="en-US" sz="2599" b="1" dirty="0">
              <a:solidFill>
                <a:srgbClr val="FF3600"/>
              </a:solidFill>
              <a:latin typeface="Arial" panose="020B0604020202020204" pitchFamily="34" charset="0"/>
              <a:ea typeface="微軟正黑體" panose="020B0604030504040204" pitchFamily="34" charset="-120"/>
              <a:cs typeface="Open Sans Bold"/>
              <a:sym typeface="Open Sans Bold"/>
            </a:endParaRPr>
          </a:p>
        </p:txBody>
      </p:sp>
      <p:sp>
        <p:nvSpPr>
          <p:cNvPr id="10" name="TextBox 10"/>
          <p:cNvSpPr txBox="1"/>
          <p:nvPr/>
        </p:nvSpPr>
        <p:spPr>
          <a:xfrm>
            <a:off x="5984590" y="1726600"/>
            <a:ext cx="6318820" cy="1066254"/>
          </a:xfrm>
          <a:prstGeom prst="rect">
            <a:avLst/>
          </a:prstGeom>
        </p:spPr>
        <p:txBody>
          <a:bodyPr lIns="0" tIns="0" rIns="0" bIns="0" rtlCol="0" anchor="t">
            <a:spAutoFit/>
          </a:bodyPr>
          <a:lstStyle/>
          <a:p>
            <a:pPr algn="ctr">
              <a:lnSpc>
                <a:spcPts val="9099"/>
              </a:lnSpc>
              <a:spcBef>
                <a:spcPct val="0"/>
              </a:spcBef>
            </a:pPr>
            <a:r>
              <a:rPr lang="en-US" sz="6499" b="1">
                <a:solidFill>
                  <a:srgbClr val="FFFFFF"/>
                </a:solidFill>
                <a:latin typeface="Arial" panose="020B0604020202020204" pitchFamily="34" charset="0"/>
                <a:ea typeface="微軟正黑體" panose="020B0604030504040204" pitchFamily="34" charset="-120"/>
                <a:cs typeface="Anton"/>
                <a:sym typeface="Anton"/>
              </a:rPr>
              <a:t>道路實測與影測</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5192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7608159" y="8578459"/>
            <a:ext cx="997448" cy="362234"/>
            <a:chOff x="0" y="0"/>
            <a:chExt cx="1154854" cy="419398"/>
          </a:xfrm>
        </p:grpSpPr>
        <p:sp>
          <p:nvSpPr>
            <p:cNvPr id="3" name="Freeform 3"/>
            <p:cNvSpPr/>
            <p:nvPr/>
          </p:nvSpPr>
          <p:spPr>
            <a:xfrm>
              <a:off x="0" y="0"/>
              <a:ext cx="1154854" cy="419398"/>
            </a:xfrm>
            <a:custGeom>
              <a:avLst/>
              <a:gdLst/>
              <a:ahLst/>
              <a:cxnLst/>
              <a:rect l="l" t="t" r="r" b="b"/>
              <a:pathLst>
                <a:path w="1154854" h="419398">
                  <a:moveTo>
                    <a:pt x="577427" y="0"/>
                  </a:moveTo>
                  <a:lnTo>
                    <a:pt x="1154854" y="419398"/>
                  </a:lnTo>
                  <a:lnTo>
                    <a:pt x="0" y="419398"/>
                  </a:lnTo>
                  <a:lnTo>
                    <a:pt x="577427" y="0"/>
                  </a:lnTo>
                  <a:close/>
                </a:path>
              </a:pathLst>
            </a:custGeom>
            <a:solidFill>
              <a:srgbClr val="FF3600"/>
            </a:solidFill>
          </p:spPr>
          <p:txBody>
            <a:bodyPr/>
            <a:lstStyle/>
            <a:p>
              <a:endParaRPr lang="zh-TW" altLang="en-US"/>
            </a:p>
          </p:txBody>
        </p:sp>
        <p:sp>
          <p:nvSpPr>
            <p:cNvPr id="4" name="TextBox 4"/>
            <p:cNvSpPr txBox="1"/>
            <p:nvPr/>
          </p:nvSpPr>
          <p:spPr>
            <a:xfrm>
              <a:off x="180446" y="156621"/>
              <a:ext cx="793962" cy="23282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69189" y="527199"/>
            <a:ext cx="268543" cy="193351"/>
          </a:xfrm>
          <a:custGeom>
            <a:avLst/>
            <a:gdLst/>
            <a:ahLst/>
            <a:cxnLst/>
            <a:rect l="l" t="t" r="r" b="b"/>
            <a:pathLst>
              <a:path w="268543" h="193351">
                <a:moveTo>
                  <a:pt x="0" y="0"/>
                </a:moveTo>
                <a:lnTo>
                  <a:pt x="268544" y="0"/>
                </a:lnTo>
                <a:lnTo>
                  <a:pt x="268544" y="193351"/>
                </a:lnTo>
                <a:lnTo>
                  <a:pt x="0" y="1933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6" name="Freeform 6"/>
          <p:cNvSpPr/>
          <p:nvPr/>
        </p:nvSpPr>
        <p:spPr>
          <a:xfrm flipH="1">
            <a:off x="7868466" y="1603417"/>
            <a:ext cx="2551068" cy="130297"/>
          </a:xfrm>
          <a:custGeom>
            <a:avLst/>
            <a:gdLst/>
            <a:ahLst/>
            <a:cxnLst/>
            <a:rect l="l" t="t" r="r" b="b"/>
            <a:pathLst>
              <a:path w="2551068" h="130297">
                <a:moveTo>
                  <a:pt x="2551068" y="0"/>
                </a:moveTo>
                <a:lnTo>
                  <a:pt x="0" y="0"/>
                </a:lnTo>
                <a:lnTo>
                  <a:pt x="0" y="130297"/>
                </a:lnTo>
                <a:lnTo>
                  <a:pt x="2551068" y="130297"/>
                </a:lnTo>
                <a:lnTo>
                  <a:pt x="255106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t="101" b="101"/>
          <a:stretch>
            <a:fillRect/>
          </a:stretch>
        </p:blipFill>
        <p:spPr>
          <a:xfrm>
            <a:off x="1799879" y="2952151"/>
            <a:ext cx="15459421" cy="7111333"/>
          </a:xfrm>
          <a:prstGeom prst="rect">
            <a:avLst/>
          </a:prstGeom>
        </p:spPr>
      </p:pic>
      <p:sp>
        <p:nvSpPr>
          <p:cNvPr id="8" name="TextBox 8"/>
          <p:cNvSpPr txBox="1"/>
          <p:nvPr/>
        </p:nvSpPr>
        <p:spPr>
          <a:xfrm>
            <a:off x="6607905" y="883683"/>
            <a:ext cx="5072190" cy="422616"/>
          </a:xfrm>
          <a:prstGeom prst="rect">
            <a:avLst/>
          </a:prstGeom>
        </p:spPr>
        <p:txBody>
          <a:bodyPr lIns="0" tIns="0" rIns="0" bIns="0" rtlCol="0" anchor="t">
            <a:spAutoFit/>
          </a:bodyPr>
          <a:lstStyle/>
          <a:p>
            <a:pPr algn="ctr">
              <a:lnSpc>
                <a:spcPts val="3639"/>
              </a:lnSpc>
              <a:spcBef>
                <a:spcPct val="0"/>
              </a:spcBef>
            </a:pPr>
            <a:r>
              <a:rPr lang="en-US" sz="2599" b="1" dirty="0" err="1">
                <a:solidFill>
                  <a:srgbClr val="FF3600"/>
                </a:solidFill>
                <a:latin typeface="Arial" panose="020B0604020202020204" pitchFamily="34" charset="0"/>
                <a:ea typeface="微軟正黑體" panose="020B0604030504040204" pitchFamily="34" charset="-120"/>
                <a:cs typeface="Open Sans Bold"/>
                <a:sym typeface="Open Sans Bold"/>
              </a:rPr>
              <a:t>前車追撞預警、車速安全距離警示</a:t>
            </a:r>
            <a:endParaRPr lang="en-US" sz="2599" b="1" dirty="0">
              <a:solidFill>
                <a:srgbClr val="FF3600"/>
              </a:solidFill>
              <a:latin typeface="Arial" panose="020B0604020202020204" pitchFamily="34" charset="0"/>
              <a:ea typeface="微軟正黑體" panose="020B0604030504040204" pitchFamily="34" charset="-120"/>
              <a:cs typeface="Open Sans Bold"/>
              <a:sym typeface="Open Sans Bold"/>
            </a:endParaRPr>
          </a:p>
        </p:txBody>
      </p:sp>
      <p:sp>
        <p:nvSpPr>
          <p:cNvPr id="9" name="TextBox 9"/>
          <p:cNvSpPr txBox="1"/>
          <p:nvPr/>
        </p:nvSpPr>
        <p:spPr>
          <a:xfrm>
            <a:off x="5984590" y="1726600"/>
            <a:ext cx="6318820" cy="1066254"/>
          </a:xfrm>
          <a:prstGeom prst="rect">
            <a:avLst/>
          </a:prstGeom>
        </p:spPr>
        <p:txBody>
          <a:bodyPr lIns="0" tIns="0" rIns="0" bIns="0" rtlCol="0" anchor="t">
            <a:spAutoFit/>
          </a:bodyPr>
          <a:lstStyle/>
          <a:p>
            <a:pPr algn="ctr">
              <a:lnSpc>
                <a:spcPts val="9099"/>
              </a:lnSpc>
              <a:spcBef>
                <a:spcPct val="0"/>
              </a:spcBef>
            </a:pPr>
            <a:r>
              <a:rPr lang="en-US" sz="6499" b="1">
                <a:solidFill>
                  <a:srgbClr val="FFFFFF"/>
                </a:solidFill>
                <a:latin typeface="Arial" panose="020B0604020202020204" pitchFamily="34" charset="0"/>
                <a:ea typeface="微軟正黑體" panose="020B0604030504040204" pitchFamily="34" charset="-120"/>
                <a:cs typeface="Anton"/>
                <a:sym typeface="Anton"/>
              </a:rPr>
              <a:t>道路實測與影測</a:t>
            </a:r>
          </a:p>
        </p:txBody>
      </p:sp>
      <p:sp>
        <p:nvSpPr>
          <p:cNvPr id="10" name="TextBox 10"/>
          <p:cNvSpPr txBox="1"/>
          <p:nvPr/>
        </p:nvSpPr>
        <p:spPr>
          <a:xfrm>
            <a:off x="1028700" y="498624"/>
            <a:ext cx="980073" cy="24066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Anton"/>
                <a:ea typeface="Anton"/>
                <a:cs typeface="Anton"/>
                <a:sym typeface="Anton"/>
              </a:rPr>
              <a:t>NKUST-RD</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5192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7608159" y="8578459"/>
            <a:ext cx="997448" cy="362234"/>
            <a:chOff x="0" y="0"/>
            <a:chExt cx="1154854" cy="419398"/>
          </a:xfrm>
        </p:grpSpPr>
        <p:sp>
          <p:nvSpPr>
            <p:cNvPr id="3" name="Freeform 3"/>
            <p:cNvSpPr/>
            <p:nvPr/>
          </p:nvSpPr>
          <p:spPr>
            <a:xfrm>
              <a:off x="0" y="0"/>
              <a:ext cx="1154854" cy="419398"/>
            </a:xfrm>
            <a:custGeom>
              <a:avLst/>
              <a:gdLst/>
              <a:ahLst/>
              <a:cxnLst/>
              <a:rect l="l" t="t" r="r" b="b"/>
              <a:pathLst>
                <a:path w="1154854" h="419398">
                  <a:moveTo>
                    <a:pt x="577427" y="0"/>
                  </a:moveTo>
                  <a:lnTo>
                    <a:pt x="1154854" y="419398"/>
                  </a:lnTo>
                  <a:lnTo>
                    <a:pt x="0" y="419398"/>
                  </a:lnTo>
                  <a:lnTo>
                    <a:pt x="577427" y="0"/>
                  </a:lnTo>
                  <a:close/>
                </a:path>
              </a:pathLst>
            </a:custGeom>
            <a:solidFill>
              <a:srgbClr val="FF3600"/>
            </a:solidFill>
          </p:spPr>
          <p:txBody>
            <a:bodyPr/>
            <a:lstStyle/>
            <a:p>
              <a:endParaRPr lang="zh-TW" altLang="en-US"/>
            </a:p>
          </p:txBody>
        </p:sp>
        <p:sp>
          <p:nvSpPr>
            <p:cNvPr id="4" name="TextBox 4"/>
            <p:cNvSpPr txBox="1"/>
            <p:nvPr/>
          </p:nvSpPr>
          <p:spPr>
            <a:xfrm>
              <a:off x="180446" y="156621"/>
              <a:ext cx="793962" cy="23282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69189" y="527199"/>
            <a:ext cx="268543" cy="193351"/>
          </a:xfrm>
          <a:custGeom>
            <a:avLst/>
            <a:gdLst/>
            <a:ahLst/>
            <a:cxnLst/>
            <a:rect l="l" t="t" r="r" b="b"/>
            <a:pathLst>
              <a:path w="268543" h="193351">
                <a:moveTo>
                  <a:pt x="0" y="0"/>
                </a:moveTo>
                <a:lnTo>
                  <a:pt x="268544" y="0"/>
                </a:lnTo>
                <a:lnTo>
                  <a:pt x="268544" y="193351"/>
                </a:lnTo>
                <a:lnTo>
                  <a:pt x="0" y="1933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6" name="Freeform 6"/>
          <p:cNvSpPr/>
          <p:nvPr/>
        </p:nvSpPr>
        <p:spPr>
          <a:xfrm flipH="1">
            <a:off x="7868466" y="1603417"/>
            <a:ext cx="2551068" cy="130297"/>
          </a:xfrm>
          <a:custGeom>
            <a:avLst/>
            <a:gdLst/>
            <a:ahLst/>
            <a:cxnLst/>
            <a:rect l="l" t="t" r="r" b="b"/>
            <a:pathLst>
              <a:path w="2551068" h="130297">
                <a:moveTo>
                  <a:pt x="2551068" y="0"/>
                </a:moveTo>
                <a:lnTo>
                  <a:pt x="0" y="0"/>
                </a:lnTo>
                <a:lnTo>
                  <a:pt x="0" y="130297"/>
                </a:lnTo>
                <a:lnTo>
                  <a:pt x="2551068" y="130297"/>
                </a:lnTo>
                <a:lnTo>
                  <a:pt x="255106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t="101" b="101"/>
          <a:stretch>
            <a:fillRect/>
          </a:stretch>
        </p:blipFill>
        <p:spPr>
          <a:xfrm>
            <a:off x="1795899" y="3037876"/>
            <a:ext cx="15463401" cy="7113164"/>
          </a:xfrm>
          <a:prstGeom prst="rect">
            <a:avLst/>
          </a:prstGeom>
        </p:spPr>
      </p:pic>
      <p:sp>
        <p:nvSpPr>
          <p:cNvPr id="8" name="TextBox 8"/>
          <p:cNvSpPr txBox="1"/>
          <p:nvPr/>
        </p:nvSpPr>
        <p:spPr>
          <a:xfrm>
            <a:off x="6607905" y="883683"/>
            <a:ext cx="5072190" cy="422616"/>
          </a:xfrm>
          <a:prstGeom prst="rect">
            <a:avLst/>
          </a:prstGeom>
        </p:spPr>
        <p:txBody>
          <a:bodyPr lIns="0" tIns="0" rIns="0" bIns="0" rtlCol="0" anchor="t">
            <a:spAutoFit/>
          </a:bodyPr>
          <a:lstStyle/>
          <a:p>
            <a:pPr algn="ctr">
              <a:lnSpc>
                <a:spcPts val="3639"/>
              </a:lnSpc>
              <a:spcBef>
                <a:spcPct val="0"/>
              </a:spcBef>
            </a:pPr>
            <a:r>
              <a:rPr lang="en-US" sz="2599" b="1" dirty="0" err="1">
                <a:solidFill>
                  <a:srgbClr val="FF3600"/>
                </a:solidFill>
                <a:latin typeface="Arial" panose="020B0604020202020204" pitchFamily="34" charset="0"/>
                <a:ea typeface="微軟正黑體" panose="020B0604030504040204" pitchFamily="34" charset="-120"/>
                <a:cs typeface="Open Sans Bold"/>
                <a:sym typeface="Open Sans Bold"/>
              </a:rPr>
              <a:t>前車追撞預警、車速安全距離警示</a:t>
            </a:r>
            <a:endParaRPr lang="en-US" sz="2599" b="1" dirty="0">
              <a:solidFill>
                <a:srgbClr val="FF3600"/>
              </a:solidFill>
              <a:latin typeface="Arial" panose="020B0604020202020204" pitchFamily="34" charset="0"/>
              <a:ea typeface="微軟正黑體" panose="020B0604030504040204" pitchFamily="34" charset="-120"/>
              <a:cs typeface="Open Sans Bold"/>
              <a:sym typeface="Open Sans Bold"/>
            </a:endParaRPr>
          </a:p>
        </p:txBody>
      </p:sp>
      <p:sp>
        <p:nvSpPr>
          <p:cNvPr id="9" name="TextBox 9"/>
          <p:cNvSpPr txBox="1"/>
          <p:nvPr/>
        </p:nvSpPr>
        <p:spPr>
          <a:xfrm>
            <a:off x="5984590" y="1726600"/>
            <a:ext cx="6318820" cy="1066254"/>
          </a:xfrm>
          <a:prstGeom prst="rect">
            <a:avLst/>
          </a:prstGeom>
        </p:spPr>
        <p:txBody>
          <a:bodyPr lIns="0" tIns="0" rIns="0" bIns="0" rtlCol="0" anchor="t">
            <a:spAutoFit/>
          </a:bodyPr>
          <a:lstStyle/>
          <a:p>
            <a:pPr algn="ctr">
              <a:lnSpc>
                <a:spcPts val="9099"/>
              </a:lnSpc>
              <a:spcBef>
                <a:spcPct val="0"/>
              </a:spcBef>
            </a:pPr>
            <a:r>
              <a:rPr lang="en-US" sz="6499" b="1">
                <a:solidFill>
                  <a:srgbClr val="FFFFFF"/>
                </a:solidFill>
                <a:latin typeface="Arial" panose="020B0604020202020204" pitchFamily="34" charset="0"/>
                <a:ea typeface="微軟正黑體" panose="020B0604030504040204" pitchFamily="34" charset="-120"/>
                <a:cs typeface="Anton"/>
                <a:sym typeface="Anton"/>
              </a:rPr>
              <a:t>道路實測與影測</a:t>
            </a:r>
          </a:p>
        </p:txBody>
      </p:sp>
      <p:sp>
        <p:nvSpPr>
          <p:cNvPr id="10" name="TextBox 10"/>
          <p:cNvSpPr txBox="1"/>
          <p:nvPr/>
        </p:nvSpPr>
        <p:spPr>
          <a:xfrm>
            <a:off x="1028700" y="498624"/>
            <a:ext cx="980073" cy="24066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Anton"/>
                <a:ea typeface="Anton"/>
                <a:cs typeface="Anton"/>
                <a:sym typeface="Anton"/>
              </a:rPr>
              <a:t>NKUST-RD</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5192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7608159" y="8578459"/>
            <a:ext cx="997448" cy="362234"/>
            <a:chOff x="0" y="0"/>
            <a:chExt cx="1154854" cy="419398"/>
          </a:xfrm>
        </p:grpSpPr>
        <p:sp>
          <p:nvSpPr>
            <p:cNvPr id="3" name="Freeform 3"/>
            <p:cNvSpPr/>
            <p:nvPr/>
          </p:nvSpPr>
          <p:spPr>
            <a:xfrm>
              <a:off x="0" y="0"/>
              <a:ext cx="1154854" cy="419398"/>
            </a:xfrm>
            <a:custGeom>
              <a:avLst/>
              <a:gdLst/>
              <a:ahLst/>
              <a:cxnLst/>
              <a:rect l="l" t="t" r="r" b="b"/>
              <a:pathLst>
                <a:path w="1154854" h="419398">
                  <a:moveTo>
                    <a:pt x="577427" y="0"/>
                  </a:moveTo>
                  <a:lnTo>
                    <a:pt x="1154854" y="419398"/>
                  </a:lnTo>
                  <a:lnTo>
                    <a:pt x="0" y="419398"/>
                  </a:lnTo>
                  <a:lnTo>
                    <a:pt x="577427" y="0"/>
                  </a:lnTo>
                  <a:close/>
                </a:path>
              </a:pathLst>
            </a:custGeom>
            <a:solidFill>
              <a:srgbClr val="FF3600"/>
            </a:solidFill>
          </p:spPr>
          <p:txBody>
            <a:bodyPr/>
            <a:lstStyle/>
            <a:p>
              <a:endParaRPr lang="zh-TW" altLang="en-US"/>
            </a:p>
          </p:txBody>
        </p:sp>
        <p:sp>
          <p:nvSpPr>
            <p:cNvPr id="4" name="TextBox 4"/>
            <p:cNvSpPr txBox="1"/>
            <p:nvPr/>
          </p:nvSpPr>
          <p:spPr>
            <a:xfrm>
              <a:off x="180446" y="156621"/>
              <a:ext cx="793962" cy="23282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69189" y="527199"/>
            <a:ext cx="268543" cy="193351"/>
          </a:xfrm>
          <a:custGeom>
            <a:avLst/>
            <a:gdLst/>
            <a:ahLst/>
            <a:cxnLst/>
            <a:rect l="l" t="t" r="r" b="b"/>
            <a:pathLst>
              <a:path w="268543" h="193351">
                <a:moveTo>
                  <a:pt x="0" y="0"/>
                </a:moveTo>
                <a:lnTo>
                  <a:pt x="268544" y="0"/>
                </a:lnTo>
                <a:lnTo>
                  <a:pt x="268544" y="193351"/>
                </a:lnTo>
                <a:lnTo>
                  <a:pt x="0" y="1933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6" name="Freeform 6"/>
          <p:cNvSpPr/>
          <p:nvPr/>
        </p:nvSpPr>
        <p:spPr>
          <a:xfrm flipH="1">
            <a:off x="7868466" y="1603417"/>
            <a:ext cx="2551068" cy="130297"/>
          </a:xfrm>
          <a:custGeom>
            <a:avLst/>
            <a:gdLst/>
            <a:ahLst/>
            <a:cxnLst/>
            <a:rect l="l" t="t" r="r" b="b"/>
            <a:pathLst>
              <a:path w="2551068" h="130297">
                <a:moveTo>
                  <a:pt x="2551068" y="0"/>
                </a:moveTo>
                <a:lnTo>
                  <a:pt x="0" y="0"/>
                </a:lnTo>
                <a:lnTo>
                  <a:pt x="0" y="130297"/>
                </a:lnTo>
                <a:lnTo>
                  <a:pt x="2551068" y="130297"/>
                </a:lnTo>
                <a:lnTo>
                  <a:pt x="255106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t="101" b="101"/>
          <a:stretch>
            <a:fillRect/>
          </a:stretch>
        </p:blipFill>
        <p:spPr>
          <a:xfrm>
            <a:off x="1903174" y="2952151"/>
            <a:ext cx="15255726" cy="7017634"/>
          </a:xfrm>
          <a:prstGeom prst="rect">
            <a:avLst/>
          </a:prstGeom>
        </p:spPr>
      </p:pic>
      <p:sp>
        <p:nvSpPr>
          <p:cNvPr id="8" name="TextBox 8"/>
          <p:cNvSpPr txBox="1"/>
          <p:nvPr/>
        </p:nvSpPr>
        <p:spPr>
          <a:xfrm>
            <a:off x="6607905" y="883683"/>
            <a:ext cx="5072190" cy="422616"/>
          </a:xfrm>
          <a:prstGeom prst="rect">
            <a:avLst/>
          </a:prstGeom>
        </p:spPr>
        <p:txBody>
          <a:bodyPr lIns="0" tIns="0" rIns="0" bIns="0" rtlCol="0" anchor="t">
            <a:spAutoFit/>
          </a:bodyPr>
          <a:lstStyle/>
          <a:p>
            <a:pPr algn="ctr">
              <a:lnSpc>
                <a:spcPts val="3639"/>
              </a:lnSpc>
              <a:spcBef>
                <a:spcPct val="0"/>
              </a:spcBef>
            </a:pPr>
            <a:r>
              <a:rPr lang="en-US" sz="2599" b="1" dirty="0" err="1">
                <a:solidFill>
                  <a:srgbClr val="FF3600"/>
                </a:solidFill>
                <a:latin typeface="Arial" panose="020B0604020202020204" pitchFamily="34" charset="0"/>
                <a:ea typeface="微軟正黑體" panose="020B0604030504040204" pitchFamily="34" charset="-120"/>
                <a:cs typeface="Open Sans Bold"/>
                <a:sym typeface="Open Sans Bold"/>
              </a:rPr>
              <a:t>前車追撞預警、車速安全距離警示</a:t>
            </a:r>
            <a:endParaRPr lang="en-US" sz="2599" b="1" dirty="0">
              <a:solidFill>
                <a:srgbClr val="FF3600"/>
              </a:solidFill>
              <a:latin typeface="Arial" panose="020B0604020202020204" pitchFamily="34" charset="0"/>
              <a:ea typeface="微軟正黑體" panose="020B0604030504040204" pitchFamily="34" charset="-120"/>
              <a:cs typeface="Open Sans Bold"/>
              <a:sym typeface="Open Sans Bold"/>
            </a:endParaRPr>
          </a:p>
        </p:txBody>
      </p:sp>
      <p:sp>
        <p:nvSpPr>
          <p:cNvPr id="9" name="TextBox 9"/>
          <p:cNvSpPr txBox="1"/>
          <p:nvPr/>
        </p:nvSpPr>
        <p:spPr>
          <a:xfrm>
            <a:off x="5984590" y="1726600"/>
            <a:ext cx="6318820" cy="1066254"/>
          </a:xfrm>
          <a:prstGeom prst="rect">
            <a:avLst/>
          </a:prstGeom>
        </p:spPr>
        <p:txBody>
          <a:bodyPr lIns="0" tIns="0" rIns="0" bIns="0" rtlCol="0" anchor="t">
            <a:spAutoFit/>
          </a:bodyPr>
          <a:lstStyle/>
          <a:p>
            <a:pPr algn="ctr">
              <a:lnSpc>
                <a:spcPts val="9099"/>
              </a:lnSpc>
              <a:spcBef>
                <a:spcPct val="0"/>
              </a:spcBef>
            </a:pPr>
            <a:r>
              <a:rPr lang="en-US" sz="6499" b="1">
                <a:solidFill>
                  <a:srgbClr val="FFFFFF"/>
                </a:solidFill>
                <a:latin typeface="Arial" panose="020B0604020202020204" pitchFamily="34" charset="0"/>
                <a:ea typeface="微軟正黑體" panose="020B0604030504040204" pitchFamily="34" charset="-120"/>
                <a:cs typeface="Anton"/>
                <a:sym typeface="Anton"/>
              </a:rPr>
              <a:t>道路實測與影測</a:t>
            </a:r>
          </a:p>
        </p:txBody>
      </p:sp>
      <p:sp>
        <p:nvSpPr>
          <p:cNvPr id="10" name="TextBox 10"/>
          <p:cNvSpPr txBox="1"/>
          <p:nvPr/>
        </p:nvSpPr>
        <p:spPr>
          <a:xfrm>
            <a:off x="1028700" y="498624"/>
            <a:ext cx="980073" cy="24066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Anton"/>
                <a:ea typeface="Anton"/>
                <a:cs typeface="Anton"/>
                <a:sym typeface="Anton"/>
              </a:rPr>
              <a:t>NKUST-RD</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51924"/>
        </a:solidFill>
        <a:effectLst/>
      </p:bgPr>
    </p:bg>
    <p:spTree>
      <p:nvGrpSpPr>
        <p:cNvPr id="1" name=""/>
        <p:cNvGrpSpPr/>
        <p:nvPr/>
      </p:nvGrpSpPr>
      <p:grpSpPr>
        <a:xfrm>
          <a:off x="0" y="0"/>
          <a:ext cx="0" cy="0"/>
          <a:chOff x="0" y="0"/>
          <a:chExt cx="0" cy="0"/>
        </a:xfrm>
      </p:grpSpPr>
      <p:sp>
        <p:nvSpPr>
          <p:cNvPr id="2" name="Freeform 2"/>
          <p:cNvSpPr/>
          <p:nvPr/>
        </p:nvSpPr>
        <p:spPr>
          <a:xfrm>
            <a:off x="8992246" y="0"/>
            <a:ext cx="9295754" cy="6973389"/>
          </a:xfrm>
          <a:custGeom>
            <a:avLst/>
            <a:gdLst/>
            <a:ahLst/>
            <a:cxnLst/>
            <a:rect l="l" t="t" r="r" b="b"/>
            <a:pathLst>
              <a:path w="9295754" h="6973389">
                <a:moveTo>
                  <a:pt x="0" y="0"/>
                </a:moveTo>
                <a:lnTo>
                  <a:pt x="9295754" y="0"/>
                </a:lnTo>
                <a:lnTo>
                  <a:pt x="9295754" y="6973389"/>
                </a:lnTo>
                <a:lnTo>
                  <a:pt x="0" y="6973389"/>
                </a:lnTo>
                <a:lnTo>
                  <a:pt x="0" y="0"/>
                </a:lnTo>
                <a:close/>
              </a:path>
            </a:pathLst>
          </a:custGeom>
          <a:blipFill>
            <a:blip r:embed="rId6"/>
            <a:stretch>
              <a:fillRect/>
            </a:stretch>
          </a:blipFill>
        </p:spPr>
        <p:txBody>
          <a:bodyPr/>
          <a:lstStyle/>
          <a:p>
            <a:endParaRPr lang="zh-TW" altLang="en-US"/>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a:stretch>
            <a:fillRect/>
          </a:stretch>
        </p:blipFill>
        <p:spPr>
          <a:xfrm>
            <a:off x="0" y="5143500"/>
            <a:ext cx="9001435" cy="5063307"/>
          </a:xfrm>
          <a:prstGeom prst="rect">
            <a:avLst/>
          </a:prstGeom>
        </p:spPr>
      </p:pic>
      <p:sp>
        <p:nvSpPr>
          <p:cNvPr id="4" name="Freeform 4"/>
          <p:cNvSpPr/>
          <p:nvPr/>
        </p:nvSpPr>
        <p:spPr>
          <a:xfrm flipH="1">
            <a:off x="12511678" y="8023866"/>
            <a:ext cx="2551068" cy="130297"/>
          </a:xfrm>
          <a:custGeom>
            <a:avLst/>
            <a:gdLst/>
            <a:ahLst/>
            <a:cxnLst/>
            <a:rect l="l" t="t" r="r" b="b"/>
            <a:pathLst>
              <a:path w="2551068" h="130297">
                <a:moveTo>
                  <a:pt x="2551068" y="0"/>
                </a:moveTo>
                <a:lnTo>
                  <a:pt x="0" y="0"/>
                </a:lnTo>
                <a:lnTo>
                  <a:pt x="0" y="130297"/>
                </a:lnTo>
                <a:lnTo>
                  <a:pt x="2551068" y="130297"/>
                </a:lnTo>
                <a:lnTo>
                  <a:pt x="255106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a:p>
        </p:txBody>
      </p:sp>
      <p:sp>
        <p:nvSpPr>
          <p:cNvPr id="5" name="TextBox 5"/>
          <p:cNvSpPr txBox="1"/>
          <p:nvPr/>
        </p:nvSpPr>
        <p:spPr>
          <a:xfrm>
            <a:off x="10627802" y="8147049"/>
            <a:ext cx="6318820" cy="1066254"/>
          </a:xfrm>
          <a:prstGeom prst="rect">
            <a:avLst/>
          </a:prstGeom>
        </p:spPr>
        <p:txBody>
          <a:bodyPr lIns="0" tIns="0" rIns="0" bIns="0" rtlCol="0" anchor="t">
            <a:spAutoFit/>
          </a:bodyPr>
          <a:lstStyle/>
          <a:p>
            <a:pPr algn="ctr">
              <a:lnSpc>
                <a:spcPts val="9099"/>
              </a:lnSpc>
              <a:spcBef>
                <a:spcPct val="0"/>
              </a:spcBef>
            </a:pPr>
            <a:r>
              <a:rPr lang="en-US" sz="6499" b="1" dirty="0" err="1">
                <a:solidFill>
                  <a:srgbClr val="FFFFFF"/>
                </a:solidFill>
                <a:latin typeface="Arial" panose="020B0604020202020204" pitchFamily="34" charset="0"/>
                <a:ea typeface="微軟正黑體" panose="020B0604030504040204" pitchFamily="34" charset="-120"/>
                <a:cs typeface="Anton"/>
                <a:sym typeface="Anton"/>
              </a:rPr>
              <a:t>實際證明</a:t>
            </a:r>
            <a:endParaRPr lang="en-US" sz="6499" b="1" dirty="0">
              <a:solidFill>
                <a:srgbClr val="FFFFFF"/>
              </a:solidFill>
              <a:latin typeface="Arial" panose="020B0604020202020204" pitchFamily="34" charset="0"/>
              <a:ea typeface="微軟正黑體" panose="020B0604030504040204" pitchFamily="34" charset="-120"/>
              <a:cs typeface="Anton"/>
              <a:sym typeface="Anton"/>
            </a:endParaRPr>
          </a:p>
        </p:txBody>
      </p:sp>
      <p:sp>
        <p:nvSpPr>
          <p:cNvPr id="6" name="Freeform 6"/>
          <p:cNvSpPr/>
          <p:nvPr/>
        </p:nvSpPr>
        <p:spPr>
          <a:xfrm rot="72000">
            <a:off x="2839993" y="-59828"/>
            <a:ext cx="5873906" cy="5263156"/>
          </a:xfrm>
          <a:custGeom>
            <a:avLst/>
            <a:gdLst/>
            <a:ahLst/>
            <a:cxnLst/>
            <a:rect l="l" t="t" r="r" b="b"/>
            <a:pathLst>
              <a:path w="5873906" h="5263156">
                <a:moveTo>
                  <a:pt x="0" y="120784"/>
                </a:moveTo>
                <a:lnTo>
                  <a:pt x="5766188" y="0"/>
                </a:lnTo>
                <a:lnTo>
                  <a:pt x="5873906" y="5142372"/>
                </a:lnTo>
                <a:lnTo>
                  <a:pt x="107717" y="5263156"/>
                </a:lnTo>
                <a:lnTo>
                  <a:pt x="0" y="120784"/>
                </a:lnTo>
                <a:close/>
              </a:path>
            </a:pathLst>
          </a:custGeom>
          <a:blipFill>
            <a:blip r:embed="rId10"/>
            <a:stretch>
              <a:fillRect l="-9225" t="-113636" b="-2989"/>
            </a:stretch>
          </a:blipFill>
        </p:spPr>
        <p:txBody>
          <a:bodyPr/>
          <a:lstStyle/>
          <a:p>
            <a:endParaRPr lang="zh-TW" altLang="en-US"/>
          </a:p>
        </p:txBody>
      </p:sp>
      <p:pic>
        <p:nvPicPr>
          <p:cNvPr id="7" name="Picture 7">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rcRect/>
          <a:stretch>
            <a:fillRect/>
          </a:stretch>
        </p:blipFill>
        <p:spPr>
          <a:xfrm>
            <a:off x="0" y="0"/>
            <a:ext cx="2893219" cy="51435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video>
              <p:cMediaNode vol="100000">
                <p:cTn id="3"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5192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7608159" y="8578459"/>
            <a:ext cx="997448" cy="362234"/>
            <a:chOff x="0" y="0"/>
            <a:chExt cx="1154854" cy="419398"/>
          </a:xfrm>
        </p:grpSpPr>
        <p:sp>
          <p:nvSpPr>
            <p:cNvPr id="3" name="Freeform 3"/>
            <p:cNvSpPr/>
            <p:nvPr/>
          </p:nvSpPr>
          <p:spPr>
            <a:xfrm>
              <a:off x="0" y="0"/>
              <a:ext cx="1154854" cy="419398"/>
            </a:xfrm>
            <a:custGeom>
              <a:avLst/>
              <a:gdLst/>
              <a:ahLst/>
              <a:cxnLst/>
              <a:rect l="l" t="t" r="r" b="b"/>
              <a:pathLst>
                <a:path w="1154854" h="419398">
                  <a:moveTo>
                    <a:pt x="577427" y="0"/>
                  </a:moveTo>
                  <a:lnTo>
                    <a:pt x="1154854" y="419398"/>
                  </a:lnTo>
                  <a:lnTo>
                    <a:pt x="0" y="419398"/>
                  </a:lnTo>
                  <a:lnTo>
                    <a:pt x="577427" y="0"/>
                  </a:lnTo>
                  <a:close/>
                </a:path>
              </a:pathLst>
            </a:custGeom>
            <a:solidFill>
              <a:srgbClr val="FF3600"/>
            </a:solidFill>
          </p:spPr>
          <p:txBody>
            <a:bodyPr/>
            <a:lstStyle/>
            <a:p>
              <a:endParaRPr lang="zh-TW" altLang="en-US"/>
            </a:p>
          </p:txBody>
        </p:sp>
        <p:sp>
          <p:nvSpPr>
            <p:cNvPr id="4" name="TextBox 4"/>
            <p:cNvSpPr txBox="1"/>
            <p:nvPr/>
          </p:nvSpPr>
          <p:spPr>
            <a:xfrm>
              <a:off x="180446" y="156621"/>
              <a:ext cx="793962" cy="23282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69189" y="527199"/>
            <a:ext cx="268543" cy="193351"/>
          </a:xfrm>
          <a:custGeom>
            <a:avLst/>
            <a:gdLst/>
            <a:ahLst/>
            <a:cxnLst/>
            <a:rect l="l" t="t" r="r" b="b"/>
            <a:pathLst>
              <a:path w="268543" h="193351">
                <a:moveTo>
                  <a:pt x="0" y="0"/>
                </a:moveTo>
                <a:lnTo>
                  <a:pt x="268544" y="0"/>
                </a:lnTo>
                <a:lnTo>
                  <a:pt x="268544" y="193351"/>
                </a:lnTo>
                <a:lnTo>
                  <a:pt x="0" y="193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grpSp>
        <p:nvGrpSpPr>
          <p:cNvPr id="6" name="Group 6"/>
          <p:cNvGrpSpPr/>
          <p:nvPr/>
        </p:nvGrpSpPr>
        <p:grpSpPr>
          <a:xfrm>
            <a:off x="6210697" y="1422489"/>
            <a:ext cx="3680983" cy="3721011"/>
            <a:chOff x="0" y="0"/>
            <a:chExt cx="5956300" cy="6021070"/>
          </a:xfrm>
        </p:grpSpPr>
        <p:sp>
          <p:nvSpPr>
            <p:cNvPr id="7" name="Freeform 7"/>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blipFill>
              <a:blip r:embed="rId4"/>
              <a:stretch>
                <a:fillRect l="-100245" r="-1929"/>
              </a:stretch>
            </a:blipFill>
          </p:spPr>
          <p:txBody>
            <a:bodyPr/>
            <a:lstStyle/>
            <a:p>
              <a:endParaRPr lang="zh-TW" altLang="en-US"/>
            </a:p>
          </p:txBody>
        </p:sp>
      </p:grpSp>
      <p:grpSp>
        <p:nvGrpSpPr>
          <p:cNvPr id="8" name="Group 8"/>
          <p:cNvGrpSpPr/>
          <p:nvPr/>
        </p:nvGrpSpPr>
        <p:grpSpPr>
          <a:xfrm>
            <a:off x="9799924" y="1422489"/>
            <a:ext cx="3680983" cy="3721011"/>
            <a:chOff x="0" y="0"/>
            <a:chExt cx="5956300" cy="6021070"/>
          </a:xfrm>
        </p:grpSpPr>
        <p:sp>
          <p:nvSpPr>
            <p:cNvPr id="9" name="Freeform 9"/>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blipFill>
              <a:blip r:embed="rId5"/>
              <a:stretch>
                <a:fillRect l="-21825" r="-21825"/>
              </a:stretch>
            </a:blipFill>
          </p:spPr>
          <p:txBody>
            <a:bodyPr/>
            <a:lstStyle/>
            <a:p>
              <a:endParaRPr lang="zh-TW" altLang="en-US"/>
            </a:p>
          </p:txBody>
        </p:sp>
      </p:grpSp>
      <p:grpSp>
        <p:nvGrpSpPr>
          <p:cNvPr id="10" name="Group 10"/>
          <p:cNvGrpSpPr/>
          <p:nvPr/>
        </p:nvGrpSpPr>
        <p:grpSpPr>
          <a:xfrm>
            <a:off x="13292387" y="1422489"/>
            <a:ext cx="3680983" cy="3721011"/>
            <a:chOff x="0" y="0"/>
            <a:chExt cx="5956300" cy="6021070"/>
          </a:xfrm>
        </p:grpSpPr>
        <p:sp>
          <p:nvSpPr>
            <p:cNvPr id="11" name="Freeform 11"/>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blipFill>
              <a:blip r:embed="rId6"/>
              <a:stretch>
                <a:fillRect t="-24239" b="-24239"/>
              </a:stretch>
            </a:blipFill>
          </p:spPr>
          <p:txBody>
            <a:bodyPr/>
            <a:lstStyle/>
            <a:p>
              <a:endParaRPr lang="zh-TW" altLang="en-US"/>
            </a:p>
          </p:txBody>
        </p:sp>
      </p:grpSp>
      <p:grpSp>
        <p:nvGrpSpPr>
          <p:cNvPr id="12" name="Group 12"/>
          <p:cNvGrpSpPr/>
          <p:nvPr/>
        </p:nvGrpSpPr>
        <p:grpSpPr>
          <a:xfrm>
            <a:off x="16784850" y="1422489"/>
            <a:ext cx="3680983" cy="3721011"/>
            <a:chOff x="0" y="0"/>
            <a:chExt cx="5956300" cy="6021070"/>
          </a:xfrm>
        </p:grpSpPr>
        <p:sp>
          <p:nvSpPr>
            <p:cNvPr id="13" name="Freeform 13"/>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solidFill>
              <a:srgbClr val="FF3600"/>
            </a:solidFill>
            <a:ln w="12700">
              <a:solidFill>
                <a:srgbClr val="000000"/>
              </a:solidFill>
            </a:ln>
          </p:spPr>
          <p:txBody>
            <a:bodyPr/>
            <a:lstStyle/>
            <a:p>
              <a:endParaRPr lang="zh-TW" altLang="en-US"/>
            </a:p>
          </p:txBody>
        </p:sp>
      </p:grpSp>
      <p:sp>
        <p:nvSpPr>
          <p:cNvPr id="14" name="Freeform 14"/>
          <p:cNvSpPr/>
          <p:nvPr/>
        </p:nvSpPr>
        <p:spPr>
          <a:xfrm flipH="1">
            <a:off x="1722161" y="3909215"/>
            <a:ext cx="2551068" cy="130297"/>
          </a:xfrm>
          <a:custGeom>
            <a:avLst/>
            <a:gdLst/>
            <a:ahLst/>
            <a:cxnLst/>
            <a:rect l="l" t="t" r="r" b="b"/>
            <a:pathLst>
              <a:path w="2551068" h="130297">
                <a:moveTo>
                  <a:pt x="2551069" y="0"/>
                </a:moveTo>
                <a:lnTo>
                  <a:pt x="0" y="0"/>
                </a:lnTo>
                <a:lnTo>
                  <a:pt x="0" y="130297"/>
                </a:lnTo>
                <a:lnTo>
                  <a:pt x="2551069" y="130297"/>
                </a:lnTo>
                <a:lnTo>
                  <a:pt x="255106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grpSp>
        <p:nvGrpSpPr>
          <p:cNvPr id="15" name="Group 15"/>
          <p:cNvGrpSpPr/>
          <p:nvPr/>
        </p:nvGrpSpPr>
        <p:grpSpPr>
          <a:xfrm>
            <a:off x="3613549" y="6247804"/>
            <a:ext cx="1582652" cy="807124"/>
            <a:chOff x="0" y="0"/>
            <a:chExt cx="1593781" cy="812800"/>
          </a:xfrm>
        </p:grpSpPr>
        <p:sp>
          <p:nvSpPr>
            <p:cNvPr id="16" name="Freeform 16"/>
            <p:cNvSpPr/>
            <p:nvPr/>
          </p:nvSpPr>
          <p:spPr>
            <a:xfrm>
              <a:off x="0" y="0"/>
              <a:ext cx="1593781" cy="812800"/>
            </a:xfrm>
            <a:custGeom>
              <a:avLst/>
              <a:gdLst/>
              <a:ahLst/>
              <a:cxnLst/>
              <a:rect l="l" t="t" r="r" b="b"/>
              <a:pathLst>
                <a:path w="1593781" h="812800">
                  <a:moveTo>
                    <a:pt x="0" y="0"/>
                  </a:moveTo>
                  <a:lnTo>
                    <a:pt x="1593781" y="0"/>
                  </a:lnTo>
                  <a:lnTo>
                    <a:pt x="1593781" y="812800"/>
                  </a:lnTo>
                  <a:lnTo>
                    <a:pt x="0" y="812800"/>
                  </a:lnTo>
                  <a:close/>
                </a:path>
              </a:pathLst>
            </a:custGeom>
            <a:solidFill>
              <a:srgbClr val="FF3600"/>
            </a:solidFill>
          </p:spPr>
          <p:txBody>
            <a:bodyPr/>
            <a:lstStyle/>
            <a:p>
              <a:endParaRPr lang="zh-TW" altLang="en-US">
                <a:latin typeface="Arial" panose="020B0604020202020204" pitchFamily="34" charset="0"/>
                <a:ea typeface="微軟正黑體" panose="020B0604030504040204" pitchFamily="34" charset="-120"/>
              </a:endParaRPr>
            </a:p>
          </p:txBody>
        </p:sp>
        <p:sp>
          <p:nvSpPr>
            <p:cNvPr id="17" name="TextBox 17"/>
            <p:cNvSpPr txBox="1"/>
            <p:nvPr/>
          </p:nvSpPr>
          <p:spPr>
            <a:xfrm>
              <a:off x="0" y="-38100"/>
              <a:ext cx="1593781" cy="850900"/>
            </a:xfrm>
            <a:prstGeom prst="rect">
              <a:avLst/>
            </a:prstGeom>
          </p:spPr>
          <p:txBody>
            <a:bodyPr lIns="50800" tIns="50800" rIns="50800" bIns="50800" rtlCol="0" anchor="ctr"/>
            <a:lstStyle/>
            <a:p>
              <a:pPr algn="ctr">
                <a:lnSpc>
                  <a:spcPts val="2659"/>
                </a:lnSpc>
              </a:pPr>
              <a:endParaRPr>
                <a:latin typeface="Arial" panose="020B0604020202020204" pitchFamily="34" charset="0"/>
                <a:ea typeface="微軟正黑體" panose="020B0604030504040204" pitchFamily="34" charset="-120"/>
              </a:endParaRPr>
            </a:p>
          </p:txBody>
        </p:sp>
      </p:grpSp>
      <p:grpSp>
        <p:nvGrpSpPr>
          <p:cNvPr id="18" name="Group 18"/>
          <p:cNvGrpSpPr/>
          <p:nvPr/>
        </p:nvGrpSpPr>
        <p:grpSpPr>
          <a:xfrm>
            <a:off x="7546413" y="6247804"/>
            <a:ext cx="1932715" cy="807124"/>
            <a:chOff x="0" y="0"/>
            <a:chExt cx="1946306" cy="812800"/>
          </a:xfrm>
        </p:grpSpPr>
        <p:sp>
          <p:nvSpPr>
            <p:cNvPr id="19" name="Freeform 19"/>
            <p:cNvSpPr/>
            <p:nvPr/>
          </p:nvSpPr>
          <p:spPr>
            <a:xfrm>
              <a:off x="0" y="0"/>
              <a:ext cx="1946306" cy="812800"/>
            </a:xfrm>
            <a:custGeom>
              <a:avLst/>
              <a:gdLst/>
              <a:ahLst/>
              <a:cxnLst/>
              <a:rect l="l" t="t" r="r" b="b"/>
              <a:pathLst>
                <a:path w="1946306" h="812800">
                  <a:moveTo>
                    <a:pt x="0" y="0"/>
                  </a:moveTo>
                  <a:lnTo>
                    <a:pt x="1946306" y="0"/>
                  </a:lnTo>
                  <a:lnTo>
                    <a:pt x="1946306" y="812800"/>
                  </a:lnTo>
                  <a:lnTo>
                    <a:pt x="0" y="812800"/>
                  </a:lnTo>
                  <a:close/>
                </a:path>
              </a:pathLst>
            </a:custGeom>
            <a:solidFill>
              <a:srgbClr val="FF3600"/>
            </a:solidFill>
          </p:spPr>
          <p:txBody>
            <a:bodyPr/>
            <a:lstStyle/>
            <a:p>
              <a:endParaRPr lang="zh-TW" altLang="en-US">
                <a:latin typeface="Arial" panose="020B0604020202020204" pitchFamily="34" charset="0"/>
                <a:ea typeface="微軟正黑體" panose="020B0604030504040204" pitchFamily="34" charset="-120"/>
              </a:endParaRPr>
            </a:p>
          </p:txBody>
        </p:sp>
        <p:sp>
          <p:nvSpPr>
            <p:cNvPr id="20" name="TextBox 20"/>
            <p:cNvSpPr txBox="1"/>
            <p:nvPr/>
          </p:nvSpPr>
          <p:spPr>
            <a:xfrm>
              <a:off x="0" y="-38100"/>
              <a:ext cx="1946306" cy="850900"/>
            </a:xfrm>
            <a:prstGeom prst="rect">
              <a:avLst/>
            </a:prstGeom>
          </p:spPr>
          <p:txBody>
            <a:bodyPr lIns="50800" tIns="50800" rIns="50800" bIns="50800" rtlCol="0" anchor="ctr"/>
            <a:lstStyle/>
            <a:p>
              <a:pPr algn="ctr">
                <a:lnSpc>
                  <a:spcPts val="2659"/>
                </a:lnSpc>
              </a:pPr>
              <a:endParaRPr>
                <a:latin typeface="Arial" panose="020B0604020202020204" pitchFamily="34" charset="0"/>
                <a:ea typeface="微軟正黑體" panose="020B0604030504040204" pitchFamily="34" charset="-120"/>
              </a:endParaRPr>
            </a:p>
          </p:txBody>
        </p:sp>
      </p:grpSp>
      <p:grpSp>
        <p:nvGrpSpPr>
          <p:cNvPr id="21" name="Group 21"/>
          <p:cNvGrpSpPr/>
          <p:nvPr/>
        </p:nvGrpSpPr>
        <p:grpSpPr>
          <a:xfrm>
            <a:off x="11479278" y="6247804"/>
            <a:ext cx="1690499" cy="807124"/>
            <a:chOff x="0" y="0"/>
            <a:chExt cx="1702387" cy="812800"/>
          </a:xfrm>
        </p:grpSpPr>
        <p:sp>
          <p:nvSpPr>
            <p:cNvPr id="22" name="Freeform 22"/>
            <p:cNvSpPr/>
            <p:nvPr/>
          </p:nvSpPr>
          <p:spPr>
            <a:xfrm>
              <a:off x="0" y="0"/>
              <a:ext cx="1702387" cy="812800"/>
            </a:xfrm>
            <a:custGeom>
              <a:avLst/>
              <a:gdLst/>
              <a:ahLst/>
              <a:cxnLst/>
              <a:rect l="l" t="t" r="r" b="b"/>
              <a:pathLst>
                <a:path w="1702387" h="812800">
                  <a:moveTo>
                    <a:pt x="0" y="0"/>
                  </a:moveTo>
                  <a:lnTo>
                    <a:pt x="1702387" y="0"/>
                  </a:lnTo>
                  <a:lnTo>
                    <a:pt x="1702387" y="812800"/>
                  </a:lnTo>
                  <a:lnTo>
                    <a:pt x="0" y="812800"/>
                  </a:lnTo>
                  <a:close/>
                </a:path>
              </a:pathLst>
            </a:custGeom>
            <a:solidFill>
              <a:srgbClr val="FF3600"/>
            </a:solidFill>
          </p:spPr>
          <p:txBody>
            <a:bodyPr/>
            <a:lstStyle/>
            <a:p>
              <a:endParaRPr lang="zh-TW" altLang="en-US">
                <a:latin typeface="Arial" panose="020B0604020202020204" pitchFamily="34" charset="0"/>
                <a:ea typeface="微軟正黑體" panose="020B0604030504040204" pitchFamily="34" charset="-120"/>
              </a:endParaRPr>
            </a:p>
          </p:txBody>
        </p:sp>
        <p:sp>
          <p:nvSpPr>
            <p:cNvPr id="23" name="TextBox 23"/>
            <p:cNvSpPr txBox="1"/>
            <p:nvPr/>
          </p:nvSpPr>
          <p:spPr>
            <a:xfrm>
              <a:off x="0" y="-38100"/>
              <a:ext cx="1702387" cy="850900"/>
            </a:xfrm>
            <a:prstGeom prst="rect">
              <a:avLst/>
            </a:prstGeom>
          </p:spPr>
          <p:txBody>
            <a:bodyPr lIns="50800" tIns="50800" rIns="50800" bIns="50800" rtlCol="0" anchor="ctr"/>
            <a:lstStyle/>
            <a:p>
              <a:pPr algn="ctr">
                <a:lnSpc>
                  <a:spcPts val="2659"/>
                </a:lnSpc>
              </a:pPr>
              <a:endParaRPr>
                <a:latin typeface="Arial" panose="020B0604020202020204" pitchFamily="34" charset="0"/>
                <a:ea typeface="微軟正黑體" panose="020B0604030504040204" pitchFamily="34" charset="-120"/>
              </a:endParaRPr>
            </a:p>
          </p:txBody>
        </p:sp>
      </p:grpSp>
      <p:sp>
        <p:nvSpPr>
          <p:cNvPr id="24" name="TextBox 24"/>
          <p:cNvSpPr txBox="1"/>
          <p:nvPr/>
        </p:nvSpPr>
        <p:spPr>
          <a:xfrm>
            <a:off x="1028700" y="498624"/>
            <a:ext cx="980073" cy="24066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Anton"/>
                <a:ea typeface="Anton"/>
                <a:cs typeface="Anton"/>
                <a:sym typeface="Anton"/>
              </a:rPr>
              <a:t>NKUST-RD</a:t>
            </a:r>
          </a:p>
        </p:txBody>
      </p:sp>
      <p:sp>
        <p:nvSpPr>
          <p:cNvPr id="25" name="TextBox 25"/>
          <p:cNvSpPr txBox="1"/>
          <p:nvPr/>
        </p:nvSpPr>
        <p:spPr>
          <a:xfrm>
            <a:off x="1722161" y="4032398"/>
            <a:ext cx="4488536" cy="1066254"/>
          </a:xfrm>
          <a:prstGeom prst="rect">
            <a:avLst/>
          </a:prstGeom>
        </p:spPr>
        <p:txBody>
          <a:bodyPr lIns="0" tIns="0" rIns="0" bIns="0" rtlCol="0" anchor="t">
            <a:spAutoFit/>
          </a:bodyPr>
          <a:lstStyle/>
          <a:p>
            <a:pPr algn="l">
              <a:lnSpc>
                <a:spcPts val="9099"/>
              </a:lnSpc>
              <a:spcBef>
                <a:spcPct val="0"/>
              </a:spcBef>
            </a:pPr>
            <a:r>
              <a:rPr lang="en-US" sz="6499" dirty="0" err="1">
                <a:solidFill>
                  <a:srgbClr val="FFFFFF"/>
                </a:solidFill>
                <a:latin typeface="Arial" panose="020B0604020202020204" pitchFamily="34" charset="0"/>
                <a:ea typeface="微軟正黑體" panose="020B0604030504040204" pitchFamily="34" charset="-120"/>
                <a:cs typeface="Anton"/>
                <a:sym typeface="Anton"/>
              </a:rPr>
              <a:t>硬體架構</a:t>
            </a:r>
            <a:endParaRPr lang="en-US" sz="6499" dirty="0">
              <a:solidFill>
                <a:srgbClr val="FFFFFF"/>
              </a:solidFill>
              <a:latin typeface="Arial" panose="020B0604020202020204" pitchFamily="34" charset="0"/>
              <a:ea typeface="微軟正黑體" panose="020B0604030504040204" pitchFamily="34" charset="-120"/>
              <a:cs typeface="Anton"/>
              <a:sym typeface="Anton"/>
            </a:endParaRPr>
          </a:p>
        </p:txBody>
      </p:sp>
      <p:sp>
        <p:nvSpPr>
          <p:cNvPr id="26" name="TextBox 26"/>
          <p:cNvSpPr txBox="1"/>
          <p:nvPr/>
        </p:nvSpPr>
        <p:spPr>
          <a:xfrm>
            <a:off x="3830856" y="6473354"/>
            <a:ext cx="1148038" cy="371701"/>
          </a:xfrm>
          <a:prstGeom prst="rect">
            <a:avLst/>
          </a:prstGeom>
        </p:spPr>
        <p:txBody>
          <a:bodyPr lIns="0" tIns="0" rIns="0" bIns="0" rtlCol="0" anchor="t">
            <a:spAutoFit/>
          </a:bodyPr>
          <a:lstStyle/>
          <a:p>
            <a:pPr algn="ctr">
              <a:lnSpc>
                <a:spcPts val="3096"/>
              </a:lnSpc>
              <a:spcBef>
                <a:spcPct val="0"/>
              </a:spcBef>
            </a:pPr>
            <a:r>
              <a:rPr lang="en-US" sz="2212" b="1" dirty="0" err="1">
                <a:solidFill>
                  <a:srgbClr val="FFFFFF"/>
                </a:solidFill>
                <a:latin typeface="Arial" panose="020B0604020202020204" pitchFamily="34" charset="0"/>
                <a:ea typeface="微軟正黑體" panose="020B0604030504040204" pitchFamily="34" charset="-120"/>
                <a:cs typeface="Open Sans Bold"/>
                <a:sym typeface="Open Sans Bold"/>
              </a:rPr>
              <a:t>控制器</a:t>
            </a:r>
            <a:endParaRPr lang="en-US" sz="2212" b="1" dirty="0">
              <a:solidFill>
                <a:srgbClr val="FFFFFF"/>
              </a:solidFill>
              <a:latin typeface="Arial" panose="020B0604020202020204" pitchFamily="34" charset="0"/>
              <a:ea typeface="微軟正黑體" panose="020B0604030504040204" pitchFamily="34" charset="-120"/>
              <a:cs typeface="Open Sans Bold"/>
              <a:sym typeface="Open Sans Bold"/>
            </a:endParaRPr>
          </a:p>
        </p:txBody>
      </p:sp>
      <p:sp>
        <p:nvSpPr>
          <p:cNvPr id="27" name="TextBox 27"/>
          <p:cNvSpPr txBox="1"/>
          <p:nvPr/>
        </p:nvSpPr>
        <p:spPr>
          <a:xfrm>
            <a:off x="3613549" y="7392092"/>
            <a:ext cx="3521504" cy="1853071"/>
          </a:xfrm>
          <a:prstGeom prst="rect">
            <a:avLst/>
          </a:prstGeom>
        </p:spPr>
        <p:txBody>
          <a:bodyPr lIns="0" tIns="0" rIns="0" bIns="0" rtlCol="0" anchor="t">
            <a:spAutoFit/>
          </a:bodyPr>
          <a:lstStyle/>
          <a:p>
            <a:pPr algn="l">
              <a:lnSpc>
                <a:spcPts val="2239"/>
              </a:lnSpc>
            </a:pPr>
            <a:r>
              <a:rPr lang="en-US" sz="1599" dirty="0">
                <a:solidFill>
                  <a:srgbClr val="FFFFFF"/>
                </a:solidFill>
                <a:latin typeface="Arial" panose="020B0604020202020204" pitchFamily="34" charset="0"/>
                <a:ea typeface="微軟正黑體" panose="020B0604030504040204" pitchFamily="34" charset="-120"/>
                <a:cs typeface="Open Sans"/>
                <a:sym typeface="Open Sans"/>
              </a:rPr>
              <a:t>HUB 8735 ultra </a:t>
            </a:r>
          </a:p>
          <a:p>
            <a:pPr algn="l">
              <a:lnSpc>
                <a:spcPts val="2239"/>
              </a:lnSpc>
            </a:pPr>
            <a:r>
              <a:rPr lang="en-US" sz="1599" dirty="0" err="1">
                <a:solidFill>
                  <a:srgbClr val="FFFFFF"/>
                </a:solidFill>
                <a:latin typeface="Arial" panose="020B0604020202020204" pitchFamily="34" charset="0"/>
                <a:ea typeface="微軟正黑體" panose="020B0604030504040204" pitchFamily="34" charset="-120"/>
                <a:cs typeface="Open Sans"/>
                <a:sym typeface="Open Sans"/>
              </a:rPr>
              <a:t>負責AI車輛識別與演算法判斷</a:t>
            </a:r>
            <a:endParaRPr lang="en-US" sz="1599" dirty="0">
              <a:solidFill>
                <a:srgbClr val="FFFFFF"/>
              </a:solidFill>
              <a:latin typeface="Arial" panose="020B0604020202020204" pitchFamily="34" charset="0"/>
              <a:ea typeface="微軟正黑體" panose="020B0604030504040204" pitchFamily="34" charset="-120"/>
              <a:cs typeface="Open Sans"/>
              <a:sym typeface="Open Sans"/>
            </a:endParaRPr>
          </a:p>
          <a:p>
            <a:pPr algn="l">
              <a:lnSpc>
                <a:spcPts val="1680"/>
              </a:lnSpc>
            </a:pPr>
            <a:endParaRPr lang="en-US" sz="1599" dirty="0">
              <a:solidFill>
                <a:srgbClr val="FFFFFF"/>
              </a:solidFill>
              <a:latin typeface="Arial" panose="020B0604020202020204" pitchFamily="34" charset="0"/>
              <a:ea typeface="微軟正黑體" panose="020B0604030504040204" pitchFamily="34" charset="-120"/>
              <a:cs typeface="Open Sans"/>
              <a:sym typeface="Open Sans"/>
            </a:endParaRPr>
          </a:p>
          <a:p>
            <a:pPr algn="just">
              <a:lnSpc>
                <a:spcPts val="1680"/>
              </a:lnSpc>
              <a:spcBef>
                <a:spcPct val="0"/>
              </a:spcBef>
            </a:pPr>
            <a:r>
              <a:rPr lang="en-US" sz="1200" dirty="0">
                <a:solidFill>
                  <a:srgbClr val="FFFFFF"/>
                </a:solidFill>
                <a:latin typeface="Arial" panose="020B0604020202020204" pitchFamily="34" charset="0"/>
                <a:ea typeface="微軟正黑體" panose="020B0604030504040204" pitchFamily="34" charset="-120"/>
                <a:cs typeface="Open Sans"/>
                <a:sym typeface="Open Sans"/>
              </a:rPr>
              <a:t>HUB 8735 </a:t>
            </a:r>
            <a:r>
              <a:rPr lang="en-US" sz="1200" dirty="0" err="1">
                <a:solidFill>
                  <a:srgbClr val="FFFFFF"/>
                </a:solidFill>
                <a:latin typeface="Arial" panose="020B0604020202020204" pitchFamily="34" charset="0"/>
                <a:ea typeface="微軟正黑體" panose="020B0604030504040204" pitchFamily="34" charset="-120"/>
                <a:cs typeface="Open Sans"/>
                <a:sym typeface="Open Sans"/>
              </a:rPr>
              <a:t>ultra，Smart</a:t>
            </a:r>
            <a:r>
              <a:rPr lang="en-US" sz="1200" dirty="0">
                <a:solidFill>
                  <a:srgbClr val="FFFFFF"/>
                </a:solidFill>
                <a:latin typeface="Arial" panose="020B0604020202020204" pitchFamily="34" charset="0"/>
                <a:ea typeface="微軟正黑體" panose="020B0604030504040204" pitchFamily="34" charset="-120"/>
                <a:cs typeface="Open Sans"/>
                <a:sym typeface="Open Sans"/>
              </a:rPr>
              <a:t> AI </a:t>
            </a:r>
            <a:r>
              <a:rPr lang="en-US" sz="1200" dirty="0" err="1">
                <a:solidFill>
                  <a:srgbClr val="FFFFFF"/>
                </a:solidFill>
                <a:latin typeface="Arial" panose="020B0604020202020204" pitchFamily="34" charset="0"/>
                <a:ea typeface="微軟正黑體" panose="020B0604030504040204" pitchFamily="34" charset="-120"/>
                <a:cs typeface="Open Sans"/>
                <a:sym typeface="Open Sans"/>
              </a:rPr>
              <a:t>CAM是具備多功能影像處理的高度集成模組，內置NPU</a:t>
            </a:r>
            <a:r>
              <a:rPr lang="en-US" sz="1200" dirty="0">
                <a:solidFill>
                  <a:srgbClr val="FFFFFF"/>
                </a:solidFill>
                <a:latin typeface="Arial" panose="020B0604020202020204" pitchFamily="34" charset="0"/>
                <a:ea typeface="微軟正黑體" panose="020B0604030504040204" pitchFamily="34" charset="-120"/>
                <a:cs typeface="Open Sans"/>
                <a:sym typeface="Open Sans"/>
              </a:rPr>
              <a:t> AI 運算引擎，加速處理AI模型以及802.11 a/b/g/n </a:t>
            </a:r>
            <a:r>
              <a:rPr lang="en-US" sz="1200" dirty="0" err="1">
                <a:solidFill>
                  <a:srgbClr val="FFFFFF"/>
                </a:solidFill>
                <a:latin typeface="Arial" panose="020B0604020202020204" pitchFamily="34" charset="0"/>
                <a:ea typeface="微軟正黑體" panose="020B0604030504040204" pitchFamily="34" charset="-120"/>
                <a:cs typeface="Open Sans"/>
                <a:sym typeface="Open Sans"/>
              </a:rPr>
              <a:t>雙頻Wi-Fi與BLE低耗電藍牙傳輸，可廣泛應用於各種結合影像識別或</a:t>
            </a:r>
            <a:r>
              <a:rPr lang="en-US" sz="1200" dirty="0">
                <a:solidFill>
                  <a:srgbClr val="FFFFFF"/>
                </a:solidFill>
                <a:latin typeface="Arial" panose="020B0604020202020204" pitchFamily="34" charset="0"/>
                <a:ea typeface="微軟正黑體" panose="020B0604030504040204" pitchFamily="34" charset="-120"/>
                <a:cs typeface="Open Sans"/>
                <a:sym typeface="Open Sans"/>
              </a:rPr>
              <a:t> </a:t>
            </a:r>
            <a:r>
              <a:rPr lang="en-US" sz="1200" dirty="0" err="1">
                <a:solidFill>
                  <a:srgbClr val="FFFFFF"/>
                </a:solidFill>
                <a:latin typeface="Arial" panose="020B0604020202020204" pitchFamily="34" charset="0"/>
                <a:ea typeface="微軟正黑體" panose="020B0604030504040204" pitchFamily="34" charset="-120"/>
                <a:cs typeface="Open Sans"/>
                <a:sym typeface="Open Sans"/>
              </a:rPr>
              <a:t>AI運算之物聯網場域</a:t>
            </a:r>
            <a:r>
              <a:rPr lang="en-US" sz="1200" dirty="0">
                <a:solidFill>
                  <a:srgbClr val="FFFFFF"/>
                </a:solidFill>
                <a:latin typeface="Arial" panose="020B0604020202020204" pitchFamily="34" charset="0"/>
                <a:ea typeface="微軟正黑體" panose="020B0604030504040204" pitchFamily="34" charset="-120"/>
                <a:cs typeface="Open Sans"/>
                <a:sym typeface="Open Sans"/>
              </a:rPr>
              <a:t>。</a:t>
            </a:r>
          </a:p>
        </p:txBody>
      </p:sp>
      <p:sp>
        <p:nvSpPr>
          <p:cNvPr id="28" name="TextBox 28"/>
          <p:cNvSpPr txBox="1"/>
          <p:nvPr/>
        </p:nvSpPr>
        <p:spPr>
          <a:xfrm>
            <a:off x="7610161" y="6469809"/>
            <a:ext cx="1805218" cy="363113"/>
          </a:xfrm>
          <a:prstGeom prst="rect">
            <a:avLst/>
          </a:prstGeom>
        </p:spPr>
        <p:txBody>
          <a:bodyPr wrap="square" lIns="0" tIns="0" rIns="0" bIns="0" rtlCol="0" anchor="t">
            <a:spAutoFit/>
          </a:bodyPr>
          <a:lstStyle/>
          <a:p>
            <a:pPr algn="ctr">
              <a:lnSpc>
                <a:spcPts val="3096"/>
              </a:lnSpc>
              <a:spcBef>
                <a:spcPct val="0"/>
              </a:spcBef>
            </a:pPr>
            <a:r>
              <a:rPr lang="en-US" sz="2212" b="1" dirty="0" err="1">
                <a:solidFill>
                  <a:srgbClr val="FFFFFF"/>
                </a:solidFill>
                <a:latin typeface="Arial" panose="020B0604020202020204" pitchFamily="34" charset="0"/>
                <a:ea typeface="微軟正黑體" panose="020B0604030504040204" pitchFamily="34" charset="-120"/>
                <a:cs typeface="Open Sans Bold"/>
                <a:sym typeface="Open Sans Bold"/>
              </a:rPr>
              <a:t>GPS衛星定位</a:t>
            </a:r>
            <a:endParaRPr lang="en-US" sz="2212" b="1" dirty="0">
              <a:solidFill>
                <a:srgbClr val="FFFFFF"/>
              </a:solidFill>
              <a:latin typeface="Arial" panose="020B0604020202020204" pitchFamily="34" charset="0"/>
              <a:ea typeface="微軟正黑體" panose="020B0604030504040204" pitchFamily="34" charset="-120"/>
              <a:cs typeface="Open Sans Bold"/>
              <a:sym typeface="Open Sans Bold"/>
            </a:endParaRPr>
          </a:p>
        </p:txBody>
      </p:sp>
      <p:sp>
        <p:nvSpPr>
          <p:cNvPr id="29" name="TextBox 29"/>
          <p:cNvSpPr txBox="1"/>
          <p:nvPr/>
        </p:nvSpPr>
        <p:spPr>
          <a:xfrm>
            <a:off x="7546413" y="7392092"/>
            <a:ext cx="3488974" cy="2071080"/>
          </a:xfrm>
          <a:prstGeom prst="rect">
            <a:avLst/>
          </a:prstGeom>
        </p:spPr>
        <p:txBody>
          <a:bodyPr lIns="0" tIns="0" rIns="0" bIns="0" rtlCol="0" anchor="t">
            <a:spAutoFit/>
          </a:bodyPr>
          <a:lstStyle/>
          <a:p>
            <a:pPr algn="l">
              <a:lnSpc>
                <a:spcPts val="2239"/>
              </a:lnSpc>
            </a:pPr>
            <a:r>
              <a:rPr lang="en-US" sz="1599" dirty="0">
                <a:solidFill>
                  <a:srgbClr val="FFFFFF"/>
                </a:solidFill>
                <a:latin typeface="Arial" panose="020B0604020202020204" pitchFamily="34" charset="0"/>
                <a:ea typeface="微軟正黑體" panose="020B0604030504040204" pitchFamily="34" charset="-120"/>
                <a:cs typeface="Open Sans"/>
                <a:sym typeface="Open Sans"/>
              </a:rPr>
              <a:t>Neo-6m-v2 GPS</a:t>
            </a:r>
          </a:p>
          <a:p>
            <a:pPr algn="l">
              <a:lnSpc>
                <a:spcPts val="2239"/>
              </a:lnSpc>
            </a:pPr>
            <a:r>
              <a:rPr lang="en-US" sz="1599" dirty="0" err="1">
                <a:solidFill>
                  <a:srgbClr val="FFFFFF"/>
                </a:solidFill>
                <a:latin typeface="Arial" panose="020B0604020202020204" pitchFamily="34" charset="0"/>
                <a:ea typeface="微軟正黑體" panose="020B0604030504040204" pitchFamily="34" charset="-120"/>
                <a:cs typeface="Open Sans"/>
                <a:sym typeface="Open Sans"/>
              </a:rPr>
              <a:t>負責車速測定與定位</a:t>
            </a:r>
            <a:endParaRPr lang="en-US" sz="1599" dirty="0">
              <a:solidFill>
                <a:srgbClr val="FFFFFF"/>
              </a:solidFill>
              <a:latin typeface="Arial" panose="020B0604020202020204" pitchFamily="34" charset="0"/>
              <a:ea typeface="微軟正黑體" panose="020B0604030504040204" pitchFamily="34" charset="-120"/>
              <a:cs typeface="Open Sans"/>
              <a:sym typeface="Open Sans"/>
            </a:endParaRPr>
          </a:p>
          <a:p>
            <a:pPr algn="l">
              <a:lnSpc>
                <a:spcPts val="1679"/>
              </a:lnSpc>
            </a:pPr>
            <a:endParaRPr lang="en-US" sz="1599" dirty="0">
              <a:solidFill>
                <a:srgbClr val="FFFFFF"/>
              </a:solidFill>
              <a:latin typeface="Arial" panose="020B0604020202020204" pitchFamily="34" charset="0"/>
              <a:ea typeface="微軟正黑體" panose="020B0604030504040204" pitchFamily="34" charset="-120"/>
              <a:cs typeface="Open Sans"/>
              <a:sym typeface="Open Sans"/>
            </a:endParaRPr>
          </a:p>
          <a:p>
            <a:pPr algn="just">
              <a:lnSpc>
                <a:spcPts val="1679"/>
              </a:lnSpc>
              <a:spcBef>
                <a:spcPct val="0"/>
              </a:spcBef>
            </a:pPr>
            <a:r>
              <a:rPr lang="en-US" sz="1200" dirty="0">
                <a:solidFill>
                  <a:srgbClr val="FFFFFF"/>
                </a:solidFill>
                <a:latin typeface="Arial" panose="020B0604020202020204" pitchFamily="34" charset="0"/>
                <a:ea typeface="微軟正黑體" panose="020B0604030504040204" pitchFamily="34" charset="-120"/>
                <a:cs typeface="Open Sans"/>
                <a:sym typeface="Open Sans"/>
              </a:rPr>
              <a:t>NEO-6M GPS </a:t>
            </a:r>
            <a:r>
              <a:rPr lang="en-US" sz="1200" dirty="0" err="1">
                <a:solidFill>
                  <a:srgbClr val="FFFFFF"/>
                </a:solidFill>
                <a:latin typeface="Arial" panose="020B0604020202020204" pitchFamily="34" charset="0"/>
                <a:ea typeface="微軟正黑體" panose="020B0604030504040204" pitchFamily="34" charset="-120"/>
                <a:cs typeface="Open Sans"/>
                <a:sym typeface="Open Sans"/>
              </a:rPr>
              <a:t>衛星定位模組</a:t>
            </a:r>
            <a:r>
              <a:rPr lang="en-US" sz="1200" dirty="0">
                <a:solidFill>
                  <a:srgbClr val="FFFFFF"/>
                </a:solidFill>
                <a:latin typeface="Arial" panose="020B0604020202020204" pitchFamily="34" charset="0"/>
                <a:ea typeface="微軟正黑體" panose="020B0604030504040204" pitchFamily="34" charset="-120"/>
                <a:cs typeface="Open Sans"/>
                <a:sym typeface="Open Sans"/>
              </a:rPr>
              <a:t> 可 </a:t>
            </a:r>
            <a:r>
              <a:rPr lang="en-US" sz="1200" dirty="0" err="1">
                <a:solidFill>
                  <a:srgbClr val="FFFFFF"/>
                </a:solidFill>
                <a:latin typeface="Arial" panose="020B0604020202020204" pitchFamily="34" charset="0"/>
                <a:ea typeface="微軟正黑體" panose="020B0604030504040204" pitchFamily="34" charset="-120"/>
                <a:cs typeface="Open Sans"/>
                <a:sym typeface="Open Sans"/>
              </a:rPr>
              <a:t>帶有無源陶瓷天線和無源天線放大電路，單獨使用效果更好</a:t>
            </a:r>
            <a:r>
              <a:rPr lang="en-US" sz="1200" dirty="0">
                <a:solidFill>
                  <a:srgbClr val="FFFFFF"/>
                </a:solidFill>
                <a:latin typeface="Arial" panose="020B0604020202020204" pitchFamily="34" charset="0"/>
                <a:ea typeface="微軟正黑體" panose="020B0604030504040204" pitchFamily="34" charset="-120"/>
                <a:cs typeface="Open Sans"/>
                <a:sym typeface="Open Sans"/>
              </a:rPr>
              <a:t>。 帶有IPX接口，可以直接接IPX有源天線5.增加 MAX2659信號放大，衛星搜索信號更強。NEO-6M  </a:t>
            </a:r>
            <a:r>
              <a:rPr lang="en-US" sz="1200" dirty="0" err="1">
                <a:solidFill>
                  <a:srgbClr val="FFFFFF"/>
                </a:solidFill>
                <a:latin typeface="Arial" panose="020B0604020202020204" pitchFamily="34" charset="0"/>
                <a:ea typeface="微軟正黑體" panose="020B0604030504040204" pitchFamily="34" charset="-120"/>
                <a:cs typeface="Open Sans"/>
                <a:sym typeface="Open Sans"/>
              </a:rPr>
              <a:t>GPS模組，具有高靈敏度、低功耗、小型化、其極高追踪靈敏度大大擴大了其定位的覆蓋面</a:t>
            </a:r>
            <a:endParaRPr lang="en-US" sz="1200" dirty="0">
              <a:solidFill>
                <a:srgbClr val="FFFFFF"/>
              </a:solidFill>
              <a:latin typeface="Arial" panose="020B0604020202020204" pitchFamily="34" charset="0"/>
              <a:ea typeface="微軟正黑體" panose="020B0604030504040204" pitchFamily="34" charset="-120"/>
              <a:cs typeface="Open Sans"/>
              <a:sym typeface="Open Sans"/>
            </a:endParaRPr>
          </a:p>
        </p:txBody>
      </p:sp>
      <p:sp>
        <p:nvSpPr>
          <p:cNvPr id="30" name="TextBox 30"/>
          <p:cNvSpPr txBox="1"/>
          <p:nvPr/>
        </p:nvSpPr>
        <p:spPr>
          <a:xfrm>
            <a:off x="11692261" y="6473354"/>
            <a:ext cx="1264531" cy="371701"/>
          </a:xfrm>
          <a:prstGeom prst="rect">
            <a:avLst/>
          </a:prstGeom>
        </p:spPr>
        <p:txBody>
          <a:bodyPr lIns="0" tIns="0" rIns="0" bIns="0" rtlCol="0" anchor="t">
            <a:spAutoFit/>
          </a:bodyPr>
          <a:lstStyle/>
          <a:p>
            <a:pPr algn="ctr">
              <a:lnSpc>
                <a:spcPts val="3096"/>
              </a:lnSpc>
              <a:spcBef>
                <a:spcPct val="0"/>
              </a:spcBef>
            </a:pPr>
            <a:r>
              <a:rPr lang="en-US" sz="2212" b="1" dirty="0">
                <a:solidFill>
                  <a:srgbClr val="FFFFFF"/>
                </a:solidFill>
                <a:latin typeface="Arial" panose="020B0604020202020204" pitchFamily="34" charset="0"/>
                <a:ea typeface="微軟正黑體" panose="020B0604030504040204" pitchFamily="34" charset="-120"/>
                <a:cs typeface="Open Sans Bold"/>
                <a:sym typeface="Open Sans Bold"/>
              </a:rPr>
              <a:t>MP3模組</a:t>
            </a:r>
          </a:p>
        </p:txBody>
      </p:sp>
      <p:sp>
        <p:nvSpPr>
          <p:cNvPr id="31" name="TextBox 31"/>
          <p:cNvSpPr txBox="1"/>
          <p:nvPr/>
        </p:nvSpPr>
        <p:spPr>
          <a:xfrm>
            <a:off x="11479278" y="7401617"/>
            <a:ext cx="3436016" cy="2288896"/>
          </a:xfrm>
          <a:prstGeom prst="rect">
            <a:avLst/>
          </a:prstGeom>
        </p:spPr>
        <p:txBody>
          <a:bodyPr lIns="0" tIns="0" rIns="0" bIns="0" rtlCol="0" anchor="t">
            <a:spAutoFit/>
          </a:bodyPr>
          <a:lstStyle/>
          <a:p>
            <a:pPr algn="l">
              <a:lnSpc>
                <a:spcPts val="1680"/>
              </a:lnSpc>
            </a:pPr>
            <a:r>
              <a:rPr lang="en-US" sz="1200" dirty="0">
                <a:solidFill>
                  <a:srgbClr val="FFFFFF"/>
                </a:solidFill>
                <a:latin typeface="Arial" panose="020B0604020202020204" pitchFamily="34" charset="0"/>
                <a:ea typeface="微軟正黑體" panose="020B0604030504040204" pitchFamily="34" charset="-120"/>
                <a:cs typeface="Open Sans"/>
                <a:sym typeface="Open Sans"/>
              </a:rPr>
              <a:t>MP3-TF-16P</a:t>
            </a:r>
          </a:p>
          <a:p>
            <a:pPr algn="l">
              <a:lnSpc>
                <a:spcPts val="2239"/>
              </a:lnSpc>
            </a:pPr>
            <a:r>
              <a:rPr lang="en-US" sz="1599" dirty="0" err="1">
                <a:solidFill>
                  <a:srgbClr val="FFFFFF"/>
                </a:solidFill>
                <a:latin typeface="Arial" panose="020B0604020202020204" pitchFamily="34" charset="0"/>
                <a:ea typeface="微軟正黑體" panose="020B0604030504040204" pitchFamily="34" charset="-120"/>
                <a:cs typeface="Open Sans"/>
                <a:sym typeface="Open Sans"/>
              </a:rPr>
              <a:t>負責音效提示與通知</a:t>
            </a:r>
            <a:endParaRPr lang="en-US" sz="1599" dirty="0">
              <a:solidFill>
                <a:srgbClr val="FFFFFF"/>
              </a:solidFill>
              <a:latin typeface="Arial" panose="020B0604020202020204" pitchFamily="34" charset="0"/>
              <a:ea typeface="微軟正黑體" panose="020B0604030504040204" pitchFamily="34" charset="-120"/>
              <a:cs typeface="Open Sans"/>
              <a:sym typeface="Open Sans"/>
            </a:endParaRPr>
          </a:p>
          <a:p>
            <a:pPr algn="l">
              <a:lnSpc>
                <a:spcPts val="2239"/>
              </a:lnSpc>
            </a:pPr>
            <a:endParaRPr lang="en-US" sz="1599" dirty="0">
              <a:solidFill>
                <a:srgbClr val="FFFFFF"/>
              </a:solidFill>
              <a:latin typeface="Arial" panose="020B0604020202020204" pitchFamily="34" charset="0"/>
              <a:ea typeface="微軟正黑體" panose="020B0604030504040204" pitchFamily="34" charset="-120"/>
              <a:cs typeface="Open Sans"/>
              <a:sym typeface="Open Sans"/>
            </a:endParaRPr>
          </a:p>
          <a:p>
            <a:pPr algn="just">
              <a:lnSpc>
                <a:spcPts val="1679"/>
              </a:lnSpc>
            </a:pPr>
            <a:r>
              <a:rPr lang="en-US" sz="1200" dirty="0">
                <a:solidFill>
                  <a:srgbClr val="FFFFFF"/>
                </a:solidFill>
                <a:latin typeface="Arial" panose="020B0604020202020204" pitchFamily="34" charset="0"/>
                <a:ea typeface="微軟正黑體" panose="020B0604030504040204" pitchFamily="34" charset="-120"/>
                <a:cs typeface="Open Sans"/>
                <a:sym typeface="Open Sans"/>
              </a:rPr>
              <a:t>MP3-TF-16P </a:t>
            </a:r>
            <a:r>
              <a:rPr lang="en-US" sz="1200" dirty="0" err="1">
                <a:solidFill>
                  <a:srgbClr val="FFFFFF"/>
                </a:solidFill>
                <a:latin typeface="Arial" panose="020B0604020202020204" pitchFamily="34" charset="0"/>
                <a:ea typeface="微軟正黑體" panose="020B0604030504040204" pitchFamily="34" charset="-120"/>
                <a:cs typeface="Open Sans"/>
                <a:sym typeface="Open Sans"/>
              </a:rPr>
              <a:t>是一個提供串列埠的語音模組，良好的整合了</a:t>
            </a:r>
            <a:r>
              <a:rPr lang="en-US" sz="1200" dirty="0">
                <a:solidFill>
                  <a:srgbClr val="FFFFFF"/>
                </a:solidFill>
                <a:latin typeface="Arial" panose="020B0604020202020204" pitchFamily="34" charset="0"/>
                <a:ea typeface="微軟正黑體" panose="020B0604030504040204" pitchFamily="34" charset="-120"/>
                <a:cs typeface="Open Sans"/>
                <a:sym typeface="Open Sans"/>
              </a:rPr>
              <a:t> MP3、WAV、WMA </a:t>
            </a:r>
            <a:r>
              <a:rPr lang="en-US" sz="1200" dirty="0" err="1">
                <a:solidFill>
                  <a:srgbClr val="FFFFFF"/>
                </a:solidFill>
                <a:latin typeface="Arial" panose="020B0604020202020204" pitchFamily="34" charset="0"/>
                <a:ea typeface="微軟正黑體" panose="020B0604030504040204" pitchFamily="34" charset="-120"/>
                <a:cs typeface="Open Sans"/>
                <a:sym typeface="Open Sans"/>
              </a:rPr>
              <a:t>的硬解碼。同時軟體支援</a:t>
            </a:r>
            <a:r>
              <a:rPr lang="en-US" sz="1200" dirty="0">
                <a:solidFill>
                  <a:srgbClr val="FFFFFF"/>
                </a:solidFill>
                <a:latin typeface="Arial" panose="020B0604020202020204" pitchFamily="34" charset="0"/>
                <a:ea typeface="微軟正黑體" panose="020B0604030504040204" pitchFamily="34" charset="-120"/>
                <a:cs typeface="Open Sans"/>
                <a:sym typeface="Open Sans"/>
              </a:rPr>
              <a:t> TF </a:t>
            </a:r>
            <a:r>
              <a:rPr lang="en-US" sz="1200" dirty="0" err="1">
                <a:solidFill>
                  <a:srgbClr val="FFFFFF"/>
                </a:solidFill>
                <a:latin typeface="Arial" panose="020B0604020202020204" pitchFamily="34" charset="0"/>
                <a:ea typeface="微軟正黑體" panose="020B0604030504040204" pitchFamily="34" charset="-120"/>
                <a:cs typeface="Open Sans"/>
                <a:sym typeface="Open Sans"/>
              </a:rPr>
              <a:t>卡驅動，支援</a:t>
            </a:r>
            <a:r>
              <a:rPr lang="en-US" sz="1200" dirty="0">
                <a:solidFill>
                  <a:srgbClr val="FFFFFF"/>
                </a:solidFill>
                <a:latin typeface="Arial" panose="020B0604020202020204" pitchFamily="34" charset="0"/>
                <a:ea typeface="微軟正黑體" panose="020B0604030504040204" pitchFamily="34" charset="-120"/>
                <a:cs typeface="Open Sans"/>
                <a:sym typeface="Open Sans"/>
              </a:rPr>
              <a:t> FAT16、FAT32 </a:t>
            </a:r>
            <a:r>
              <a:rPr lang="en-US" sz="1200" dirty="0" err="1">
                <a:solidFill>
                  <a:srgbClr val="FFFFFF"/>
                </a:solidFill>
                <a:latin typeface="Arial" panose="020B0604020202020204" pitchFamily="34" charset="0"/>
                <a:ea typeface="微軟正黑體" panose="020B0604030504040204" pitchFamily="34" charset="-120"/>
                <a:cs typeface="Open Sans"/>
                <a:sym typeface="Open Sans"/>
              </a:rPr>
              <a:t>檔案系統。透過簡單的串口指令即可完成播放指定的音樂，以及如何播放音樂等功能，無需繁瑣的底層操作，使用方便</a:t>
            </a:r>
            <a:r>
              <a:rPr lang="en-US" sz="1200" dirty="0">
                <a:solidFill>
                  <a:srgbClr val="FFFFFF"/>
                </a:solidFill>
                <a:latin typeface="Arial" panose="020B0604020202020204" pitchFamily="34" charset="0"/>
                <a:ea typeface="微軟正黑體" panose="020B0604030504040204" pitchFamily="34" charset="-120"/>
                <a:cs typeface="Open Sans"/>
                <a:sym typeface="Open Sans"/>
              </a:rPr>
              <a:t>， </a:t>
            </a:r>
            <a:r>
              <a:rPr lang="en-US" sz="1200" dirty="0" err="1">
                <a:solidFill>
                  <a:srgbClr val="FFFFFF"/>
                </a:solidFill>
                <a:latin typeface="Arial" panose="020B0604020202020204" pitchFamily="34" charset="0"/>
                <a:ea typeface="微軟正黑體" panose="020B0604030504040204" pitchFamily="34" charset="-120"/>
                <a:cs typeface="Open Sans"/>
                <a:sym typeface="Open Sans"/>
              </a:rPr>
              <a:t>穩定可靠是此款產品的大特點</a:t>
            </a:r>
            <a:endParaRPr lang="en-US" sz="1200" dirty="0">
              <a:solidFill>
                <a:srgbClr val="FFFFFF"/>
              </a:solidFill>
              <a:latin typeface="Arial" panose="020B0604020202020204" pitchFamily="34" charset="0"/>
              <a:ea typeface="微軟正黑體" panose="020B0604030504040204" pitchFamily="34" charset="-120"/>
              <a:cs typeface="Open Sans"/>
              <a:sym typeface="Open Sans"/>
            </a:endParaRPr>
          </a:p>
          <a:p>
            <a:pPr algn="l">
              <a:lnSpc>
                <a:spcPts val="1679"/>
              </a:lnSpc>
              <a:spcBef>
                <a:spcPct val="0"/>
              </a:spcBef>
            </a:pPr>
            <a:endParaRPr lang="en-US" sz="1200" dirty="0">
              <a:solidFill>
                <a:srgbClr val="FFFFFF"/>
              </a:solidFill>
              <a:latin typeface="Arial" panose="020B0604020202020204" pitchFamily="34" charset="0"/>
              <a:ea typeface="微軟正黑體" panose="020B0604030504040204" pitchFamily="34" charset="-120"/>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5192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7608159" y="8578459"/>
            <a:ext cx="997448" cy="362234"/>
            <a:chOff x="0" y="0"/>
            <a:chExt cx="1154854" cy="419398"/>
          </a:xfrm>
        </p:grpSpPr>
        <p:sp>
          <p:nvSpPr>
            <p:cNvPr id="3" name="Freeform 3"/>
            <p:cNvSpPr/>
            <p:nvPr/>
          </p:nvSpPr>
          <p:spPr>
            <a:xfrm>
              <a:off x="0" y="0"/>
              <a:ext cx="1154854" cy="419398"/>
            </a:xfrm>
            <a:custGeom>
              <a:avLst/>
              <a:gdLst/>
              <a:ahLst/>
              <a:cxnLst/>
              <a:rect l="l" t="t" r="r" b="b"/>
              <a:pathLst>
                <a:path w="1154854" h="419398">
                  <a:moveTo>
                    <a:pt x="577427" y="0"/>
                  </a:moveTo>
                  <a:lnTo>
                    <a:pt x="1154854" y="419398"/>
                  </a:lnTo>
                  <a:lnTo>
                    <a:pt x="0" y="419398"/>
                  </a:lnTo>
                  <a:lnTo>
                    <a:pt x="577427" y="0"/>
                  </a:lnTo>
                  <a:close/>
                </a:path>
              </a:pathLst>
            </a:custGeom>
            <a:solidFill>
              <a:srgbClr val="FF36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4" name="TextBox 4"/>
            <p:cNvSpPr txBox="1"/>
            <p:nvPr/>
          </p:nvSpPr>
          <p:spPr>
            <a:xfrm>
              <a:off x="180446" y="156621"/>
              <a:ext cx="793962" cy="2328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9189" y="527199"/>
            <a:ext cx="268543" cy="193351"/>
          </a:xfrm>
          <a:custGeom>
            <a:avLst/>
            <a:gdLst/>
            <a:ahLst/>
            <a:cxnLst/>
            <a:rect l="l" t="t" r="r" b="b"/>
            <a:pathLst>
              <a:path w="268543" h="193351">
                <a:moveTo>
                  <a:pt x="0" y="0"/>
                </a:moveTo>
                <a:lnTo>
                  <a:pt x="268544" y="0"/>
                </a:lnTo>
                <a:lnTo>
                  <a:pt x="268544" y="193351"/>
                </a:lnTo>
                <a:lnTo>
                  <a:pt x="0" y="193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4" name="Freeform 14"/>
          <p:cNvSpPr/>
          <p:nvPr/>
        </p:nvSpPr>
        <p:spPr>
          <a:xfrm flipH="1">
            <a:off x="490358" y="4350874"/>
            <a:ext cx="2551068" cy="130297"/>
          </a:xfrm>
          <a:custGeom>
            <a:avLst/>
            <a:gdLst/>
            <a:ahLst/>
            <a:cxnLst/>
            <a:rect l="l" t="t" r="r" b="b"/>
            <a:pathLst>
              <a:path w="2551068" h="130297">
                <a:moveTo>
                  <a:pt x="2551069" y="0"/>
                </a:moveTo>
                <a:lnTo>
                  <a:pt x="0" y="0"/>
                </a:lnTo>
                <a:lnTo>
                  <a:pt x="0" y="130297"/>
                </a:lnTo>
                <a:lnTo>
                  <a:pt x="2551069" y="130297"/>
                </a:lnTo>
                <a:lnTo>
                  <a:pt x="255106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endParaRPr>
          </a:p>
        </p:txBody>
      </p:sp>
      <p:sp>
        <p:nvSpPr>
          <p:cNvPr id="24" name="TextBox 24"/>
          <p:cNvSpPr txBox="1"/>
          <p:nvPr/>
        </p:nvSpPr>
        <p:spPr>
          <a:xfrm>
            <a:off x="1028700" y="498624"/>
            <a:ext cx="980073" cy="240665"/>
          </a:xfrm>
          <a:prstGeom prst="rect">
            <a:avLst/>
          </a:prstGeom>
        </p:spPr>
        <p:txBody>
          <a:bodyPr lIns="0" tIns="0" rIns="0" bIns="0" rtlCol="0" anchor="t">
            <a:spAutoFit/>
          </a:bodyPr>
          <a:lstStyle/>
          <a:p>
            <a:pPr marL="0" marR="0" lvl="0" indent="0" algn="l" defTabSz="914400" rtl="0" eaLnBrk="1" fontAlgn="auto" latinLnBrk="0" hangingPunct="1">
              <a:lnSpc>
                <a:spcPts val="1960"/>
              </a:lnSpc>
              <a:spcBef>
                <a:spcPct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nton"/>
                <a:ea typeface="Anton"/>
                <a:cs typeface="Anton"/>
                <a:sym typeface="Anton"/>
              </a:rPr>
              <a:t>NKUST-RD</a:t>
            </a:r>
          </a:p>
        </p:txBody>
      </p:sp>
      <p:sp>
        <p:nvSpPr>
          <p:cNvPr id="25" name="TextBox 25"/>
          <p:cNvSpPr txBox="1"/>
          <p:nvPr/>
        </p:nvSpPr>
        <p:spPr>
          <a:xfrm>
            <a:off x="490358" y="4474057"/>
            <a:ext cx="4488536" cy="1064907"/>
          </a:xfrm>
          <a:prstGeom prst="rect">
            <a:avLst/>
          </a:prstGeom>
        </p:spPr>
        <p:txBody>
          <a:bodyPr lIns="0" tIns="0" rIns="0" bIns="0" rtlCol="0" anchor="t">
            <a:spAutoFit/>
          </a:bodyPr>
          <a:lstStyle/>
          <a:p>
            <a:pPr marL="0" marR="0" lvl="0" indent="0" algn="l" defTabSz="914400" rtl="0" eaLnBrk="1" fontAlgn="auto" latinLnBrk="0" hangingPunct="1">
              <a:lnSpc>
                <a:spcPts val="9099"/>
              </a:lnSpc>
              <a:spcBef>
                <a:spcPct val="0"/>
              </a:spcBef>
              <a:spcAft>
                <a:spcPts val="0"/>
              </a:spcAft>
              <a:buClrTx/>
              <a:buSzTx/>
              <a:buFontTx/>
              <a:buNone/>
              <a:tabLst/>
              <a:defRPr/>
            </a:pPr>
            <a:r>
              <a:rPr kumimoji="0" lang="zh-TW" altLang="en-US" sz="6499" b="1" i="0" u="none" strike="noStrike" kern="120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nton"/>
                <a:sym typeface="Anton"/>
              </a:rPr>
              <a:t>原理圖</a:t>
            </a:r>
            <a:endParaRPr kumimoji="0" lang="en-US" sz="6499" b="1" i="0" u="none" strike="noStrike" kern="120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nton"/>
              <a:sym typeface="Anton"/>
            </a:endParaRPr>
          </a:p>
        </p:txBody>
      </p:sp>
      <p:grpSp>
        <p:nvGrpSpPr>
          <p:cNvPr id="12" name="群組 11">
            <a:extLst>
              <a:ext uri="{FF2B5EF4-FFF2-40B4-BE49-F238E27FC236}">
                <a16:creationId xmlns:a16="http://schemas.microsoft.com/office/drawing/2014/main" id="{DC3F77C4-A971-4074-6C13-B8AFD792754A}"/>
              </a:ext>
            </a:extLst>
          </p:cNvPr>
          <p:cNvGrpSpPr/>
          <p:nvPr/>
        </p:nvGrpSpPr>
        <p:grpSpPr>
          <a:xfrm>
            <a:off x="3352800" y="1349693"/>
            <a:ext cx="14031754" cy="7908607"/>
            <a:chOff x="3352800" y="1349693"/>
            <a:chExt cx="14031754" cy="7908607"/>
          </a:xfrm>
        </p:grpSpPr>
        <p:pic>
          <p:nvPicPr>
            <p:cNvPr id="9" name="圖片 8" descr="一張含有 文字, 螢幕擷取畫面, 圖表, 字型 的圖片&#10;&#10;自動產生的描述">
              <a:extLst>
                <a:ext uri="{FF2B5EF4-FFF2-40B4-BE49-F238E27FC236}">
                  <a16:creationId xmlns:a16="http://schemas.microsoft.com/office/drawing/2014/main" id="{6345CABD-B1CF-8949-D734-72C9BA774C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800" y="1349693"/>
              <a:ext cx="14031754" cy="7908607"/>
            </a:xfrm>
            <a:prstGeom prst="rect">
              <a:avLst/>
            </a:prstGeom>
          </p:spPr>
        </p:pic>
        <p:sp>
          <p:nvSpPr>
            <p:cNvPr id="10" name="矩形 9">
              <a:extLst>
                <a:ext uri="{FF2B5EF4-FFF2-40B4-BE49-F238E27FC236}">
                  <a16:creationId xmlns:a16="http://schemas.microsoft.com/office/drawing/2014/main" id="{77FF4800-1D05-F884-16E3-38168792966E}"/>
                </a:ext>
              </a:extLst>
            </p:cNvPr>
            <p:cNvSpPr/>
            <p:nvPr/>
          </p:nvSpPr>
          <p:spPr>
            <a:xfrm>
              <a:off x="3753729" y="2019300"/>
              <a:ext cx="2514600"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17404B98-7F38-B280-4849-6646021294A6}"/>
                </a:ext>
              </a:extLst>
            </p:cNvPr>
            <p:cNvSpPr/>
            <p:nvPr/>
          </p:nvSpPr>
          <p:spPr>
            <a:xfrm>
              <a:off x="3753729" y="2149875"/>
              <a:ext cx="2381388" cy="762000"/>
            </a:xfrm>
            <a:prstGeom prst="rect">
              <a:avLst/>
            </a:prstGeom>
            <a:solidFill>
              <a:schemeClr val="bg1"/>
            </a:solidFill>
            <a:ln>
              <a:solidFill>
                <a:srgbClr val="76C0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dirty="0">
                  <a:solidFill>
                    <a:schemeClr val="tx1"/>
                  </a:solidFill>
                  <a:ea typeface="細明體" panose="02020509000000000000" pitchFamily="49" charset="-120"/>
                </a:rPr>
                <a:t>HUB 8735 ultra-</a:t>
              </a:r>
              <a:r>
                <a:rPr lang="zh-TW" altLang="en-US" sz="2000" dirty="0">
                  <a:solidFill>
                    <a:schemeClr val="tx1"/>
                  </a:solidFill>
                  <a:ea typeface="細明體" panose="02020509000000000000" pitchFamily="49" charset="-120"/>
                </a:rPr>
                <a:t>開機</a:t>
              </a:r>
            </a:p>
          </p:txBody>
        </p:sp>
      </p:grpSp>
      <p:sp>
        <p:nvSpPr>
          <p:cNvPr id="7" name="矩形 6">
            <a:extLst>
              <a:ext uri="{FF2B5EF4-FFF2-40B4-BE49-F238E27FC236}">
                <a16:creationId xmlns:a16="http://schemas.microsoft.com/office/drawing/2014/main" id="{4C8929ED-43DB-C400-C7EC-CFE9B7E7108D}"/>
              </a:ext>
            </a:extLst>
          </p:cNvPr>
          <p:cNvSpPr/>
          <p:nvPr/>
        </p:nvSpPr>
        <p:spPr>
          <a:xfrm>
            <a:off x="5030958" y="4000500"/>
            <a:ext cx="780171" cy="3404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solidFill>
                <a:schemeClr val="tx1"/>
              </a:solidFill>
              <a:ea typeface="細明體" panose="02020509000000000000" pitchFamily="49" charset="-120"/>
            </a:endParaRPr>
          </a:p>
        </p:txBody>
      </p:sp>
      <p:sp>
        <p:nvSpPr>
          <p:cNvPr id="6" name="矩形 5">
            <a:extLst>
              <a:ext uri="{FF2B5EF4-FFF2-40B4-BE49-F238E27FC236}">
                <a16:creationId xmlns:a16="http://schemas.microsoft.com/office/drawing/2014/main" id="{AB2F71DC-6CE6-E441-F669-7298E19377A4}"/>
              </a:ext>
            </a:extLst>
          </p:cNvPr>
          <p:cNvSpPr/>
          <p:nvPr/>
        </p:nvSpPr>
        <p:spPr>
          <a:xfrm>
            <a:off x="4896729" y="3972472"/>
            <a:ext cx="914400" cy="3964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chemeClr val="tx1"/>
                </a:solidFill>
                <a:ea typeface="細明體" panose="02020509000000000000" pitchFamily="49" charset="-120"/>
              </a:rPr>
              <a:t>模型</a:t>
            </a:r>
          </a:p>
        </p:txBody>
      </p:sp>
    </p:spTree>
    <p:extLst>
      <p:ext uri="{BB962C8B-B14F-4D97-AF65-F5344CB8AC3E}">
        <p14:creationId xmlns:p14="http://schemas.microsoft.com/office/powerpoint/2010/main" val="570175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5192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7608159" y="8578459"/>
            <a:ext cx="997448" cy="362234"/>
            <a:chOff x="0" y="0"/>
            <a:chExt cx="1154854" cy="419398"/>
          </a:xfrm>
        </p:grpSpPr>
        <p:sp>
          <p:nvSpPr>
            <p:cNvPr id="3" name="Freeform 3"/>
            <p:cNvSpPr/>
            <p:nvPr/>
          </p:nvSpPr>
          <p:spPr>
            <a:xfrm>
              <a:off x="0" y="0"/>
              <a:ext cx="1154854" cy="419398"/>
            </a:xfrm>
            <a:custGeom>
              <a:avLst/>
              <a:gdLst/>
              <a:ahLst/>
              <a:cxnLst/>
              <a:rect l="l" t="t" r="r" b="b"/>
              <a:pathLst>
                <a:path w="1154854" h="419398">
                  <a:moveTo>
                    <a:pt x="577427" y="0"/>
                  </a:moveTo>
                  <a:lnTo>
                    <a:pt x="1154854" y="419398"/>
                  </a:lnTo>
                  <a:lnTo>
                    <a:pt x="0" y="419398"/>
                  </a:lnTo>
                  <a:lnTo>
                    <a:pt x="577427" y="0"/>
                  </a:lnTo>
                  <a:close/>
                </a:path>
              </a:pathLst>
            </a:custGeom>
            <a:solidFill>
              <a:srgbClr val="FF36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4" name="TextBox 4"/>
            <p:cNvSpPr txBox="1"/>
            <p:nvPr/>
          </p:nvSpPr>
          <p:spPr>
            <a:xfrm>
              <a:off x="180446" y="156621"/>
              <a:ext cx="793962" cy="2328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9189" y="527199"/>
            <a:ext cx="268543" cy="193351"/>
          </a:xfrm>
          <a:custGeom>
            <a:avLst/>
            <a:gdLst/>
            <a:ahLst/>
            <a:cxnLst/>
            <a:rect l="l" t="t" r="r" b="b"/>
            <a:pathLst>
              <a:path w="268543" h="193351">
                <a:moveTo>
                  <a:pt x="0" y="0"/>
                </a:moveTo>
                <a:lnTo>
                  <a:pt x="268544" y="0"/>
                </a:lnTo>
                <a:lnTo>
                  <a:pt x="268544" y="193351"/>
                </a:lnTo>
                <a:lnTo>
                  <a:pt x="0" y="193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4" name="Freeform 14"/>
          <p:cNvSpPr/>
          <p:nvPr/>
        </p:nvSpPr>
        <p:spPr>
          <a:xfrm flipH="1">
            <a:off x="490358" y="4350874"/>
            <a:ext cx="2551068" cy="130297"/>
          </a:xfrm>
          <a:custGeom>
            <a:avLst/>
            <a:gdLst/>
            <a:ahLst/>
            <a:cxnLst/>
            <a:rect l="l" t="t" r="r" b="b"/>
            <a:pathLst>
              <a:path w="2551068" h="130297">
                <a:moveTo>
                  <a:pt x="2551069" y="0"/>
                </a:moveTo>
                <a:lnTo>
                  <a:pt x="0" y="0"/>
                </a:lnTo>
                <a:lnTo>
                  <a:pt x="0" y="130297"/>
                </a:lnTo>
                <a:lnTo>
                  <a:pt x="2551069" y="130297"/>
                </a:lnTo>
                <a:lnTo>
                  <a:pt x="255106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endParaRPr>
          </a:p>
        </p:txBody>
      </p:sp>
      <p:sp>
        <p:nvSpPr>
          <p:cNvPr id="24" name="TextBox 24"/>
          <p:cNvSpPr txBox="1"/>
          <p:nvPr/>
        </p:nvSpPr>
        <p:spPr>
          <a:xfrm>
            <a:off x="1028700" y="498624"/>
            <a:ext cx="980073" cy="240665"/>
          </a:xfrm>
          <a:prstGeom prst="rect">
            <a:avLst/>
          </a:prstGeom>
        </p:spPr>
        <p:txBody>
          <a:bodyPr lIns="0" tIns="0" rIns="0" bIns="0" rtlCol="0" anchor="t">
            <a:spAutoFit/>
          </a:bodyPr>
          <a:lstStyle/>
          <a:p>
            <a:pPr marL="0" marR="0" lvl="0" indent="0" algn="l" defTabSz="914400" rtl="0" eaLnBrk="1" fontAlgn="auto" latinLnBrk="0" hangingPunct="1">
              <a:lnSpc>
                <a:spcPts val="1960"/>
              </a:lnSpc>
              <a:spcBef>
                <a:spcPct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nton"/>
                <a:ea typeface="Anton"/>
                <a:cs typeface="Anton"/>
                <a:sym typeface="Anton"/>
              </a:rPr>
              <a:t>NKUST-RD</a:t>
            </a:r>
          </a:p>
        </p:txBody>
      </p:sp>
      <p:sp>
        <p:nvSpPr>
          <p:cNvPr id="25" name="TextBox 25"/>
          <p:cNvSpPr txBox="1"/>
          <p:nvPr/>
        </p:nvSpPr>
        <p:spPr>
          <a:xfrm>
            <a:off x="490358" y="4474057"/>
            <a:ext cx="4488536" cy="1064907"/>
          </a:xfrm>
          <a:prstGeom prst="rect">
            <a:avLst/>
          </a:prstGeom>
        </p:spPr>
        <p:txBody>
          <a:bodyPr lIns="0" tIns="0" rIns="0" bIns="0" rtlCol="0" anchor="t">
            <a:spAutoFit/>
          </a:bodyPr>
          <a:lstStyle/>
          <a:p>
            <a:pPr marL="0" marR="0" lvl="0" indent="0" algn="l" defTabSz="914400" rtl="0" eaLnBrk="1" fontAlgn="auto" latinLnBrk="0" hangingPunct="1">
              <a:lnSpc>
                <a:spcPts val="9099"/>
              </a:lnSpc>
              <a:spcBef>
                <a:spcPct val="0"/>
              </a:spcBef>
              <a:spcAft>
                <a:spcPts val="0"/>
              </a:spcAft>
              <a:buClrTx/>
              <a:buSzTx/>
              <a:buFontTx/>
              <a:buNone/>
              <a:tabLst/>
              <a:defRPr/>
            </a:pPr>
            <a:r>
              <a:rPr kumimoji="0" lang="zh-TW" altLang="en-US" sz="6499" b="1" i="0" u="none" strike="noStrike" kern="120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nton"/>
                <a:sym typeface="Anton"/>
              </a:rPr>
              <a:t>接線圖</a:t>
            </a:r>
            <a:endParaRPr kumimoji="0" lang="en-US" sz="6499" b="1" i="0" u="none" strike="noStrike" kern="120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nton"/>
              <a:sym typeface="Anton"/>
            </a:endParaRPr>
          </a:p>
        </p:txBody>
      </p:sp>
      <p:pic>
        <p:nvPicPr>
          <p:cNvPr id="32" name="圖片 31" descr="一張含有 文字, 螢幕擷取畫面, 圖表, 方案 的圖片&#10;&#10;自動產生的描述">
            <a:extLst>
              <a:ext uri="{FF2B5EF4-FFF2-40B4-BE49-F238E27FC236}">
                <a16:creationId xmlns:a16="http://schemas.microsoft.com/office/drawing/2014/main" id="{506D3AF1-3EBD-FFF6-D21E-1DB5D2D335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200" y="1338739"/>
            <a:ext cx="14020800" cy="7919561"/>
          </a:xfrm>
          <a:prstGeom prst="rect">
            <a:avLst/>
          </a:prstGeom>
        </p:spPr>
      </p:pic>
    </p:spTree>
    <p:extLst>
      <p:ext uri="{BB962C8B-B14F-4D97-AF65-F5344CB8AC3E}">
        <p14:creationId xmlns:p14="http://schemas.microsoft.com/office/powerpoint/2010/main" val="4281531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51924"/>
        </a:solidFill>
        <a:effectLst/>
      </p:bgPr>
    </p:bg>
    <p:spTree>
      <p:nvGrpSpPr>
        <p:cNvPr id="1" name=""/>
        <p:cNvGrpSpPr/>
        <p:nvPr/>
      </p:nvGrpSpPr>
      <p:grpSpPr>
        <a:xfrm>
          <a:off x="0" y="0"/>
          <a:ext cx="0" cy="0"/>
          <a:chOff x="0" y="0"/>
          <a:chExt cx="0" cy="0"/>
        </a:xfrm>
      </p:grpSpPr>
      <p:grpSp>
        <p:nvGrpSpPr>
          <p:cNvPr id="2" name="Group 2"/>
          <p:cNvGrpSpPr/>
          <p:nvPr/>
        </p:nvGrpSpPr>
        <p:grpSpPr>
          <a:xfrm>
            <a:off x="10948356" y="1181100"/>
            <a:ext cx="7501569" cy="8400258"/>
            <a:chOff x="0" y="0"/>
            <a:chExt cx="6350000" cy="7110730"/>
          </a:xfrm>
        </p:grpSpPr>
        <p:sp>
          <p:nvSpPr>
            <p:cNvPr id="3" name="Freeform 3"/>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3600"/>
            </a:solidFill>
            <a:ln w="12700">
              <a:solidFill>
                <a:srgbClr val="000000"/>
              </a:solidFill>
            </a:ln>
          </p:spPr>
          <p:txBody>
            <a:bodyPr/>
            <a:lstStyle/>
            <a:p>
              <a:endParaRPr lang="zh-TW" altLang="en-US"/>
            </a:p>
          </p:txBody>
        </p:sp>
      </p:grpSp>
      <p:grpSp>
        <p:nvGrpSpPr>
          <p:cNvPr id="4" name="Group 4"/>
          <p:cNvGrpSpPr/>
          <p:nvPr/>
        </p:nvGrpSpPr>
        <p:grpSpPr>
          <a:xfrm>
            <a:off x="10938831" y="1028700"/>
            <a:ext cx="7349169" cy="8229600"/>
            <a:chOff x="0" y="0"/>
            <a:chExt cx="6350000" cy="7110730"/>
          </a:xfrm>
        </p:grpSpPr>
        <p:sp>
          <p:nvSpPr>
            <p:cNvPr id="5" name="Freeform 5"/>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2"/>
              <a:stretch>
                <a:fillRect l="-24040" r="-25232"/>
              </a:stretch>
            </a:blipFill>
          </p:spPr>
          <p:txBody>
            <a:bodyPr/>
            <a:lstStyle/>
            <a:p>
              <a:endParaRPr lang="zh-TW" altLang="en-US"/>
            </a:p>
          </p:txBody>
        </p:sp>
      </p:grpSp>
      <p:grpSp>
        <p:nvGrpSpPr>
          <p:cNvPr id="6" name="Group 6"/>
          <p:cNvGrpSpPr/>
          <p:nvPr/>
        </p:nvGrpSpPr>
        <p:grpSpPr>
          <a:xfrm>
            <a:off x="7724819" y="1181100"/>
            <a:ext cx="5246166" cy="5874657"/>
            <a:chOff x="0" y="0"/>
            <a:chExt cx="6350000" cy="7110730"/>
          </a:xfrm>
        </p:grpSpPr>
        <p:sp>
          <p:nvSpPr>
            <p:cNvPr id="7" name="Freeform 7"/>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151924"/>
            </a:solidFill>
            <a:ln w="12700">
              <a:solidFill>
                <a:srgbClr val="000000"/>
              </a:solidFill>
            </a:ln>
          </p:spPr>
          <p:txBody>
            <a:bodyPr/>
            <a:lstStyle/>
            <a:p>
              <a:endParaRPr lang="zh-TW" altLang="en-US"/>
            </a:p>
          </p:txBody>
        </p:sp>
      </p:grpSp>
      <p:grpSp>
        <p:nvGrpSpPr>
          <p:cNvPr id="8" name="Group 8"/>
          <p:cNvGrpSpPr/>
          <p:nvPr/>
        </p:nvGrpSpPr>
        <p:grpSpPr>
          <a:xfrm rot="-5400000">
            <a:off x="17608159" y="8578459"/>
            <a:ext cx="997448" cy="362234"/>
            <a:chOff x="0" y="0"/>
            <a:chExt cx="1154854" cy="419398"/>
          </a:xfrm>
        </p:grpSpPr>
        <p:sp>
          <p:nvSpPr>
            <p:cNvPr id="9" name="Freeform 9"/>
            <p:cNvSpPr/>
            <p:nvPr/>
          </p:nvSpPr>
          <p:spPr>
            <a:xfrm>
              <a:off x="0" y="0"/>
              <a:ext cx="1154854" cy="419398"/>
            </a:xfrm>
            <a:custGeom>
              <a:avLst/>
              <a:gdLst/>
              <a:ahLst/>
              <a:cxnLst/>
              <a:rect l="l" t="t" r="r" b="b"/>
              <a:pathLst>
                <a:path w="1154854" h="419398">
                  <a:moveTo>
                    <a:pt x="577427" y="0"/>
                  </a:moveTo>
                  <a:lnTo>
                    <a:pt x="1154854" y="419398"/>
                  </a:lnTo>
                  <a:lnTo>
                    <a:pt x="0" y="419398"/>
                  </a:lnTo>
                  <a:lnTo>
                    <a:pt x="577427" y="0"/>
                  </a:lnTo>
                  <a:close/>
                </a:path>
              </a:pathLst>
            </a:custGeom>
            <a:solidFill>
              <a:srgbClr val="FF3600"/>
            </a:solidFill>
          </p:spPr>
          <p:txBody>
            <a:bodyPr/>
            <a:lstStyle/>
            <a:p>
              <a:endParaRPr lang="zh-TW" altLang="en-US"/>
            </a:p>
          </p:txBody>
        </p:sp>
        <p:sp>
          <p:nvSpPr>
            <p:cNvPr id="10" name="TextBox 10"/>
            <p:cNvSpPr txBox="1"/>
            <p:nvPr/>
          </p:nvSpPr>
          <p:spPr>
            <a:xfrm>
              <a:off x="180446" y="156621"/>
              <a:ext cx="793962" cy="23282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69189" y="527199"/>
            <a:ext cx="268543" cy="193351"/>
          </a:xfrm>
          <a:custGeom>
            <a:avLst/>
            <a:gdLst/>
            <a:ahLst/>
            <a:cxnLst/>
            <a:rect l="l" t="t" r="r" b="b"/>
            <a:pathLst>
              <a:path w="268543" h="193351">
                <a:moveTo>
                  <a:pt x="0" y="0"/>
                </a:moveTo>
                <a:lnTo>
                  <a:pt x="268544" y="0"/>
                </a:lnTo>
                <a:lnTo>
                  <a:pt x="268544" y="193351"/>
                </a:lnTo>
                <a:lnTo>
                  <a:pt x="0" y="1933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grpSp>
        <p:nvGrpSpPr>
          <p:cNvPr id="12" name="Group 12"/>
          <p:cNvGrpSpPr/>
          <p:nvPr/>
        </p:nvGrpSpPr>
        <p:grpSpPr>
          <a:xfrm>
            <a:off x="7572419" y="1028700"/>
            <a:ext cx="5246166" cy="5874657"/>
            <a:chOff x="0" y="0"/>
            <a:chExt cx="6350000" cy="7110730"/>
          </a:xfrm>
        </p:grpSpPr>
        <p:sp>
          <p:nvSpPr>
            <p:cNvPr id="13" name="Freeform 13"/>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5"/>
              <a:stretch>
                <a:fillRect l="-2736" r="-2736"/>
              </a:stretch>
            </a:blipFill>
          </p:spPr>
          <p:txBody>
            <a:bodyPr/>
            <a:lstStyle/>
            <a:p>
              <a:endParaRPr lang="zh-TW" altLang="en-US" dirty="0"/>
            </a:p>
          </p:txBody>
        </p:sp>
      </p:grpSp>
      <p:sp>
        <p:nvSpPr>
          <p:cNvPr id="14" name="Freeform 14"/>
          <p:cNvSpPr/>
          <p:nvPr/>
        </p:nvSpPr>
        <p:spPr>
          <a:xfrm flipH="1">
            <a:off x="1028700" y="2471078"/>
            <a:ext cx="2551068" cy="130297"/>
          </a:xfrm>
          <a:custGeom>
            <a:avLst/>
            <a:gdLst/>
            <a:ahLst/>
            <a:cxnLst/>
            <a:rect l="l" t="t" r="r" b="b"/>
            <a:pathLst>
              <a:path w="2551068" h="130297">
                <a:moveTo>
                  <a:pt x="2551068" y="0"/>
                </a:moveTo>
                <a:lnTo>
                  <a:pt x="0" y="0"/>
                </a:lnTo>
                <a:lnTo>
                  <a:pt x="0" y="130298"/>
                </a:lnTo>
                <a:lnTo>
                  <a:pt x="2551068" y="130298"/>
                </a:lnTo>
                <a:lnTo>
                  <a:pt x="255106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15" name="TextBox 15"/>
          <p:cNvSpPr txBox="1"/>
          <p:nvPr/>
        </p:nvSpPr>
        <p:spPr>
          <a:xfrm>
            <a:off x="1028700" y="498624"/>
            <a:ext cx="980073" cy="24066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Anton"/>
                <a:ea typeface="Anton"/>
                <a:cs typeface="Anton"/>
                <a:sym typeface="Anton"/>
              </a:rPr>
              <a:t>NKUST-RD</a:t>
            </a:r>
          </a:p>
        </p:txBody>
      </p:sp>
      <p:sp>
        <p:nvSpPr>
          <p:cNvPr id="16" name="TextBox 16"/>
          <p:cNvSpPr txBox="1"/>
          <p:nvPr/>
        </p:nvSpPr>
        <p:spPr>
          <a:xfrm>
            <a:off x="715628" y="2899774"/>
            <a:ext cx="7349758" cy="1066254"/>
          </a:xfrm>
          <a:prstGeom prst="rect">
            <a:avLst/>
          </a:prstGeom>
        </p:spPr>
        <p:txBody>
          <a:bodyPr lIns="0" tIns="0" rIns="0" bIns="0" rtlCol="0" anchor="t">
            <a:spAutoFit/>
          </a:bodyPr>
          <a:lstStyle/>
          <a:p>
            <a:pPr algn="l">
              <a:lnSpc>
                <a:spcPts val="9099"/>
              </a:lnSpc>
              <a:spcBef>
                <a:spcPct val="0"/>
              </a:spcBef>
            </a:pPr>
            <a:r>
              <a:rPr lang="en-US" sz="6499" b="1" dirty="0">
                <a:solidFill>
                  <a:srgbClr val="FFFFFF"/>
                </a:solidFill>
                <a:latin typeface="Arial" panose="020B0604020202020204" pitchFamily="34" charset="0"/>
                <a:ea typeface="微軟正黑體" panose="020B0604030504040204" pitchFamily="34" charset="-120"/>
                <a:cs typeface="Anton"/>
                <a:sym typeface="Anton"/>
              </a:rPr>
              <a:t>YOLOV7 </a:t>
            </a:r>
            <a:r>
              <a:rPr lang="en-US" sz="6499" b="1" dirty="0" err="1">
                <a:solidFill>
                  <a:srgbClr val="FFFFFF"/>
                </a:solidFill>
                <a:latin typeface="Arial" panose="020B0604020202020204" pitchFamily="34" charset="0"/>
                <a:ea typeface="微軟正黑體" panose="020B0604030504040204" pitchFamily="34" charset="-120"/>
                <a:cs typeface="Anton"/>
                <a:sym typeface="Anton"/>
              </a:rPr>
              <a:t>物件模型</a:t>
            </a:r>
            <a:endParaRPr lang="en-US" sz="6499" b="1" dirty="0">
              <a:solidFill>
                <a:srgbClr val="FFFFFF"/>
              </a:solidFill>
              <a:latin typeface="Arial" panose="020B0604020202020204" pitchFamily="34" charset="0"/>
              <a:ea typeface="微軟正黑體" panose="020B0604030504040204" pitchFamily="34" charset="-120"/>
              <a:cs typeface="Anton"/>
              <a:sym typeface="Anton"/>
            </a:endParaRPr>
          </a:p>
        </p:txBody>
      </p:sp>
      <p:sp>
        <p:nvSpPr>
          <p:cNvPr id="17" name="TextBox 17"/>
          <p:cNvSpPr txBox="1"/>
          <p:nvPr/>
        </p:nvSpPr>
        <p:spPr>
          <a:xfrm>
            <a:off x="1386376" y="4306263"/>
            <a:ext cx="5246166" cy="4488408"/>
          </a:xfrm>
          <a:prstGeom prst="rect">
            <a:avLst/>
          </a:prstGeom>
        </p:spPr>
        <p:txBody>
          <a:bodyPr wrap="square" lIns="0" tIns="0" rIns="0" bIns="0" rtlCol="0" anchor="t">
            <a:spAutoFit/>
          </a:bodyPr>
          <a:lstStyle/>
          <a:p>
            <a:pPr algn="just">
              <a:lnSpc>
                <a:spcPts val="2379"/>
              </a:lnSpc>
            </a:pPr>
            <a:r>
              <a:rPr lang="en-US" sz="1699" dirty="0">
                <a:solidFill>
                  <a:srgbClr val="FFFFFF"/>
                </a:solidFill>
                <a:latin typeface="Arial" panose="020B0604020202020204" pitchFamily="34" charset="0"/>
                <a:ea typeface="微軟正黑體" panose="020B0604030504040204" pitchFamily="34" charset="-120"/>
                <a:cs typeface="Open Sans"/>
                <a:sym typeface="Open Sans"/>
              </a:rPr>
              <a:t>我們用Anaconda＋透過YOLOV7將４千張的汽車圖片拿來訓練AI，搭配HUB 8735 ultra </a:t>
            </a:r>
            <a:r>
              <a:rPr lang="en-US" sz="1699" dirty="0" err="1">
                <a:solidFill>
                  <a:srgbClr val="FFFFFF"/>
                </a:solidFill>
                <a:latin typeface="Arial" panose="020B0604020202020204" pitchFamily="34" charset="0"/>
                <a:ea typeface="微軟正黑體" panose="020B0604030504040204" pitchFamily="34" charset="-120"/>
                <a:cs typeface="Open Sans"/>
                <a:sym typeface="Open Sans"/>
              </a:rPr>
              <a:t>的Object</a:t>
            </a:r>
            <a:r>
              <a:rPr lang="en-US" sz="1699" dirty="0">
                <a:solidFill>
                  <a:srgbClr val="FFFFFF"/>
                </a:solidFill>
                <a:latin typeface="Arial" panose="020B0604020202020204" pitchFamily="34" charset="0"/>
                <a:ea typeface="微軟正黑體" panose="020B0604030504040204" pitchFamily="34" charset="-120"/>
                <a:cs typeface="Open Sans"/>
                <a:sym typeface="Open Sans"/>
              </a:rPr>
              <a:t> detection  </a:t>
            </a:r>
            <a:r>
              <a:rPr lang="en-US" sz="1699" dirty="0" err="1">
                <a:solidFill>
                  <a:srgbClr val="FFFFFF"/>
                </a:solidFill>
                <a:latin typeface="Arial" panose="020B0604020202020204" pitchFamily="34" charset="0"/>
                <a:ea typeface="微軟正黑體" panose="020B0604030504040204" pitchFamily="34" charset="-120"/>
                <a:cs typeface="Open Sans"/>
                <a:sym typeface="Open Sans"/>
              </a:rPr>
              <a:t>API來實現對車輛的識別</a:t>
            </a:r>
            <a:r>
              <a:rPr lang="en-US" sz="1699" dirty="0">
                <a:solidFill>
                  <a:srgbClr val="FFFFFF"/>
                </a:solidFill>
                <a:latin typeface="Arial" panose="020B0604020202020204" pitchFamily="34" charset="0"/>
                <a:ea typeface="微軟正黑體" panose="020B0604030504040204" pitchFamily="34" charset="-120"/>
                <a:cs typeface="Open Sans"/>
                <a:sym typeface="Open Sans"/>
              </a:rPr>
              <a:t>。</a:t>
            </a:r>
          </a:p>
          <a:p>
            <a:pPr algn="just">
              <a:lnSpc>
                <a:spcPts val="2379"/>
              </a:lnSpc>
            </a:pPr>
            <a:endParaRPr lang="en-US" sz="1699" dirty="0">
              <a:solidFill>
                <a:srgbClr val="FFFFFF"/>
              </a:solidFill>
              <a:latin typeface="Arial" panose="020B0604020202020204" pitchFamily="34" charset="0"/>
              <a:ea typeface="微軟正黑體" panose="020B0604030504040204" pitchFamily="34" charset="-120"/>
              <a:cs typeface="Open Sans"/>
              <a:sym typeface="Open Sans"/>
            </a:endParaRPr>
          </a:p>
          <a:p>
            <a:pPr algn="just">
              <a:lnSpc>
                <a:spcPts val="2379"/>
              </a:lnSpc>
            </a:pPr>
            <a:r>
              <a:rPr lang="en-US" sz="1699" dirty="0">
                <a:solidFill>
                  <a:srgbClr val="FFFFFF"/>
                </a:solidFill>
                <a:latin typeface="Arial" panose="020B0604020202020204" pitchFamily="34" charset="0"/>
                <a:ea typeface="微軟正黑體" panose="020B0604030504040204" pitchFamily="34" charset="-120"/>
                <a:cs typeface="Open Sans Bold"/>
                <a:sym typeface="Open Sans Bold"/>
              </a:rPr>
              <a:t>YOLOv7</a:t>
            </a:r>
            <a:r>
              <a:rPr lang="en-US" sz="1699" dirty="0">
                <a:solidFill>
                  <a:srgbClr val="FFFFFF"/>
                </a:solidFill>
                <a:latin typeface="Arial" panose="020B0604020202020204" pitchFamily="34" charset="0"/>
                <a:ea typeface="微軟正黑體" panose="020B0604030504040204" pitchFamily="34" charset="-120"/>
                <a:cs typeface="Open Sans Light"/>
                <a:sym typeface="Open Sans Light"/>
              </a:rPr>
              <a:t>，它在5 FPS ~ 160 FPS 範圍內的速度和準確度都超過了所有已知的物件偵測器主要分成兩個方面去優化：模型架構優化和訓練過程優化，針對模型架構優化，作者提出了有效利用參數和運算量的 extended 和 scaling </a:t>
            </a:r>
            <a:r>
              <a:rPr lang="en-US" sz="1699" dirty="0" err="1">
                <a:solidFill>
                  <a:srgbClr val="FFFFFF"/>
                </a:solidFill>
                <a:latin typeface="Arial" panose="020B0604020202020204" pitchFamily="34" charset="0"/>
                <a:ea typeface="微軟正黑體" panose="020B0604030504040204" pitchFamily="34" charset="-120"/>
                <a:cs typeface="Open Sans Light"/>
                <a:sym typeface="Open Sans Light"/>
              </a:rPr>
              <a:t>方法，而針對訓練過程優化，在</a:t>
            </a:r>
            <a:r>
              <a:rPr lang="en-US" sz="1699" dirty="0">
                <a:solidFill>
                  <a:srgbClr val="FFFFFF"/>
                </a:solidFill>
                <a:latin typeface="Arial" panose="020B0604020202020204" pitchFamily="34" charset="0"/>
                <a:ea typeface="微軟正黑體" panose="020B0604030504040204" pitchFamily="34" charset="-120"/>
                <a:cs typeface="Open Sans Light"/>
                <a:sym typeface="Open Sans Light"/>
              </a:rPr>
              <a:t> YOLOv4 </a:t>
            </a:r>
            <a:r>
              <a:rPr lang="en-US" sz="1699" dirty="0" err="1">
                <a:solidFill>
                  <a:srgbClr val="FFFFFF"/>
                </a:solidFill>
                <a:latin typeface="Arial" panose="020B0604020202020204" pitchFamily="34" charset="0"/>
                <a:ea typeface="微軟正黑體" panose="020B0604030504040204" pitchFamily="34" charset="-120"/>
                <a:cs typeface="Open Sans Light"/>
                <a:sym typeface="Open Sans Light"/>
              </a:rPr>
              <a:t>中將</a:t>
            </a:r>
            <a:r>
              <a:rPr lang="en-US" sz="1699" dirty="0">
                <a:solidFill>
                  <a:srgbClr val="FFFFFF"/>
                </a:solidFill>
                <a:latin typeface="Arial" panose="020B0604020202020204" pitchFamily="34" charset="0"/>
                <a:ea typeface="微軟正黑體" panose="020B0604030504040204" pitchFamily="34" charset="-120"/>
                <a:cs typeface="Open Sans Light"/>
                <a:sym typeface="Open Sans Light"/>
              </a:rPr>
              <a:t> “</a:t>
            </a:r>
            <a:r>
              <a:rPr lang="en-US" sz="1699" dirty="0" err="1">
                <a:solidFill>
                  <a:srgbClr val="FFFFFF"/>
                </a:solidFill>
                <a:latin typeface="Arial" panose="020B0604020202020204" pitchFamily="34" charset="0"/>
                <a:ea typeface="微軟正黑體" panose="020B0604030504040204" pitchFamily="34" charset="-120"/>
                <a:cs typeface="Open Sans Light"/>
                <a:sym typeface="Open Sans Light"/>
              </a:rPr>
              <a:t>以增加訓練成本為代價提高準確度，但是不會增加推論成本的模塊或方法</a:t>
            </a:r>
            <a:r>
              <a:rPr lang="en-US" sz="1699" dirty="0">
                <a:solidFill>
                  <a:srgbClr val="FFFFFF"/>
                </a:solidFill>
                <a:latin typeface="Arial" panose="020B0604020202020204" pitchFamily="34" charset="0"/>
                <a:ea typeface="微軟正黑體" panose="020B0604030504040204" pitchFamily="34" charset="-120"/>
                <a:cs typeface="Open Sans Light"/>
                <a:sym typeface="Open Sans Light"/>
              </a:rPr>
              <a:t>”</a:t>
            </a:r>
            <a:r>
              <a:rPr lang="zh-TW" altLang="en-US" sz="1699" dirty="0">
                <a:solidFill>
                  <a:srgbClr val="FFFFFF"/>
                </a:solidFill>
                <a:latin typeface="Arial" panose="020B0604020202020204" pitchFamily="34" charset="0"/>
                <a:ea typeface="微軟正黑體" panose="020B0604030504040204" pitchFamily="34" charset="-120"/>
                <a:cs typeface="Open Sans Light"/>
                <a:sym typeface="Open Sans Light"/>
              </a:rPr>
              <a:t>。</a:t>
            </a:r>
            <a:endParaRPr lang="en-US" sz="1699" dirty="0">
              <a:solidFill>
                <a:srgbClr val="FFFFFF"/>
              </a:solidFill>
              <a:latin typeface="Arial" panose="020B0604020202020204" pitchFamily="34" charset="0"/>
              <a:ea typeface="微軟正黑體" panose="020B0604030504040204" pitchFamily="34" charset="-120"/>
              <a:cs typeface="Open Sans Light"/>
              <a:sym typeface="Open Sans Light"/>
            </a:endParaRPr>
          </a:p>
          <a:p>
            <a:pPr algn="just">
              <a:lnSpc>
                <a:spcPts val="2379"/>
              </a:lnSpc>
            </a:pPr>
            <a:endParaRPr lang="en-US" sz="1699" dirty="0">
              <a:solidFill>
                <a:srgbClr val="FFFFFF"/>
              </a:solidFill>
              <a:latin typeface="Arial" panose="020B0604020202020204" pitchFamily="34" charset="0"/>
              <a:ea typeface="微軟正黑體" panose="020B0604030504040204" pitchFamily="34" charset="-120"/>
              <a:cs typeface="Open Sans Light"/>
              <a:sym typeface="Open Sans Light"/>
            </a:endParaRPr>
          </a:p>
          <a:p>
            <a:pPr algn="just">
              <a:lnSpc>
                <a:spcPts val="2799"/>
              </a:lnSpc>
            </a:pPr>
            <a:endParaRPr lang="en-US" sz="1699" dirty="0">
              <a:solidFill>
                <a:srgbClr val="FFFFFF"/>
              </a:solidFill>
              <a:latin typeface="Arial" panose="020B0604020202020204" pitchFamily="34" charset="0"/>
              <a:ea typeface="微軟正黑體" panose="020B0604030504040204" pitchFamily="34" charset="-120"/>
              <a:cs typeface="Open Sans Light"/>
              <a:sym typeface="Open Sans Light"/>
            </a:endParaRPr>
          </a:p>
          <a:p>
            <a:pPr algn="just">
              <a:lnSpc>
                <a:spcPts val="1680"/>
              </a:lnSpc>
            </a:pPr>
            <a:endParaRPr lang="en-US" sz="1699" dirty="0">
              <a:solidFill>
                <a:srgbClr val="FFFFFF"/>
              </a:solidFill>
              <a:latin typeface="Arial" panose="020B0604020202020204" pitchFamily="34" charset="0"/>
              <a:ea typeface="微軟正黑體" panose="020B0604030504040204" pitchFamily="34" charset="-120"/>
              <a:cs typeface="Open Sans Light"/>
              <a:sym typeface="Open Sans Light"/>
            </a:endParaRPr>
          </a:p>
          <a:p>
            <a:pPr algn="just">
              <a:lnSpc>
                <a:spcPts val="1680"/>
              </a:lnSpc>
              <a:spcBef>
                <a:spcPct val="0"/>
              </a:spcBef>
            </a:pPr>
            <a:endParaRPr lang="en-US" sz="1699" dirty="0">
              <a:solidFill>
                <a:srgbClr val="FFFFFF"/>
              </a:solidFill>
              <a:latin typeface="Arial" panose="020B0604020202020204" pitchFamily="34" charset="0"/>
              <a:ea typeface="微軟正黑體" panose="020B0604030504040204" pitchFamily="34" charset="-120"/>
              <a:cs typeface="Open Sans Light"/>
              <a:sym typeface="Open Sa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5192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7608159" y="8578459"/>
            <a:ext cx="997448" cy="362234"/>
            <a:chOff x="0" y="0"/>
            <a:chExt cx="1154854" cy="419398"/>
          </a:xfrm>
        </p:grpSpPr>
        <p:sp>
          <p:nvSpPr>
            <p:cNvPr id="3" name="Freeform 3"/>
            <p:cNvSpPr/>
            <p:nvPr/>
          </p:nvSpPr>
          <p:spPr>
            <a:xfrm>
              <a:off x="0" y="0"/>
              <a:ext cx="1154854" cy="419398"/>
            </a:xfrm>
            <a:custGeom>
              <a:avLst/>
              <a:gdLst/>
              <a:ahLst/>
              <a:cxnLst/>
              <a:rect l="l" t="t" r="r" b="b"/>
              <a:pathLst>
                <a:path w="1154854" h="419398">
                  <a:moveTo>
                    <a:pt x="577427" y="0"/>
                  </a:moveTo>
                  <a:lnTo>
                    <a:pt x="1154854" y="419398"/>
                  </a:lnTo>
                  <a:lnTo>
                    <a:pt x="0" y="419398"/>
                  </a:lnTo>
                  <a:lnTo>
                    <a:pt x="577427" y="0"/>
                  </a:lnTo>
                  <a:close/>
                </a:path>
              </a:pathLst>
            </a:custGeom>
            <a:solidFill>
              <a:srgbClr val="FF3600"/>
            </a:solidFill>
          </p:spPr>
          <p:txBody>
            <a:bodyPr/>
            <a:lstStyle/>
            <a:p>
              <a:endParaRPr lang="zh-TW" altLang="en-US"/>
            </a:p>
          </p:txBody>
        </p:sp>
        <p:sp>
          <p:nvSpPr>
            <p:cNvPr id="4" name="TextBox 4"/>
            <p:cNvSpPr txBox="1"/>
            <p:nvPr/>
          </p:nvSpPr>
          <p:spPr>
            <a:xfrm>
              <a:off x="180446" y="156621"/>
              <a:ext cx="793962" cy="23282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69189" y="527199"/>
            <a:ext cx="268543" cy="193351"/>
          </a:xfrm>
          <a:custGeom>
            <a:avLst/>
            <a:gdLst/>
            <a:ahLst/>
            <a:cxnLst/>
            <a:rect l="l" t="t" r="r" b="b"/>
            <a:pathLst>
              <a:path w="268543" h="193351">
                <a:moveTo>
                  <a:pt x="0" y="0"/>
                </a:moveTo>
                <a:lnTo>
                  <a:pt x="268544" y="0"/>
                </a:lnTo>
                <a:lnTo>
                  <a:pt x="268544" y="193351"/>
                </a:lnTo>
                <a:lnTo>
                  <a:pt x="0" y="193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6" name="Freeform 6"/>
          <p:cNvSpPr/>
          <p:nvPr/>
        </p:nvSpPr>
        <p:spPr>
          <a:xfrm flipH="1">
            <a:off x="937733" y="2283274"/>
            <a:ext cx="2551068" cy="130297"/>
          </a:xfrm>
          <a:custGeom>
            <a:avLst/>
            <a:gdLst/>
            <a:ahLst/>
            <a:cxnLst/>
            <a:rect l="l" t="t" r="r" b="b"/>
            <a:pathLst>
              <a:path w="2551068" h="130297">
                <a:moveTo>
                  <a:pt x="2551068" y="0"/>
                </a:moveTo>
                <a:lnTo>
                  <a:pt x="0" y="0"/>
                </a:lnTo>
                <a:lnTo>
                  <a:pt x="0" y="130298"/>
                </a:lnTo>
                <a:lnTo>
                  <a:pt x="2551068" y="130298"/>
                </a:lnTo>
                <a:lnTo>
                  <a:pt x="255106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grpSp>
        <p:nvGrpSpPr>
          <p:cNvPr id="7" name="Group 7"/>
          <p:cNvGrpSpPr/>
          <p:nvPr/>
        </p:nvGrpSpPr>
        <p:grpSpPr>
          <a:xfrm>
            <a:off x="669189" y="4901284"/>
            <a:ext cx="7023560" cy="109485"/>
            <a:chOff x="0" y="0"/>
            <a:chExt cx="7072948" cy="110255"/>
          </a:xfrm>
        </p:grpSpPr>
        <p:sp>
          <p:nvSpPr>
            <p:cNvPr id="8" name="Freeform 8"/>
            <p:cNvSpPr/>
            <p:nvPr/>
          </p:nvSpPr>
          <p:spPr>
            <a:xfrm>
              <a:off x="0" y="0"/>
              <a:ext cx="7072948" cy="110255"/>
            </a:xfrm>
            <a:custGeom>
              <a:avLst/>
              <a:gdLst/>
              <a:ahLst/>
              <a:cxnLst/>
              <a:rect l="l" t="t" r="r" b="b"/>
              <a:pathLst>
                <a:path w="7072948" h="110255">
                  <a:moveTo>
                    <a:pt x="0" y="0"/>
                  </a:moveTo>
                  <a:lnTo>
                    <a:pt x="7072948" y="0"/>
                  </a:lnTo>
                  <a:lnTo>
                    <a:pt x="7072948" y="110255"/>
                  </a:lnTo>
                  <a:lnTo>
                    <a:pt x="0" y="110255"/>
                  </a:lnTo>
                  <a:close/>
                </a:path>
              </a:pathLst>
            </a:custGeom>
            <a:solidFill>
              <a:srgbClr val="FF3600"/>
            </a:solidFill>
          </p:spPr>
          <p:txBody>
            <a:bodyPr/>
            <a:lstStyle/>
            <a:p>
              <a:endParaRPr lang="zh-TW" altLang="en-US"/>
            </a:p>
          </p:txBody>
        </p:sp>
        <p:sp>
          <p:nvSpPr>
            <p:cNvPr id="9" name="TextBox 9"/>
            <p:cNvSpPr txBox="1"/>
            <p:nvPr/>
          </p:nvSpPr>
          <p:spPr>
            <a:xfrm>
              <a:off x="0" y="-38100"/>
              <a:ext cx="7072948" cy="14835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8267016" y="803651"/>
            <a:ext cx="9163260" cy="3883233"/>
          </a:xfrm>
          <a:custGeom>
            <a:avLst/>
            <a:gdLst/>
            <a:ahLst/>
            <a:cxnLst/>
            <a:rect l="l" t="t" r="r" b="b"/>
            <a:pathLst>
              <a:path w="9163260" h="3883233">
                <a:moveTo>
                  <a:pt x="0" y="0"/>
                </a:moveTo>
                <a:lnTo>
                  <a:pt x="9163260" y="0"/>
                </a:lnTo>
                <a:lnTo>
                  <a:pt x="9163260" y="3883233"/>
                </a:lnTo>
                <a:lnTo>
                  <a:pt x="0" y="3883233"/>
                </a:lnTo>
                <a:lnTo>
                  <a:pt x="0" y="0"/>
                </a:lnTo>
                <a:close/>
              </a:path>
            </a:pathLst>
          </a:custGeom>
          <a:blipFill>
            <a:blip r:embed="rId6"/>
            <a:stretch>
              <a:fillRect/>
            </a:stretch>
          </a:blipFill>
        </p:spPr>
        <p:txBody>
          <a:bodyPr/>
          <a:lstStyle/>
          <a:p>
            <a:endParaRPr lang="zh-TW" altLang="en-US"/>
          </a:p>
        </p:txBody>
      </p:sp>
      <p:sp>
        <p:nvSpPr>
          <p:cNvPr id="11" name="Freeform 11"/>
          <p:cNvSpPr/>
          <p:nvPr/>
        </p:nvSpPr>
        <p:spPr>
          <a:xfrm>
            <a:off x="8267016" y="5226915"/>
            <a:ext cx="9163260" cy="2971273"/>
          </a:xfrm>
          <a:custGeom>
            <a:avLst/>
            <a:gdLst/>
            <a:ahLst/>
            <a:cxnLst/>
            <a:rect l="l" t="t" r="r" b="b"/>
            <a:pathLst>
              <a:path w="9163260" h="2971273">
                <a:moveTo>
                  <a:pt x="0" y="0"/>
                </a:moveTo>
                <a:lnTo>
                  <a:pt x="9163260" y="0"/>
                </a:lnTo>
                <a:lnTo>
                  <a:pt x="9163260" y="2971273"/>
                </a:lnTo>
                <a:lnTo>
                  <a:pt x="0" y="2971273"/>
                </a:lnTo>
                <a:lnTo>
                  <a:pt x="0" y="0"/>
                </a:lnTo>
                <a:close/>
              </a:path>
            </a:pathLst>
          </a:custGeom>
          <a:blipFill>
            <a:blip r:embed="rId7"/>
            <a:stretch>
              <a:fillRect/>
            </a:stretch>
          </a:blipFill>
        </p:spPr>
        <p:txBody>
          <a:bodyPr/>
          <a:lstStyle/>
          <a:p>
            <a:endParaRPr lang="zh-TW" altLang="en-US"/>
          </a:p>
        </p:txBody>
      </p:sp>
      <p:sp>
        <p:nvSpPr>
          <p:cNvPr id="12" name="Freeform 12"/>
          <p:cNvSpPr/>
          <p:nvPr/>
        </p:nvSpPr>
        <p:spPr>
          <a:xfrm>
            <a:off x="8267016" y="8627981"/>
            <a:ext cx="9163260" cy="630319"/>
          </a:xfrm>
          <a:custGeom>
            <a:avLst/>
            <a:gdLst/>
            <a:ahLst/>
            <a:cxnLst/>
            <a:rect l="l" t="t" r="r" b="b"/>
            <a:pathLst>
              <a:path w="9163260" h="630319">
                <a:moveTo>
                  <a:pt x="0" y="0"/>
                </a:moveTo>
                <a:lnTo>
                  <a:pt x="9163260" y="0"/>
                </a:lnTo>
                <a:lnTo>
                  <a:pt x="9163260" y="630319"/>
                </a:lnTo>
                <a:lnTo>
                  <a:pt x="0" y="630319"/>
                </a:lnTo>
                <a:lnTo>
                  <a:pt x="0" y="0"/>
                </a:lnTo>
                <a:close/>
              </a:path>
            </a:pathLst>
          </a:custGeom>
          <a:blipFill>
            <a:blip r:embed="rId8"/>
            <a:stretch>
              <a:fillRect/>
            </a:stretch>
          </a:blipFill>
        </p:spPr>
        <p:txBody>
          <a:bodyPr/>
          <a:lstStyle/>
          <a:p>
            <a:endParaRPr lang="zh-TW" altLang="en-US"/>
          </a:p>
        </p:txBody>
      </p:sp>
      <p:sp>
        <p:nvSpPr>
          <p:cNvPr id="13" name="TextBox 13"/>
          <p:cNvSpPr txBox="1"/>
          <p:nvPr/>
        </p:nvSpPr>
        <p:spPr>
          <a:xfrm>
            <a:off x="1028700" y="498624"/>
            <a:ext cx="980073" cy="24066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Anton"/>
                <a:ea typeface="Anton"/>
                <a:cs typeface="Anton"/>
                <a:sym typeface="Anton"/>
              </a:rPr>
              <a:t>NKUST-RD</a:t>
            </a:r>
          </a:p>
        </p:txBody>
      </p:sp>
      <p:sp>
        <p:nvSpPr>
          <p:cNvPr id="14" name="TextBox 14"/>
          <p:cNvSpPr txBox="1"/>
          <p:nvPr/>
        </p:nvSpPr>
        <p:spPr>
          <a:xfrm>
            <a:off x="803461" y="2289747"/>
            <a:ext cx="5860461" cy="1066254"/>
          </a:xfrm>
          <a:prstGeom prst="rect">
            <a:avLst/>
          </a:prstGeom>
        </p:spPr>
        <p:txBody>
          <a:bodyPr lIns="0" tIns="0" rIns="0" bIns="0" rtlCol="0" anchor="t">
            <a:spAutoFit/>
          </a:bodyPr>
          <a:lstStyle/>
          <a:p>
            <a:pPr algn="l">
              <a:lnSpc>
                <a:spcPts val="9099"/>
              </a:lnSpc>
              <a:spcBef>
                <a:spcPct val="0"/>
              </a:spcBef>
            </a:pPr>
            <a:r>
              <a:rPr lang="en-US" sz="6499" b="1" dirty="0" err="1">
                <a:solidFill>
                  <a:srgbClr val="FFFFFF"/>
                </a:solidFill>
                <a:latin typeface="Arial" panose="020B0604020202020204" pitchFamily="34" charset="0"/>
                <a:ea typeface="微軟正黑體" panose="020B0604030504040204" pitchFamily="34" charset="-120"/>
                <a:cs typeface="Anton"/>
                <a:sym typeface="Anton"/>
              </a:rPr>
              <a:t>單鏡頭距離測定</a:t>
            </a:r>
            <a:endParaRPr lang="en-US" sz="6499" b="1" dirty="0">
              <a:solidFill>
                <a:srgbClr val="FFFFFF"/>
              </a:solidFill>
              <a:latin typeface="Arial" panose="020B0604020202020204" pitchFamily="34" charset="0"/>
              <a:ea typeface="微軟正黑體" panose="020B0604030504040204" pitchFamily="34" charset="-120"/>
              <a:cs typeface="Anton"/>
              <a:sym typeface="Anton"/>
            </a:endParaRPr>
          </a:p>
        </p:txBody>
      </p:sp>
      <p:sp>
        <p:nvSpPr>
          <p:cNvPr id="15" name="TextBox 15"/>
          <p:cNvSpPr txBox="1"/>
          <p:nvPr/>
        </p:nvSpPr>
        <p:spPr>
          <a:xfrm>
            <a:off x="916035" y="5676900"/>
            <a:ext cx="6529868" cy="1668149"/>
          </a:xfrm>
          <a:prstGeom prst="rect">
            <a:avLst/>
          </a:prstGeom>
        </p:spPr>
        <p:txBody>
          <a:bodyPr wrap="square" lIns="0" tIns="0" rIns="0" bIns="0" rtlCol="0" anchor="t">
            <a:spAutoFit/>
          </a:bodyPr>
          <a:lstStyle/>
          <a:p>
            <a:pPr algn="just">
              <a:lnSpc>
                <a:spcPts val="2187"/>
              </a:lnSpc>
              <a:spcBef>
                <a:spcPct val="0"/>
              </a:spcBef>
            </a:pPr>
            <a:r>
              <a:rPr lang="en-US" sz="1562" dirty="0" err="1">
                <a:solidFill>
                  <a:srgbClr val="FFFFFF"/>
                </a:solidFill>
                <a:latin typeface="Arial" panose="020B0604020202020204" pitchFamily="34" charset="0"/>
                <a:ea typeface="微軟正黑體" panose="020B0604030504040204" pitchFamily="34" charset="-120"/>
                <a:cs typeface="Open Sans"/>
                <a:sym typeface="Open Sans"/>
              </a:rPr>
              <a:t>我們都知道，組合兩台相機（stereo</a:t>
            </a:r>
            <a:r>
              <a:rPr lang="en-US" sz="1562" dirty="0">
                <a:solidFill>
                  <a:srgbClr val="FFFFFF"/>
                </a:solidFill>
                <a:latin typeface="Arial" panose="020B0604020202020204" pitchFamily="34" charset="0"/>
                <a:ea typeface="微軟正黑體" panose="020B0604030504040204" pitchFamily="34" charset="-120"/>
                <a:cs typeface="Open Sans"/>
                <a:sym typeface="Open Sans"/>
              </a:rPr>
              <a:t> </a:t>
            </a:r>
            <a:r>
              <a:rPr lang="en-US" sz="1562" dirty="0" err="1">
                <a:solidFill>
                  <a:srgbClr val="FFFFFF"/>
                </a:solidFill>
                <a:latin typeface="Arial" panose="020B0604020202020204" pitchFamily="34" charset="0"/>
                <a:ea typeface="微軟正黑體" panose="020B0604030504040204" pitchFamily="34" charset="-120"/>
                <a:cs typeface="Open Sans"/>
                <a:sym typeface="Open Sans"/>
              </a:rPr>
              <a:t>camera）可讓我們以模擬人眼的方式，在已知相機焦距以及兩台相機距離的情況下，透過視差來計算前方物體的距離。那麼</a:t>
            </a:r>
            <a:r>
              <a:rPr lang="en-US" sz="1562" dirty="0">
                <a:solidFill>
                  <a:srgbClr val="FFFFFF"/>
                </a:solidFill>
                <a:latin typeface="Arial" panose="020B0604020202020204" pitchFamily="34" charset="0"/>
                <a:ea typeface="微軟正黑體" panose="020B0604030504040204" pitchFamily="34" charset="-120"/>
                <a:cs typeface="Open Sans"/>
                <a:sym typeface="Open Sans"/>
              </a:rPr>
              <a:t>… 單台的相機可以計算出前方物件的距離嗎？可以的，如果只想使用一台相機來計算距離，我們只要先知道該物體的實際大小（寬或高）以及相機的焦距，就能依據物體在相片上的尺寸（pixels），</a:t>
            </a:r>
            <a:r>
              <a:rPr lang="en-US" sz="1562" dirty="0" err="1">
                <a:solidFill>
                  <a:srgbClr val="FFFFFF"/>
                </a:solidFill>
                <a:latin typeface="Arial" panose="020B0604020202020204" pitchFamily="34" charset="0"/>
                <a:ea typeface="微軟正黑體" panose="020B0604030504040204" pitchFamily="34" charset="-120"/>
                <a:cs typeface="Open Sans"/>
                <a:sym typeface="Open Sans"/>
              </a:rPr>
              <a:t>計算出該物體相距我們有多遠</a:t>
            </a:r>
            <a:r>
              <a:rPr lang="en-US" sz="1562" dirty="0">
                <a:solidFill>
                  <a:srgbClr val="FFFFFF"/>
                </a:solidFill>
                <a:latin typeface="Arial" panose="020B0604020202020204" pitchFamily="34" charset="0"/>
                <a:ea typeface="微軟正黑體" panose="020B0604030504040204" pitchFamily="34" charset="-120"/>
                <a:cs typeface="Open Sans"/>
                <a:sym typeface="Open Sans"/>
              </a:rPr>
              <a:t>。</a:t>
            </a:r>
          </a:p>
        </p:txBody>
      </p:sp>
      <p:sp>
        <p:nvSpPr>
          <p:cNvPr id="16" name="TextBox 16"/>
          <p:cNvSpPr txBox="1"/>
          <p:nvPr/>
        </p:nvSpPr>
        <p:spPr>
          <a:xfrm>
            <a:off x="669189" y="3769708"/>
            <a:ext cx="7023560" cy="925830"/>
          </a:xfrm>
          <a:prstGeom prst="rect">
            <a:avLst/>
          </a:prstGeom>
        </p:spPr>
        <p:txBody>
          <a:bodyPr lIns="0" tIns="0" rIns="0" bIns="0" rtlCol="0" anchor="t">
            <a:spAutoFit/>
          </a:bodyPr>
          <a:lstStyle/>
          <a:p>
            <a:pPr algn="just">
              <a:lnSpc>
                <a:spcPts val="2519"/>
              </a:lnSpc>
              <a:spcBef>
                <a:spcPct val="0"/>
              </a:spcBef>
            </a:pPr>
            <a:r>
              <a:rPr lang="en-US" sz="1799" dirty="0">
                <a:solidFill>
                  <a:srgbClr val="FFFFFF"/>
                </a:solidFill>
                <a:latin typeface="Arial" panose="020B0604020202020204" pitchFamily="34" charset="0"/>
                <a:ea typeface="微軟正黑體" panose="020B0604030504040204" pitchFamily="34" charset="-120"/>
                <a:cs typeface="Open Sans"/>
                <a:sym typeface="Open Sans"/>
              </a:rPr>
              <a:t>假設我們已經知道了相機的焦距，那麼，也能夠計算出物體與相機之間的距離了，只要把上述的公式左右兩邊稍微移動一下，然後把感測器大小替換為物體在影像上的pixels數目，就能計算出距離了。</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5192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7608159" y="8578459"/>
            <a:ext cx="997448" cy="362234"/>
            <a:chOff x="0" y="0"/>
            <a:chExt cx="1154854" cy="419398"/>
          </a:xfrm>
        </p:grpSpPr>
        <p:sp>
          <p:nvSpPr>
            <p:cNvPr id="3" name="Freeform 3"/>
            <p:cNvSpPr/>
            <p:nvPr/>
          </p:nvSpPr>
          <p:spPr>
            <a:xfrm>
              <a:off x="0" y="0"/>
              <a:ext cx="1154854" cy="419398"/>
            </a:xfrm>
            <a:custGeom>
              <a:avLst/>
              <a:gdLst/>
              <a:ahLst/>
              <a:cxnLst/>
              <a:rect l="l" t="t" r="r" b="b"/>
              <a:pathLst>
                <a:path w="1154854" h="419398">
                  <a:moveTo>
                    <a:pt x="577427" y="0"/>
                  </a:moveTo>
                  <a:lnTo>
                    <a:pt x="1154854" y="419398"/>
                  </a:lnTo>
                  <a:lnTo>
                    <a:pt x="0" y="419398"/>
                  </a:lnTo>
                  <a:lnTo>
                    <a:pt x="577427" y="0"/>
                  </a:lnTo>
                  <a:close/>
                </a:path>
              </a:pathLst>
            </a:custGeom>
            <a:solidFill>
              <a:srgbClr val="FF3600"/>
            </a:solidFill>
          </p:spPr>
          <p:txBody>
            <a:bodyPr/>
            <a:lstStyle/>
            <a:p>
              <a:endParaRPr lang="zh-TW" altLang="en-US"/>
            </a:p>
          </p:txBody>
        </p:sp>
        <p:sp>
          <p:nvSpPr>
            <p:cNvPr id="4" name="TextBox 4"/>
            <p:cNvSpPr txBox="1"/>
            <p:nvPr/>
          </p:nvSpPr>
          <p:spPr>
            <a:xfrm>
              <a:off x="180446" y="156621"/>
              <a:ext cx="793962" cy="23282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69189" y="527199"/>
            <a:ext cx="268543" cy="193351"/>
          </a:xfrm>
          <a:custGeom>
            <a:avLst/>
            <a:gdLst/>
            <a:ahLst/>
            <a:cxnLst/>
            <a:rect l="l" t="t" r="r" b="b"/>
            <a:pathLst>
              <a:path w="268543" h="193351">
                <a:moveTo>
                  <a:pt x="0" y="0"/>
                </a:moveTo>
                <a:lnTo>
                  <a:pt x="268544" y="0"/>
                </a:lnTo>
                <a:lnTo>
                  <a:pt x="268544" y="193351"/>
                </a:lnTo>
                <a:lnTo>
                  <a:pt x="0" y="193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grpSp>
        <p:nvGrpSpPr>
          <p:cNvPr id="6" name="Group 6"/>
          <p:cNvGrpSpPr/>
          <p:nvPr/>
        </p:nvGrpSpPr>
        <p:grpSpPr>
          <a:xfrm>
            <a:off x="-315171" y="1328797"/>
            <a:ext cx="8849546" cy="9909721"/>
            <a:chOff x="0" y="0"/>
            <a:chExt cx="6350000" cy="7110730"/>
          </a:xfrm>
        </p:grpSpPr>
        <p:sp>
          <p:nvSpPr>
            <p:cNvPr id="7" name="Freeform 7"/>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3600"/>
            </a:solidFill>
            <a:ln w="12700">
              <a:solidFill>
                <a:srgbClr val="000000"/>
              </a:solidFill>
            </a:ln>
          </p:spPr>
          <p:txBody>
            <a:bodyPr/>
            <a:lstStyle/>
            <a:p>
              <a:endParaRPr lang="zh-TW" altLang="en-US"/>
            </a:p>
          </p:txBody>
        </p:sp>
      </p:grpSp>
      <p:grpSp>
        <p:nvGrpSpPr>
          <p:cNvPr id="8" name="Group 8"/>
          <p:cNvGrpSpPr/>
          <p:nvPr/>
        </p:nvGrpSpPr>
        <p:grpSpPr>
          <a:xfrm>
            <a:off x="0" y="1581065"/>
            <a:ext cx="8381975" cy="9386136"/>
            <a:chOff x="0" y="0"/>
            <a:chExt cx="6350000" cy="7110730"/>
          </a:xfrm>
        </p:grpSpPr>
        <p:sp>
          <p:nvSpPr>
            <p:cNvPr id="9" name="Freeform 9"/>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zh-TW" altLang="en-US" dirty="0"/>
            </a:p>
          </p:txBody>
        </p:sp>
      </p:grpSp>
      <p:sp>
        <p:nvSpPr>
          <p:cNvPr id="10" name="Freeform 10"/>
          <p:cNvSpPr/>
          <p:nvPr/>
        </p:nvSpPr>
        <p:spPr>
          <a:xfrm flipH="1">
            <a:off x="9801296" y="223677"/>
            <a:ext cx="2551068" cy="130297"/>
          </a:xfrm>
          <a:custGeom>
            <a:avLst/>
            <a:gdLst/>
            <a:ahLst/>
            <a:cxnLst/>
            <a:rect l="l" t="t" r="r" b="b"/>
            <a:pathLst>
              <a:path w="2551068" h="130297">
                <a:moveTo>
                  <a:pt x="2551069" y="0"/>
                </a:moveTo>
                <a:lnTo>
                  <a:pt x="0" y="0"/>
                </a:lnTo>
                <a:lnTo>
                  <a:pt x="0" y="130297"/>
                </a:lnTo>
                <a:lnTo>
                  <a:pt x="2551069" y="130297"/>
                </a:lnTo>
                <a:lnTo>
                  <a:pt x="255106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sp>
        <p:nvSpPr>
          <p:cNvPr id="12" name="Freeform 12"/>
          <p:cNvSpPr/>
          <p:nvPr/>
        </p:nvSpPr>
        <p:spPr>
          <a:xfrm>
            <a:off x="9614275" y="5996000"/>
            <a:ext cx="7257381" cy="4067323"/>
          </a:xfrm>
          <a:custGeom>
            <a:avLst/>
            <a:gdLst/>
            <a:ahLst/>
            <a:cxnLst/>
            <a:rect l="l" t="t" r="r" b="b"/>
            <a:pathLst>
              <a:path w="7257381" h="4067323">
                <a:moveTo>
                  <a:pt x="0" y="0"/>
                </a:moveTo>
                <a:lnTo>
                  <a:pt x="7257381" y="0"/>
                </a:lnTo>
                <a:lnTo>
                  <a:pt x="7257381" y="4067323"/>
                </a:lnTo>
                <a:lnTo>
                  <a:pt x="0" y="4067323"/>
                </a:lnTo>
                <a:lnTo>
                  <a:pt x="0" y="0"/>
                </a:lnTo>
                <a:close/>
              </a:path>
            </a:pathLst>
          </a:custGeom>
          <a:blipFill>
            <a:blip r:embed="rId7"/>
            <a:stretch>
              <a:fillRect/>
            </a:stretch>
          </a:blipFill>
        </p:spPr>
        <p:txBody>
          <a:bodyPr/>
          <a:lstStyle/>
          <a:p>
            <a:endParaRPr lang="zh-TW" altLang="en-US"/>
          </a:p>
        </p:txBody>
      </p:sp>
      <p:sp>
        <p:nvSpPr>
          <p:cNvPr id="13" name="TextBox 13"/>
          <p:cNvSpPr txBox="1"/>
          <p:nvPr/>
        </p:nvSpPr>
        <p:spPr>
          <a:xfrm>
            <a:off x="1028700" y="498624"/>
            <a:ext cx="980073" cy="24066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Anton"/>
                <a:ea typeface="Anton"/>
                <a:cs typeface="Anton"/>
                <a:sym typeface="Anton"/>
              </a:rPr>
              <a:t>NKUST-RD</a:t>
            </a:r>
          </a:p>
        </p:txBody>
      </p:sp>
      <p:sp>
        <p:nvSpPr>
          <p:cNvPr id="14" name="TextBox 14"/>
          <p:cNvSpPr txBox="1"/>
          <p:nvPr/>
        </p:nvSpPr>
        <p:spPr>
          <a:xfrm>
            <a:off x="9801296" y="346860"/>
            <a:ext cx="5711240" cy="1066254"/>
          </a:xfrm>
          <a:prstGeom prst="rect">
            <a:avLst/>
          </a:prstGeom>
        </p:spPr>
        <p:txBody>
          <a:bodyPr lIns="0" tIns="0" rIns="0" bIns="0" rtlCol="0" anchor="t">
            <a:spAutoFit/>
          </a:bodyPr>
          <a:lstStyle/>
          <a:p>
            <a:pPr algn="l">
              <a:lnSpc>
                <a:spcPts val="9099"/>
              </a:lnSpc>
              <a:spcBef>
                <a:spcPct val="0"/>
              </a:spcBef>
            </a:pPr>
            <a:r>
              <a:rPr lang="en-US" sz="6499" b="1" dirty="0">
                <a:solidFill>
                  <a:srgbClr val="FFFFFF"/>
                </a:solidFill>
                <a:latin typeface="Arial" panose="020B0604020202020204" pitchFamily="34" charset="0"/>
                <a:ea typeface="微軟正黑體" panose="020B0604030504040204" pitchFamily="34" charset="-120"/>
                <a:cs typeface="Anton"/>
                <a:sym typeface="Anton"/>
              </a:rPr>
              <a:t>GPS -</a:t>
            </a:r>
            <a:r>
              <a:rPr lang="en-US" sz="6499" b="1" dirty="0" err="1">
                <a:solidFill>
                  <a:srgbClr val="FFFFFF"/>
                </a:solidFill>
                <a:latin typeface="Arial" panose="020B0604020202020204" pitchFamily="34" charset="0"/>
                <a:ea typeface="微軟正黑體" panose="020B0604030504040204" pitchFamily="34" charset="-120"/>
                <a:cs typeface="Anton"/>
                <a:sym typeface="Anton"/>
              </a:rPr>
              <a:t>速度追蹤</a:t>
            </a:r>
            <a:endParaRPr lang="en-US" sz="6499" b="1" dirty="0">
              <a:solidFill>
                <a:srgbClr val="FFFFFF"/>
              </a:solidFill>
              <a:latin typeface="Arial" panose="020B0604020202020204" pitchFamily="34" charset="0"/>
              <a:ea typeface="微軟正黑體" panose="020B0604030504040204" pitchFamily="34" charset="-120"/>
              <a:cs typeface="Anton"/>
              <a:sym typeface="Anton"/>
            </a:endParaRPr>
          </a:p>
        </p:txBody>
      </p:sp>
      <p:sp>
        <p:nvSpPr>
          <p:cNvPr id="15" name="TextBox 15"/>
          <p:cNvSpPr txBox="1"/>
          <p:nvPr/>
        </p:nvSpPr>
        <p:spPr>
          <a:xfrm>
            <a:off x="9801296" y="1733632"/>
            <a:ext cx="7265028" cy="797719"/>
          </a:xfrm>
          <a:prstGeom prst="rect">
            <a:avLst/>
          </a:prstGeom>
        </p:spPr>
        <p:txBody>
          <a:bodyPr lIns="0" tIns="0" rIns="0" bIns="0" rtlCol="0" anchor="t">
            <a:spAutoFit/>
          </a:bodyPr>
          <a:lstStyle/>
          <a:p>
            <a:pPr algn="l">
              <a:lnSpc>
                <a:spcPts val="2379"/>
              </a:lnSpc>
            </a:pPr>
            <a:r>
              <a:rPr lang="en-US" sz="1699" dirty="0">
                <a:solidFill>
                  <a:srgbClr val="FFFFFF"/>
                </a:solidFill>
                <a:latin typeface="Arial" panose="020B0604020202020204" pitchFamily="34" charset="0"/>
                <a:ea typeface="微軟正黑體" panose="020B0604030504040204" pitchFamily="34" charset="-120"/>
                <a:cs typeface="Open Sans"/>
                <a:sym typeface="Open Sans"/>
              </a:rPr>
              <a:t>Neo-6m-v2 GPS  </a:t>
            </a:r>
            <a:r>
              <a:rPr lang="en-US" sz="1699" dirty="0" err="1">
                <a:solidFill>
                  <a:srgbClr val="FFFFFF"/>
                </a:solidFill>
                <a:latin typeface="Arial" panose="020B0604020202020204" pitchFamily="34" charset="0"/>
                <a:ea typeface="微軟正黑體" panose="020B0604030504040204" pitchFamily="34" charset="-120"/>
                <a:cs typeface="Open Sans"/>
                <a:sym typeface="Open Sans"/>
              </a:rPr>
              <a:t>提供UART介面以及時回傳，我們將直接擷取速度回傳值</a:t>
            </a:r>
            <a:r>
              <a:rPr lang="en-US" sz="1699" dirty="0">
                <a:solidFill>
                  <a:srgbClr val="FFFFFF"/>
                </a:solidFill>
                <a:latin typeface="Arial" panose="020B0604020202020204" pitchFamily="34" charset="0"/>
                <a:ea typeface="微軟正黑體" panose="020B0604030504040204" pitchFamily="34" charset="-120"/>
                <a:cs typeface="Open Sans"/>
                <a:sym typeface="Open Sans"/>
              </a:rPr>
              <a:t>。</a:t>
            </a:r>
          </a:p>
          <a:p>
            <a:pPr algn="l">
              <a:lnSpc>
                <a:spcPts val="1960"/>
              </a:lnSpc>
              <a:spcBef>
                <a:spcPct val="0"/>
              </a:spcBef>
            </a:pPr>
            <a:r>
              <a:rPr lang="en-US" sz="1400" dirty="0">
                <a:solidFill>
                  <a:srgbClr val="FFFFFF"/>
                </a:solidFill>
                <a:latin typeface="Arial" panose="020B0604020202020204" pitchFamily="34" charset="0"/>
                <a:ea typeface="微軟正黑體" panose="020B0604030504040204" pitchFamily="34" charset="-120"/>
                <a:cs typeface="Open Sans"/>
                <a:sym typeface="Open Sans"/>
              </a:rPr>
              <a:t>GPS數據遵循NMEA-0183協議，統一標準格式NMEA-0183輸出採用ASCII 碼，其串行通信的參數爲：波特率＝4800bps，數據位＝8bit，開始位=1bit，停止位＝1bit，無奇偶校驗。</a:t>
            </a:r>
          </a:p>
        </p:txBody>
      </p:sp>
      <p:graphicFrame>
        <p:nvGraphicFramePr>
          <p:cNvPr id="16" name="表格 15">
            <a:extLst>
              <a:ext uri="{FF2B5EF4-FFF2-40B4-BE49-F238E27FC236}">
                <a16:creationId xmlns:a16="http://schemas.microsoft.com/office/drawing/2014/main" id="{0E111DC0-D822-3C80-CC77-AF4F21BBDEB4}"/>
              </a:ext>
            </a:extLst>
          </p:cNvPr>
          <p:cNvGraphicFramePr>
            <a:graphicFrameLocks noGrp="1"/>
          </p:cNvGraphicFramePr>
          <p:nvPr>
            <p:extLst>
              <p:ext uri="{D42A27DB-BD31-4B8C-83A1-F6EECF244321}">
                <p14:modId xmlns:p14="http://schemas.microsoft.com/office/powerpoint/2010/main" val="1965643504"/>
              </p:ext>
            </p:extLst>
          </p:nvPr>
        </p:nvGraphicFramePr>
        <p:xfrm>
          <a:off x="9988737" y="2817508"/>
          <a:ext cx="6508455" cy="2926080"/>
        </p:xfrm>
        <a:graphic>
          <a:graphicData uri="http://schemas.openxmlformats.org/drawingml/2006/table">
            <a:tbl>
              <a:tblPr firstRow="1" bandRow="1">
                <a:tableStyleId>{F5AB1C69-6EDB-4FF4-983F-18BD219EF322}</a:tableStyleId>
              </a:tblPr>
              <a:tblGrid>
                <a:gridCol w="755463">
                  <a:extLst>
                    <a:ext uri="{9D8B030D-6E8A-4147-A177-3AD203B41FA5}">
                      <a16:colId xmlns:a16="http://schemas.microsoft.com/office/drawing/2014/main" val="3894389530"/>
                    </a:ext>
                  </a:extLst>
                </a:gridCol>
                <a:gridCol w="1752600">
                  <a:extLst>
                    <a:ext uri="{9D8B030D-6E8A-4147-A177-3AD203B41FA5}">
                      <a16:colId xmlns:a16="http://schemas.microsoft.com/office/drawing/2014/main" val="1101497025"/>
                    </a:ext>
                  </a:extLst>
                </a:gridCol>
                <a:gridCol w="2184328">
                  <a:extLst>
                    <a:ext uri="{9D8B030D-6E8A-4147-A177-3AD203B41FA5}">
                      <a16:colId xmlns:a16="http://schemas.microsoft.com/office/drawing/2014/main" val="2822506486"/>
                    </a:ext>
                  </a:extLst>
                </a:gridCol>
                <a:gridCol w="1816064">
                  <a:extLst>
                    <a:ext uri="{9D8B030D-6E8A-4147-A177-3AD203B41FA5}">
                      <a16:colId xmlns:a16="http://schemas.microsoft.com/office/drawing/2014/main" val="4190818886"/>
                    </a:ext>
                  </a:extLst>
                </a:gridCol>
              </a:tblGrid>
              <a:tr h="262938">
                <a:tc>
                  <a:txBody>
                    <a:bodyPr/>
                    <a:lstStyle/>
                    <a:p>
                      <a:pPr algn="ctr"/>
                      <a:r>
                        <a:rPr lang="zh-TW" altLang="en-US" baseline="0" dirty="0">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rPr>
                        <a:t>順序</a:t>
                      </a:r>
                    </a:p>
                  </a:txBody>
                  <a:tcPr/>
                </a:tc>
                <a:tc>
                  <a:txBody>
                    <a:bodyPr/>
                    <a:lstStyle/>
                    <a:p>
                      <a:pPr algn="ctr"/>
                      <a:r>
                        <a:rPr lang="zh-TW" altLang="en-US" baseline="0" dirty="0">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rPr>
                        <a:t>命令</a:t>
                      </a:r>
                    </a:p>
                  </a:txBody>
                  <a:tcPr/>
                </a:tc>
                <a:tc>
                  <a:txBody>
                    <a:bodyPr/>
                    <a:lstStyle/>
                    <a:p>
                      <a:pPr algn="ctr"/>
                      <a:r>
                        <a:rPr lang="zh-TW" altLang="en-US" baseline="0" dirty="0">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rPr>
                        <a:t>說明</a:t>
                      </a:r>
                    </a:p>
                  </a:txBody>
                  <a:tcPr/>
                </a:tc>
                <a:tc>
                  <a:txBody>
                    <a:bodyPr/>
                    <a:lstStyle/>
                    <a:p>
                      <a:pPr algn="ctr"/>
                      <a:r>
                        <a:rPr lang="zh-TW" altLang="en-US" baseline="0" dirty="0">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rPr>
                        <a:t>最大幀數</a:t>
                      </a:r>
                    </a:p>
                  </a:txBody>
                  <a:tcPr/>
                </a:tc>
                <a:extLst>
                  <a:ext uri="{0D108BD9-81ED-4DB2-BD59-A6C34878D82A}">
                    <a16:rowId xmlns:a16="http://schemas.microsoft.com/office/drawing/2014/main" val="359632298"/>
                  </a:ext>
                </a:extLst>
              </a:tr>
              <a:tr h="262938">
                <a:tc>
                  <a:txBody>
                    <a:bodyPr/>
                    <a:lstStyle/>
                    <a:p>
                      <a:pPr algn="ctr"/>
                      <a:r>
                        <a:rPr lang="en-US" altLang="zh-TW" baseline="0" dirty="0">
                          <a:latin typeface="Arial" panose="020B0604020202020204" pitchFamily="34" charset="0"/>
                          <a:ea typeface="微軟正黑體" panose="020B0604030504040204" pitchFamily="34" charset="-120"/>
                        </a:rPr>
                        <a:t>1</a:t>
                      </a:r>
                      <a:endParaRPr lang="zh-TW" altLang="en-US" baseline="0" dirty="0">
                        <a:latin typeface="Arial" panose="020B0604020202020204" pitchFamily="34" charset="0"/>
                        <a:ea typeface="微軟正黑體" panose="020B0604030504040204" pitchFamily="34" charset="-120"/>
                      </a:endParaRPr>
                    </a:p>
                  </a:txBody>
                  <a:tcPr/>
                </a:tc>
                <a:tc>
                  <a:txBody>
                    <a:bodyPr/>
                    <a:lstStyle/>
                    <a:p>
                      <a:pPr algn="ctr"/>
                      <a:r>
                        <a:rPr lang="en-US" altLang="zh-TW" baseline="0" dirty="0">
                          <a:latin typeface="Arial" panose="020B0604020202020204" pitchFamily="34" charset="0"/>
                          <a:ea typeface="微軟正黑體" panose="020B0604030504040204" pitchFamily="34" charset="-120"/>
                        </a:rPr>
                        <a:t>$GPGGA</a:t>
                      </a:r>
                      <a:endParaRPr lang="zh-TW" altLang="en-US" baseline="0" dirty="0">
                        <a:latin typeface="Arial" panose="020B0604020202020204" pitchFamily="34" charset="0"/>
                        <a:ea typeface="微軟正黑體" panose="020B0604030504040204" pitchFamily="34" charset="-120"/>
                      </a:endParaRPr>
                    </a:p>
                  </a:txBody>
                  <a:tcPr/>
                </a:tc>
                <a:tc>
                  <a:txBody>
                    <a:bodyPr/>
                    <a:lstStyle/>
                    <a:p>
                      <a:pPr algn="ctr"/>
                      <a:r>
                        <a:rPr lang="en-US" altLang="zh-TW" baseline="0" dirty="0">
                          <a:latin typeface="Arial" panose="020B0604020202020204" pitchFamily="34" charset="0"/>
                          <a:ea typeface="微軟正黑體" panose="020B0604030504040204" pitchFamily="34" charset="-120"/>
                        </a:rPr>
                        <a:t>GPS</a:t>
                      </a:r>
                      <a:r>
                        <a:rPr lang="zh-TW" altLang="en-US" baseline="0" dirty="0">
                          <a:latin typeface="Arial" panose="020B0604020202020204" pitchFamily="34" charset="0"/>
                          <a:ea typeface="微軟正黑體" panose="020B0604030504040204" pitchFamily="34" charset="-120"/>
                        </a:rPr>
                        <a:t>定位訊息</a:t>
                      </a:r>
                    </a:p>
                  </a:txBody>
                  <a:tcPr/>
                </a:tc>
                <a:tc>
                  <a:txBody>
                    <a:bodyPr/>
                    <a:lstStyle/>
                    <a:p>
                      <a:pPr algn="ctr"/>
                      <a:r>
                        <a:rPr lang="en-US" altLang="zh-TW" baseline="0" dirty="0">
                          <a:latin typeface="Arial" panose="020B0604020202020204" pitchFamily="34" charset="0"/>
                          <a:ea typeface="微軟正黑體" panose="020B0604030504040204" pitchFamily="34" charset="-120"/>
                        </a:rPr>
                        <a:t>72</a:t>
                      </a:r>
                      <a:endParaRPr lang="zh-TW" altLang="en-US" baseline="0" dirty="0">
                        <a:latin typeface="Arial" panose="020B0604020202020204" pitchFamily="34" charset="0"/>
                        <a:ea typeface="微軟正黑體" panose="020B0604030504040204" pitchFamily="34" charset="-120"/>
                      </a:endParaRPr>
                    </a:p>
                  </a:txBody>
                  <a:tcPr/>
                </a:tc>
                <a:extLst>
                  <a:ext uri="{0D108BD9-81ED-4DB2-BD59-A6C34878D82A}">
                    <a16:rowId xmlns:a16="http://schemas.microsoft.com/office/drawing/2014/main" val="3466764038"/>
                  </a:ext>
                </a:extLst>
              </a:tr>
              <a:tr h="262938">
                <a:tc>
                  <a:txBody>
                    <a:bodyPr/>
                    <a:lstStyle/>
                    <a:p>
                      <a:pPr algn="ctr"/>
                      <a:r>
                        <a:rPr lang="en-US" altLang="zh-TW" baseline="0" dirty="0">
                          <a:latin typeface="Arial" panose="020B0604020202020204" pitchFamily="34" charset="0"/>
                          <a:ea typeface="微軟正黑體" panose="020B0604030504040204" pitchFamily="34" charset="-120"/>
                        </a:rPr>
                        <a:t>2</a:t>
                      </a:r>
                      <a:endParaRPr lang="zh-TW" altLang="en-US" baseline="0" dirty="0">
                        <a:latin typeface="Arial" panose="020B0604020202020204" pitchFamily="34" charset="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baseline="0" dirty="0">
                          <a:latin typeface="Arial" panose="020B0604020202020204" pitchFamily="34" charset="0"/>
                          <a:ea typeface="微軟正黑體" panose="020B0604030504040204" pitchFamily="34" charset="-120"/>
                        </a:rPr>
                        <a:t>$GPGSA</a:t>
                      </a:r>
                      <a:endParaRPr lang="zh-TW" altLang="en-US" baseline="0" dirty="0">
                        <a:latin typeface="Arial" panose="020B0604020202020204" pitchFamily="34" charset="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aseline="0" dirty="0">
                          <a:latin typeface="Arial" panose="020B0604020202020204" pitchFamily="34" charset="0"/>
                          <a:ea typeface="微軟正黑體" panose="020B0604030504040204" pitchFamily="34" charset="-120"/>
                        </a:rPr>
                        <a:t>當前衛星訊息</a:t>
                      </a:r>
                    </a:p>
                  </a:txBody>
                  <a:tcPr/>
                </a:tc>
                <a:tc>
                  <a:txBody>
                    <a:bodyPr/>
                    <a:lstStyle/>
                    <a:p>
                      <a:pPr algn="ctr"/>
                      <a:r>
                        <a:rPr lang="en-US" altLang="zh-TW" baseline="0" dirty="0">
                          <a:latin typeface="Arial" panose="020B0604020202020204" pitchFamily="34" charset="0"/>
                          <a:ea typeface="微軟正黑體" panose="020B0604030504040204" pitchFamily="34" charset="-120"/>
                        </a:rPr>
                        <a:t>65</a:t>
                      </a:r>
                      <a:endParaRPr lang="zh-TW" altLang="en-US" baseline="0" dirty="0">
                        <a:latin typeface="Arial" panose="020B0604020202020204" pitchFamily="34" charset="0"/>
                        <a:ea typeface="微軟正黑體" panose="020B0604030504040204" pitchFamily="34" charset="-120"/>
                      </a:endParaRPr>
                    </a:p>
                  </a:txBody>
                  <a:tcPr/>
                </a:tc>
                <a:extLst>
                  <a:ext uri="{0D108BD9-81ED-4DB2-BD59-A6C34878D82A}">
                    <a16:rowId xmlns:a16="http://schemas.microsoft.com/office/drawing/2014/main" val="3284229183"/>
                  </a:ext>
                </a:extLst>
              </a:tr>
              <a:tr h="262938">
                <a:tc>
                  <a:txBody>
                    <a:bodyPr/>
                    <a:lstStyle/>
                    <a:p>
                      <a:pPr algn="ctr"/>
                      <a:r>
                        <a:rPr lang="en-US" altLang="zh-TW" baseline="0" dirty="0">
                          <a:latin typeface="Arial" panose="020B0604020202020204" pitchFamily="34" charset="0"/>
                          <a:ea typeface="微軟正黑體" panose="020B0604030504040204" pitchFamily="34" charset="-120"/>
                        </a:rPr>
                        <a:t>3</a:t>
                      </a:r>
                      <a:endParaRPr lang="zh-TW" altLang="en-US" baseline="0" dirty="0">
                        <a:latin typeface="Arial" panose="020B0604020202020204" pitchFamily="34" charset="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baseline="0" dirty="0">
                          <a:latin typeface="Arial" panose="020B0604020202020204" pitchFamily="34" charset="0"/>
                          <a:ea typeface="微軟正黑體" panose="020B0604030504040204" pitchFamily="34" charset="-120"/>
                        </a:rPr>
                        <a:t>$GPGSV</a:t>
                      </a:r>
                      <a:endParaRPr lang="zh-TW" altLang="en-US" baseline="0" dirty="0">
                        <a:latin typeface="Arial" panose="020B0604020202020204" pitchFamily="34" charset="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aseline="0" dirty="0">
                          <a:latin typeface="Arial" panose="020B0604020202020204" pitchFamily="34" charset="0"/>
                          <a:ea typeface="微軟正黑體" panose="020B0604030504040204" pitchFamily="34" charset="-120"/>
                        </a:rPr>
                        <a:t>可見衛星訊息</a:t>
                      </a:r>
                    </a:p>
                  </a:txBody>
                  <a:tcPr/>
                </a:tc>
                <a:tc>
                  <a:txBody>
                    <a:bodyPr/>
                    <a:lstStyle/>
                    <a:p>
                      <a:pPr algn="ctr"/>
                      <a:r>
                        <a:rPr lang="en-US" altLang="zh-TW" baseline="0" dirty="0">
                          <a:latin typeface="Arial" panose="020B0604020202020204" pitchFamily="34" charset="0"/>
                          <a:ea typeface="微軟正黑體" panose="020B0604030504040204" pitchFamily="34" charset="-120"/>
                        </a:rPr>
                        <a:t>210</a:t>
                      </a:r>
                      <a:endParaRPr lang="zh-TW" altLang="en-US" baseline="0" dirty="0">
                        <a:latin typeface="Arial" panose="020B0604020202020204" pitchFamily="34" charset="0"/>
                        <a:ea typeface="微軟正黑體" panose="020B0604030504040204" pitchFamily="34" charset="-120"/>
                      </a:endParaRPr>
                    </a:p>
                  </a:txBody>
                  <a:tcPr/>
                </a:tc>
                <a:extLst>
                  <a:ext uri="{0D108BD9-81ED-4DB2-BD59-A6C34878D82A}">
                    <a16:rowId xmlns:a16="http://schemas.microsoft.com/office/drawing/2014/main" val="609198127"/>
                  </a:ext>
                </a:extLst>
              </a:tr>
              <a:tr h="262938">
                <a:tc>
                  <a:txBody>
                    <a:bodyPr/>
                    <a:lstStyle/>
                    <a:p>
                      <a:pPr algn="ctr"/>
                      <a:r>
                        <a:rPr lang="en-US" altLang="zh-TW" baseline="0" dirty="0">
                          <a:latin typeface="Arial" panose="020B0604020202020204" pitchFamily="34" charset="0"/>
                          <a:ea typeface="微軟正黑體" panose="020B0604030504040204" pitchFamily="34" charset="-120"/>
                        </a:rPr>
                        <a:t>4</a:t>
                      </a:r>
                      <a:endParaRPr lang="zh-TW" altLang="en-US" baseline="0" dirty="0">
                        <a:latin typeface="Arial" panose="020B0604020202020204" pitchFamily="34" charset="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baseline="0" dirty="0">
                          <a:latin typeface="Arial" panose="020B0604020202020204" pitchFamily="34" charset="0"/>
                          <a:ea typeface="微軟正黑體" panose="020B0604030504040204" pitchFamily="34" charset="-120"/>
                        </a:rPr>
                        <a:t>$GPRMC</a:t>
                      </a:r>
                      <a:endParaRPr lang="zh-TW" altLang="en-US" baseline="0" dirty="0">
                        <a:latin typeface="Arial" panose="020B0604020202020204" pitchFamily="34" charset="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aseline="0" dirty="0">
                          <a:latin typeface="Arial" panose="020B0604020202020204" pitchFamily="34" charset="0"/>
                          <a:ea typeface="微軟正黑體" panose="020B0604030504040204" pitchFamily="34" charset="-120"/>
                        </a:rPr>
                        <a:t>推薦定位訊息</a:t>
                      </a:r>
                    </a:p>
                  </a:txBody>
                  <a:tcPr/>
                </a:tc>
                <a:tc>
                  <a:txBody>
                    <a:bodyPr/>
                    <a:lstStyle/>
                    <a:p>
                      <a:pPr algn="ctr"/>
                      <a:r>
                        <a:rPr lang="en-US" altLang="zh-TW" baseline="0" dirty="0">
                          <a:latin typeface="Arial" panose="020B0604020202020204" pitchFamily="34" charset="0"/>
                          <a:ea typeface="微軟正黑體" panose="020B0604030504040204" pitchFamily="34" charset="-120"/>
                        </a:rPr>
                        <a:t>70</a:t>
                      </a:r>
                      <a:endParaRPr lang="zh-TW" altLang="en-US" baseline="0" dirty="0">
                        <a:latin typeface="Arial" panose="020B0604020202020204" pitchFamily="34" charset="0"/>
                        <a:ea typeface="微軟正黑體" panose="020B0604030504040204" pitchFamily="34" charset="-120"/>
                      </a:endParaRPr>
                    </a:p>
                  </a:txBody>
                  <a:tcPr/>
                </a:tc>
                <a:extLst>
                  <a:ext uri="{0D108BD9-81ED-4DB2-BD59-A6C34878D82A}">
                    <a16:rowId xmlns:a16="http://schemas.microsoft.com/office/drawing/2014/main" val="3703625620"/>
                  </a:ext>
                </a:extLst>
              </a:tr>
              <a:tr h="262938">
                <a:tc>
                  <a:txBody>
                    <a:bodyPr/>
                    <a:lstStyle/>
                    <a:p>
                      <a:pPr algn="ctr"/>
                      <a:r>
                        <a:rPr lang="en-US" altLang="zh-TW" baseline="0" dirty="0">
                          <a:latin typeface="Arial" panose="020B0604020202020204" pitchFamily="34" charset="0"/>
                          <a:ea typeface="微軟正黑體" panose="020B0604030504040204" pitchFamily="34" charset="-120"/>
                        </a:rPr>
                        <a:t>5</a:t>
                      </a:r>
                      <a:endParaRPr lang="zh-TW" altLang="en-US" baseline="0" dirty="0">
                        <a:latin typeface="Arial" panose="020B0604020202020204" pitchFamily="34" charset="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baseline="0" dirty="0">
                          <a:latin typeface="Arial" panose="020B0604020202020204" pitchFamily="34" charset="0"/>
                          <a:ea typeface="微軟正黑體" panose="020B0604030504040204" pitchFamily="34" charset="-120"/>
                        </a:rPr>
                        <a:t>$GPVTG</a:t>
                      </a:r>
                      <a:endParaRPr lang="zh-TW" altLang="en-US" baseline="0" dirty="0">
                        <a:latin typeface="Arial" panose="020B0604020202020204" pitchFamily="34" charset="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aseline="0" dirty="0">
                          <a:latin typeface="Arial" panose="020B0604020202020204" pitchFamily="34" charset="0"/>
                          <a:ea typeface="微軟正黑體" panose="020B0604030504040204" pitchFamily="34" charset="-120"/>
                        </a:rPr>
                        <a:t>地面速度訊息</a:t>
                      </a:r>
                    </a:p>
                  </a:txBody>
                  <a:tcPr/>
                </a:tc>
                <a:tc>
                  <a:txBody>
                    <a:bodyPr/>
                    <a:lstStyle/>
                    <a:p>
                      <a:pPr algn="ctr"/>
                      <a:r>
                        <a:rPr lang="en-US" altLang="zh-TW" baseline="0" dirty="0">
                          <a:latin typeface="Arial" panose="020B0604020202020204" pitchFamily="34" charset="0"/>
                          <a:ea typeface="微軟正黑體" panose="020B0604030504040204" pitchFamily="34" charset="-120"/>
                        </a:rPr>
                        <a:t>34</a:t>
                      </a:r>
                      <a:endParaRPr lang="zh-TW" altLang="en-US" baseline="0" dirty="0">
                        <a:latin typeface="Arial" panose="020B0604020202020204" pitchFamily="34" charset="0"/>
                        <a:ea typeface="微軟正黑體" panose="020B0604030504040204" pitchFamily="34" charset="-120"/>
                      </a:endParaRPr>
                    </a:p>
                  </a:txBody>
                  <a:tcPr/>
                </a:tc>
                <a:extLst>
                  <a:ext uri="{0D108BD9-81ED-4DB2-BD59-A6C34878D82A}">
                    <a16:rowId xmlns:a16="http://schemas.microsoft.com/office/drawing/2014/main" val="3110482427"/>
                  </a:ext>
                </a:extLst>
              </a:tr>
              <a:tr h="262938">
                <a:tc>
                  <a:txBody>
                    <a:bodyPr/>
                    <a:lstStyle/>
                    <a:p>
                      <a:pPr algn="ctr"/>
                      <a:r>
                        <a:rPr lang="en-US" altLang="zh-TW" baseline="0" dirty="0">
                          <a:latin typeface="Arial" panose="020B0604020202020204" pitchFamily="34" charset="0"/>
                          <a:ea typeface="微軟正黑體" panose="020B0604030504040204" pitchFamily="34" charset="-120"/>
                        </a:rPr>
                        <a:t>6</a:t>
                      </a:r>
                      <a:endParaRPr lang="zh-TW" altLang="en-US" baseline="0" dirty="0">
                        <a:latin typeface="Arial" panose="020B0604020202020204" pitchFamily="34" charset="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baseline="0" dirty="0">
                          <a:latin typeface="Arial" panose="020B0604020202020204" pitchFamily="34" charset="0"/>
                          <a:ea typeface="微軟正黑體" panose="020B0604030504040204" pitchFamily="34" charset="-120"/>
                        </a:rPr>
                        <a:t>$GPGLL</a:t>
                      </a:r>
                      <a:endParaRPr lang="zh-TW" altLang="en-US" baseline="0" dirty="0">
                        <a:latin typeface="Arial" panose="020B0604020202020204" pitchFamily="34" charset="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aseline="0" dirty="0">
                          <a:latin typeface="Arial" panose="020B0604020202020204" pitchFamily="34" charset="0"/>
                          <a:ea typeface="微軟正黑體" panose="020B0604030504040204" pitchFamily="34" charset="-120"/>
                        </a:rPr>
                        <a:t>座標訊息</a:t>
                      </a:r>
                    </a:p>
                  </a:txBody>
                  <a:tcPr/>
                </a:tc>
                <a:tc>
                  <a:txBody>
                    <a:bodyPr/>
                    <a:lstStyle/>
                    <a:p>
                      <a:pPr algn="ctr"/>
                      <a:endParaRPr lang="zh-TW" altLang="en-US" baseline="0" dirty="0">
                        <a:latin typeface="Arial" panose="020B0604020202020204" pitchFamily="34" charset="0"/>
                        <a:ea typeface="微軟正黑體" panose="020B0604030504040204" pitchFamily="34" charset="-120"/>
                      </a:endParaRPr>
                    </a:p>
                  </a:txBody>
                  <a:tcPr/>
                </a:tc>
                <a:extLst>
                  <a:ext uri="{0D108BD9-81ED-4DB2-BD59-A6C34878D82A}">
                    <a16:rowId xmlns:a16="http://schemas.microsoft.com/office/drawing/2014/main" val="370044457"/>
                  </a:ext>
                </a:extLst>
              </a:tr>
              <a:tr h="262938">
                <a:tc>
                  <a:txBody>
                    <a:bodyPr/>
                    <a:lstStyle/>
                    <a:p>
                      <a:pPr algn="ctr"/>
                      <a:r>
                        <a:rPr lang="en-US" altLang="zh-TW" baseline="0" dirty="0">
                          <a:latin typeface="Arial" panose="020B0604020202020204" pitchFamily="34" charset="0"/>
                          <a:ea typeface="微軟正黑體" panose="020B0604030504040204" pitchFamily="34" charset="-120"/>
                        </a:rPr>
                        <a:t>7</a:t>
                      </a:r>
                      <a:endParaRPr lang="zh-TW" altLang="en-US" baseline="0" dirty="0">
                        <a:latin typeface="Arial" panose="020B0604020202020204" pitchFamily="34" charset="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baseline="0" dirty="0">
                          <a:latin typeface="Arial" panose="020B0604020202020204" pitchFamily="34" charset="0"/>
                          <a:ea typeface="微軟正黑體" panose="020B0604030504040204" pitchFamily="34" charset="-120"/>
                        </a:rPr>
                        <a:t>$GPZDA</a:t>
                      </a:r>
                      <a:endParaRPr lang="zh-TW" altLang="en-US" baseline="0" dirty="0">
                        <a:latin typeface="Arial" panose="020B0604020202020204" pitchFamily="34" charset="0"/>
                        <a:ea typeface="微軟正黑體" panose="020B0604030504040204" pitchFamily="34" charset="-120"/>
                      </a:endParaRPr>
                    </a:p>
                  </a:txBody>
                  <a:tcPr/>
                </a:tc>
                <a:tc>
                  <a:txBody>
                    <a:bodyPr/>
                    <a:lstStyle/>
                    <a:p>
                      <a:pPr algn="ctr"/>
                      <a:r>
                        <a:rPr lang="zh-TW" altLang="en-US" baseline="0" dirty="0">
                          <a:latin typeface="Arial" panose="020B0604020202020204" pitchFamily="34" charset="0"/>
                          <a:ea typeface="微軟正黑體" panose="020B0604030504040204" pitchFamily="34" charset="-120"/>
                        </a:rPr>
                        <a:t>當前時間</a:t>
                      </a:r>
                      <a:r>
                        <a:rPr lang="en-US" altLang="zh-TW" baseline="0" dirty="0">
                          <a:latin typeface="Arial" panose="020B0604020202020204" pitchFamily="34" charset="0"/>
                          <a:ea typeface="微軟正黑體" panose="020B0604030504040204" pitchFamily="34" charset="-120"/>
                        </a:rPr>
                        <a:t>(UTC)</a:t>
                      </a:r>
                      <a:r>
                        <a:rPr lang="zh-TW" altLang="en-US" baseline="0" dirty="0">
                          <a:latin typeface="Arial" panose="020B0604020202020204" pitchFamily="34" charset="0"/>
                          <a:ea typeface="微軟正黑體" panose="020B0604030504040204" pitchFamily="34" charset="-120"/>
                        </a:rPr>
                        <a:t>訊息</a:t>
                      </a:r>
                    </a:p>
                  </a:txBody>
                  <a:tcPr/>
                </a:tc>
                <a:tc>
                  <a:txBody>
                    <a:bodyPr/>
                    <a:lstStyle/>
                    <a:p>
                      <a:pPr algn="ctr"/>
                      <a:endParaRPr lang="zh-TW" altLang="en-US" baseline="0" dirty="0">
                        <a:latin typeface="Arial" panose="020B0604020202020204" pitchFamily="34" charset="0"/>
                        <a:ea typeface="微軟正黑體" panose="020B0604030504040204" pitchFamily="34" charset="-120"/>
                      </a:endParaRPr>
                    </a:p>
                  </a:txBody>
                  <a:tcPr/>
                </a:tc>
                <a:extLst>
                  <a:ext uri="{0D108BD9-81ED-4DB2-BD59-A6C34878D82A}">
                    <a16:rowId xmlns:a16="http://schemas.microsoft.com/office/drawing/2014/main" val="235563269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5192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7608159" y="8578459"/>
            <a:ext cx="997448" cy="362234"/>
            <a:chOff x="0" y="0"/>
            <a:chExt cx="1154854" cy="419398"/>
          </a:xfrm>
        </p:grpSpPr>
        <p:sp>
          <p:nvSpPr>
            <p:cNvPr id="3" name="Freeform 3"/>
            <p:cNvSpPr/>
            <p:nvPr/>
          </p:nvSpPr>
          <p:spPr>
            <a:xfrm>
              <a:off x="0" y="0"/>
              <a:ext cx="1154854" cy="419398"/>
            </a:xfrm>
            <a:custGeom>
              <a:avLst/>
              <a:gdLst/>
              <a:ahLst/>
              <a:cxnLst/>
              <a:rect l="l" t="t" r="r" b="b"/>
              <a:pathLst>
                <a:path w="1154854" h="419398">
                  <a:moveTo>
                    <a:pt x="577427" y="0"/>
                  </a:moveTo>
                  <a:lnTo>
                    <a:pt x="1154854" y="419398"/>
                  </a:lnTo>
                  <a:lnTo>
                    <a:pt x="0" y="419398"/>
                  </a:lnTo>
                  <a:lnTo>
                    <a:pt x="577427" y="0"/>
                  </a:lnTo>
                  <a:close/>
                </a:path>
              </a:pathLst>
            </a:custGeom>
            <a:solidFill>
              <a:srgbClr val="FF3600"/>
            </a:solidFill>
          </p:spPr>
          <p:txBody>
            <a:bodyPr/>
            <a:lstStyle/>
            <a:p>
              <a:endParaRPr lang="zh-TW" altLang="en-US"/>
            </a:p>
          </p:txBody>
        </p:sp>
        <p:sp>
          <p:nvSpPr>
            <p:cNvPr id="4" name="TextBox 4"/>
            <p:cNvSpPr txBox="1"/>
            <p:nvPr/>
          </p:nvSpPr>
          <p:spPr>
            <a:xfrm>
              <a:off x="180446" y="156621"/>
              <a:ext cx="793962" cy="23282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69189" y="527199"/>
            <a:ext cx="268543" cy="193351"/>
          </a:xfrm>
          <a:custGeom>
            <a:avLst/>
            <a:gdLst/>
            <a:ahLst/>
            <a:cxnLst/>
            <a:rect l="l" t="t" r="r" b="b"/>
            <a:pathLst>
              <a:path w="268543" h="193351">
                <a:moveTo>
                  <a:pt x="0" y="0"/>
                </a:moveTo>
                <a:lnTo>
                  <a:pt x="268544" y="0"/>
                </a:lnTo>
                <a:lnTo>
                  <a:pt x="268544" y="193351"/>
                </a:lnTo>
                <a:lnTo>
                  <a:pt x="0" y="193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grpSp>
        <p:nvGrpSpPr>
          <p:cNvPr id="6" name="Group 6"/>
          <p:cNvGrpSpPr/>
          <p:nvPr/>
        </p:nvGrpSpPr>
        <p:grpSpPr>
          <a:xfrm>
            <a:off x="1166969" y="4242455"/>
            <a:ext cx="4232564" cy="4278589"/>
            <a:chOff x="0" y="0"/>
            <a:chExt cx="5956300" cy="6021070"/>
          </a:xfrm>
        </p:grpSpPr>
        <p:sp>
          <p:nvSpPr>
            <p:cNvPr id="7" name="Freeform 7"/>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blipFill>
              <a:blip r:embed="rId4"/>
              <a:stretch>
                <a:fillRect l="-193715" r="-17322"/>
              </a:stretch>
            </a:blipFill>
          </p:spPr>
          <p:txBody>
            <a:bodyPr/>
            <a:lstStyle/>
            <a:p>
              <a:endParaRPr lang="zh-TW" altLang="en-US">
                <a:latin typeface="Arial" panose="020B0604020202020204" pitchFamily="34" charset="0"/>
                <a:ea typeface="微軟正黑體" panose="020B0604030504040204" pitchFamily="34" charset="-120"/>
              </a:endParaRPr>
            </a:p>
          </p:txBody>
        </p:sp>
      </p:grpSp>
      <p:grpSp>
        <p:nvGrpSpPr>
          <p:cNvPr id="8" name="Group 8"/>
          <p:cNvGrpSpPr/>
          <p:nvPr/>
        </p:nvGrpSpPr>
        <p:grpSpPr>
          <a:xfrm>
            <a:off x="4883635" y="1765955"/>
            <a:ext cx="4232564" cy="4278589"/>
            <a:chOff x="0" y="0"/>
            <a:chExt cx="5956300" cy="6021070"/>
          </a:xfrm>
        </p:grpSpPr>
        <p:sp>
          <p:nvSpPr>
            <p:cNvPr id="9" name="Freeform 9"/>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blipFill>
              <a:blip r:embed="rId5"/>
              <a:stretch>
                <a:fillRect l="-29805" r="-29805"/>
              </a:stretch>
            </a:blipFill>
          </p:spPr>
          <p:txBody>
            <a:bodyPr/>
            <a:lstStyle/>
            <a:p>
              <a:endParaRPr lang="zh-TW" altLang="en-US">
                <a:latin typeface="Arial" panose="020B0604020202020204" pitchFamily="34" charset="0"/>
                <a:ea typeface="微軟正黑體" panose="020B0604030504040204" pitchFamily="34" charset="-120"/>
              </a:endParaRPr>
            </a:p>
          </p:txBody>
        </p:sp>
      </p:grpSp>
      <p:grpSp>
        <p:nvGrpSpPr>
          <p:cNvPr id="10" name="Group 10"/>
          <p:cNvGrpSpPr/>
          <p:nvPr/>
        </p:nvGrpSpPr>
        <p:grpSpPr>
          <a:xfrm>
            <a:off x="9171801" y="4242455"/>
            <a:ext cx="4232564" cy="4278589"/>
            <a:chOff x="0" y="0"/>
            <a:chExt cx="5956300" cy="6021070"/>
          </a:xfrm>
        </p:grpSpPr>
        <p:sp>
          <p:nvSpPr>
            <p:cNvPr id="11" name="Freeform 11"/>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blipFill>
              <a:blip r:embed="rId6"/>
              <a:stretch>
                <a:fillRect l="-67995" r="-8075"/>
              </a:stretch>
            </a:blipFill>
          </p:spPr>
          <p:txBody>
            <a:bodyPr/>
            <a:lstStyle/>
            <a:p>
              <a:endParaRPr lang="zh-TW" altLang="en-US">
                <a:latin typeface="Arial" panose="020B0604020202020204" pitchFamily="34" charset="0"/>
                <a:ea typeface="微軟正黑體" panose="020B0604030504040204" pitchFamily="34" charset="-120"/>
              </a:endParaRPr>
            </a:p>
          </p:txBody>
        </p:sp>
      </p:grpSp>
      <p:grpSp>
        <p:nvGrpSpPr>
          <p:cNvPr id="12" name="Group 12"/>
          <p:cNvGrpSpPr/>
          <p:nvPr/>
        </p:nvGrpSpPr>
        <p:grpSpPr>
          <a:xfrm>
            <a:off x="12888467" y="1765955"/>
            <a:ext cx="4232564" cy="4278589"/>
            <a:chOff x="0" y="0"/>
            <a:chExt cx="5956300" cy="6021070"/>
          </a:xfrm>
        </p:grpSpPr>
        <p:sp>
          <p:nvSpPr>
            <p:cNvPr id="13" name="Freeform 13"/>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blipFill>
              <a:blip r:embed="rId7"/>
              <a:stretch>
                <a:fillRect t="-4662" b="-19042"/>
              </a:stretch>
            </a:blipFill>
          </p:spPr>
          <p:txBody>
            <a:bodyPr/>
            <a:lstStyle/>
            <a:p>
              <a:endParaRPr lang="zh-TW" altLang="en-US">
                <a:latin typeface="Arial" panose="020B0604020202020204" pitchFamily="34" charset="0"/>
                <a:ea typeface="微軟正黑體" panose="020B0604030504040204" pitchFamily="34" charset="-120"/>
              </a:endParaRPr>
            </a:p>
          </p:txBody>
        </p:sp>
      </p:grpSp>
      <p:sp>
        <p:nvSpPr>
          <p:cNvPr id="14" name="TextBox 14"/>
          <p:cNvSpPr txBox="1"/>
          <p:nvPr/>
        </p:nvSpPr>
        <p:spPr>
          <a:xfrm>
            <a:off x="1028700" y="498624"/>
            <a:ext cx="980073" cy="24066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Anton"/>
                <a:ea typeface="Anton"/>
                <a:cs typeface="Anton"/>
                <a:sym typeface="Anton"/>
              </a:rPr>
              <a:t>NKUST-RD</a:t>
            </a:r>
          </a:p>
        </p:txBody>
      </p:sp>
      <p:sp>
        <p:nvSpPr>
          <p:cNvPr id="15" name="TextBox 15"/>
          <p:cNvSpPr txBox="1"/>
          <p:nvPr/>
        </p:nvSpPr>
        <p:spPr>
          <a:xfrm>
            <a:off x="1840042" y="2386169"/>
            <a:ext cx="2827844" cy="816610"/>
          </a:xfrm>
          <a:prstGeom prst="rect">
            <a:avLst/>
          </a:prstGeom>
        </p:spPr>
        <p:txBody>
          <a:bodyPr lIns="0" tIns="0" rIns="0" bIns="0" rtlCol="0" anchor="t">
            <a:spAutoFit/>
          </a:bodyPr>
          <a:lstStyle/>
          <a:p>
            <a:pPr algn="l">
              <a:lnSpc>
                <a:spcPts val="2239"/>
              </a:lnSpc>
              <a:spcBef>
                <a:spcPct val="0"/>
              </a:spcBef>
            </a:pPr>
            <a:r>
              <a:rPr lang="en-US" sz="1599">
                <a:solidFill>
                  <a:srgbClr val="FFFFFF"/>
                </a:solidFill>
                <a:latin typeface="Arial" panose="020B0604020202020204" pitchFamily="34" charset="0"/>
                <a:ea typeface="微軟正黑體" panose="020B0604030504040204" pitchFamily="34" charset="-120"/>
                <a:cs typeface="Open Sans"/>
                <a:sym typeface="Open Sans"/>
              </a:rPr>
              <a:t>有時候等紅燈恍神或是偷划手機沒有注意到時，若前車起步就會語音提示!</a:t>
            </a:r>
          </a:p>
        </p:txBody>
      </p:sp>
      <p:sp>
        <p:nvSpPr>
          <p:cNvPr id="16" name="TextBox 16"/>
          <p:cNvSpPr txBox="1"/>
          <p:nvPr/>
        </p:nvSpPr>
        <p:spPr>
          <a:xfrm>
            <a:off x="1840042" y="1918355"/>
            <a:ext cx="2114558" cy="340606"/>
          </a:xfrm>
          <a:prstGeom prst="rect">
            <a:avLst/>
          </a:prstGeom>
        </p:spPr>
        <p:txBody>
          <a:bodyPr lIns="0" tIns="0" rIns="0" bIns="0" rtlCol="0" anchor="t">
            <a:spAutoFit/>
          </a:bodyPr>
          <a:lstStyle/>
          <a:p>
            <a:pPr algn="l">
              <a:lnSpc>
                <a:spcPts val="2939"/>
              </a:lnSpc>
              <a:spcBef>
                <a:spcPct val="0"/>
              </a:spcBef>
            </a:pPr>
            <a:r>
              <a:rPr lang="en-US" sz="2099" b="1" dirty="0" err="1">
                <a:solidFill>
                  <a:srgbClr val="FF3600"/>
                </a:solidFill>
                <a:latin typeface="Arial" panose="020B0604020202020204" pitchFamily="34" charset="0"/>
                <a:ea typeface="微軟正黑體" panose="020B0604030504040204" pitchFamily="34" charset="-120"/>
                <a:cs typeface="Open Sans Bold"/>
                <a:sym typeface="Open Sans Bold"/>
              </a:rPr>
              <a:t>前車起步提示</a:t>
            </a:r>
            <a:endParaRPr lang="en-US" sz="2099" b="1" dirty="0">
              <a:solidFill>
                <a:srgbClr val="FF3600"/>
              </a:solidFill>
              <a:latin typeface="Arial" panose="020B0604020202020204" pitchFamily="34" charset="0"/>
              <a:ea typeface="微軟正黑體" panose="020B0604030504040204" pitchFamily="34" charset="-120"/>
              <a:cs typeface="Open Sans Bold"/>
              <a:sym typeface="Open Sans Bold"/>
            </a:endParaRPr>
          </a:p>
        </p:txBody>
      </p:sp>
      <p:sp>
        <p:nvSpPr>
          <p:cNvPr id="17" name="TextBox 17"/>
          <p:cNvSpPr txBox="1"/>
          <p:nvPr/>
        </p:nvSpPr>
        <p:spPr>
          <a:xfrm>
            <a:off x="9171801" y="2386169"/>
            <a:ext cx="3536489" cy="816610"/>
          </a:xfrm>
          <a:prstGeom prst="rect">
            <a:avLst/>
          </a:prstGeom>
        </p:spPr>
        <p:txBody>
          <a:bodyPr lIns="0" tIns="0" rIns="0" bIns="0" rtlCol="0" anchor="t">
            <a:spAutoFit/>
          </a:bodyPr>
          <a:lstStyle/>
          <a:p>
            <a:pPr algn="l">
              <a:lnSpc>
                <a:spcPts val="2239"/>
              </a:lnSpc>
              <a:spcBef>
                <a:spcPct val="0"/>
              </a:spcBef>
            </a:pPr>
            <a:r>
              <a:rPr lang="en-US" sz="1599">
                <a:solidFill>
                  <a:srgbClr val="FFFFFF"/>
                </a:solidFill>
                <a:latin typeface="Arial" panose="020B0604020202020204" pitchFamily="34" charset="0"/>
                <a:ea typeface="微軟正黑體" panose="020B0604030504040204" pitchFamily="34" charset="-120"/>
                <a:cs typeface="Open Sans"/>
                <a:sym typeface="Open Sans"/>
              </a:rPr>
              <a:t>當與前車未達到安全距離且速度變化率達到   0.5s/-4m時，將會被判定有追撞風險。將會語音提示!</a:t>
            </a:r>
          </a:p>
        </p:txBody>
      </p:sp>
      <p:sp>
        <p:nvSpPr>
          <p:cNvPr id="18" name="TextBox 18"/>
          <p:cNvSpPr txBox="1"/>
          <p:nvPr/>
        </p:nvSpPr>
        <p:spPr>
          <a:xfrm>
            <a:off x="9144000" y="1918355"/>
            <a:ext cx="2114558" cy="340606"/>
          </a:xfrm>
          <a:prstGeom prst="rect">
            <a:avLst/>
          </a:prstGeom>
        </p:spPr>
        <p:txBody>
          <a:bodyPr lIns="0" tIns="0" rIns="0" bIns="0" rtlCol="0" anchor="t">
            <a:spAutoFit/>
          </a:bodyPr>
          <a:lstStyle/>
          <a:p>
            <a:pPr algn="l">
              <a:lnSpc>
                <a:spcPts val="2939"/>
              </a:lnSpc>
              <a:spcBef>
                <a:spcPct val="0"/>
              </a:spcBef>
            </a:pPr>
            <a:r>
              <a:rPr lang="en-US" sz="2099" b="1">
                <a:solidFill>
                  <a:srgbClr val="FF3600"/>
                </a:solidFill>
                <a:latin typeface="Arial" panose="020B0604020202020204" pitchFamily="34" charset="0"/>
                <a:ea typeface="微軟正黑體" panose="020B0604030504040204" pitchFamily="34" charset="-120"/>
                <a:cs typeface="Open Sans Bold"/>
                <a:sym typeface="Open Sans Bold"/>
              </a:rPr>
              <a:t>前車追撞預警</a:t>
            </a:r>
          </a:p>
        </p:txBody>
      </p:sp>
      <p:sp>
        <p:nvSpPr>
          <p:cNvPr id="19" name="TextBox 19"/>
          <p:cNvSpPr txBox="1"/>
          <p:nvPr/>
        </p:nvSpPr>
        <p:spPr>
          <a:xfrm>
            <a:off x="5546070" y="7190194"/>
            <a:ext cx="3739715" cy="816610"/>
          </a:xfrm>
          <a:prstGeom prst="rect">
            <a:avLst/>
          </a:prstGeom>
        </p:spPr>
        <p:txBody>
          <a:bodyPr lIns="0" tIns="0" rIns="0" bIns="0" rtlCol="0" anchor="t">
            <a:spAutoFit/>
          </a:bodyPr>
          <a:lstStyle/>
          <a:p>
            <a:pPr algn="l">
              <a:lnSpc>
                <a:spcPts val="2239"/>
              </a:lnSpc>
            </a:pPr>
            <a:r>
              <a:rPr lang="en-US" sz="1599">
                <a:solidFill>
                  <a:srgbClr val="FFFFFF"/>
                </a:solidFill>
                <a:latin typeface="Arial" panose="020B0604020202020204" pitchFamily="34" charset="0"/>
                <a:ea typeface="微軟正黑體" panose="020B0604030504040204" pitchFamily="34" charset="-120"/>
                <a:cs typeface="Open Sans"/>
                <a:sym typeface="Open Sans"/>
              </a:rPr>
              <a:t>根據台灣道路交通規則說明安全行車保持距離因維持在  :距離m=(車速KM/s)除以2</a:t>
            </a:r>
          </a:p>
          <a:p>
            <a:pPr algn="l">
              <a:lnSpc>
                <a:spcPts val="2239"/>
              </a:lnSpc>
              <a:spcBef>
                <a:spcPct val="0"/>
              </a:spcBef>
            </a:pPr>
            <a:r>
              <a:rPr lang="en-US" sz="1599">
                <a:solidFill>
                  <a:srgbClr val="FFFFFF"/>
                </a:solidFill>
                <a:latin typeface="Arial" panose="020B0604020202020204" pitchFamily="34" charset="0"/>
                <a:ea typeface="微軟正黑體" panose="020B0604030504040204" pitchFamily="34" charset="-120"/>
                <a:cs typeface="Open Sans"/>
                <a:sym typeface="Open Sans"/>
              </a:rPr>
              <a:t>若AI判定取前車距離過近，將會語音提示!</a:t>
            </a:r>
          </a:p>
        </p:txBody>
      </p:sp>
      <p:sp>
        <p:nvSpPr>
          <p:cNvPr id="20" name="TextBox 20"/>
          <p:cNvSpPr txBox="1"/>
          <p:nvPr/>
        </p:nvSpPr>
        <p:spPr>
          <a:xfrm>
            <a:off x="5546070" y="6722380"/>
            <a:ext cx="2413766" cy="340606"/>
          </a:xfrm>
          <a:prstGeom prst="rect">
            <a:avLst/>
          </a:prstGeom>
        </p:spPr>
        <p:txBody>
          <a:bodyPr lIns="0" tIns="0" rIns="0" bIns="0" rtlCol="0" anchor="t">
            <a:spAutoFit/>
          </a:bodyPr>
          <a:lstStyle/>
          <a:p>
            <a:pPr algn="l">
              <a:lnSpc>
                <a:spcPts val="2939"/>
              </a:lnSpc>
              <a:spcBef>
                <a:spcPct val="0"/>
              </a:spcBef>
            </a:pPr>
            <a:r>
              <a:rPr lang="en-US" sz="2099" b="1" dirty="0" err="1">
                <a:solidFill>
                  <a:srgbClr val="FF3600"/>
                </a:solidFill>
                <a:latin typeface="Arial" panose="020B0604020202020204" pitchFamily="34" charset="0"/>
                <a:ea typeface="微軟正黑體" panose="020B0604030504040204" pitchFamily="34" charset="-120"/>
                <a:cs typeface="Open Sans Bold"/>
                <a:sym typeface="Open Sans Bold"/>
              </a:rPr>
              <a:t>車速安全距離警示</a:t>
            </a:r>
            <a:endParaRPr lang="en-US" sz="2099" b="1" dirty="0">
              <a:solidFill>
                <a:srgbClr val="FF3600"/>
              </a:solidFill>
              <a:latin typeface="Arial" panose="020B0604020202020204" pitchFamily="34" charset="0"/>
              <a:ea typeface="微軟正黑體" panose="020B0604030504040204" pitchFamily="34" charset="-120"/>
              <a:cs typeface="Open Sans Bold"/>
              <a:sym typeface="Open Sans Bold"/>
            </a:endParaRPr>
          </a:p>
        </p:txBody>
      </p:sp>
      <p:sp>
        <p:nvSpPr>
          <p:cNvPr id="21" name="TextBox 21"/>
          <p:cNvSpPr txBox="1"/>
          <p:nvPr/>
        </p:nvSpPr>
        <p:spPr>
          <a:xfrm>
            <a:off x="14323541" y="7190194"/>
            <a:ext cx="2935759" cy="816610"/>
          </a:xfrm>
          <a:prstGeom prst="rect">
            <a:avLst/>
          </a:prstGeom>
        </p:spPr>
        <p:txBody>
          <a:bodyPr lIns="0" tIns="0" rIns="0" bIns="0" rtlCol="0" anchor="t">
            <a:spAutoFit/>
          </a:bodyPr>
          <a:lstStyle/>
          <a:p>
            <a:pPr algn="l">
              <a:lnSpc>
                <a:spcPts val="2239"/>
              </a:lnSpc>
              <a:spcBef>
                <a:spcPct val="0"/>
              </a:spcBef>
            </a:pPr>
            <a:r>
              <a:rPr lang="en-US" sz="1599">
                <a:solidFill>
                  <a:srgbClr val="FFFFFF"/>
                </a:solidFill>
                <a:latin typeface="Arial" panose="020B0604020202020204" pitchFamily="34" charset="0"/>
                <a:ea typeface="微軟正黑體" panose="020B0604030504040204" pitchFamily="34" charset="-120"/>
                <a:cs typeface="Open Sans"/>
                <a:sym typeface="Open Sans"/>
              </a:rPr>
              <a:t>根據台灣公開的道路速限資料、結合GPS的車速與定位，當車速超過道路速限時警示提醒。</a:t>
            </a:r>
          </a:p>
        </p:txBody>
      </p:sp>
      <p:sp>
        <p:nvSpPr>
          <p:cNvPr id="22" name="TextBox 22"/>
          <p:cNvSpPr txBox="1"/>
          <p:nvPr/>
        </p:nvSpPr>
        <p:spPr>
          <a:xfrm>
            <a:off x="14323541" y="6722380"/>
            <a:ext cx="2114558" cy="340606"/>
          </a:xfrm>
          <a:prstGeom prst="rect">
            <a:avLst/>
          </a:prstGeom>
        </p:spPr>
        <p:txBody>
          <a:bodyPr lIns="0" tIns="0" rIns="0" bIns="0" rtlCol="0" anchor="t">
            <a:spAutoFit/>
          </a:bodyPr>
          <a:lstStyle/>
          <a:p>
            <a:pPr algn="l">
              <a:lnSpc>
                <a:spcPts val="2939"/>
              </a:lnSpc>
              <a:spcBef>
                <a:spcPct val="0"/>
              </a:spcBef>
            </a:pPr>
            <a:r>
              <a:rPr lang="en-US" sz="2099" b="1" dirty="0" err="1">
                <a:solidFill>
                  <a:srgbClr val="FF3600"/>
                </a:solidFill>
                <a:latin typeface="Arial" panose="020B0604020202020204" pitchFamily="34" charset="0"/>
                <a:ea typeface="微軟正黑體" panose="020B0604030504040204" pitchFamily="34" charset="-120"/>
                <a:cs typeface="Open Sans Bold"/>
                <a:sym typeface="Open Sans Bold"/>
              </a:rPr>
              <a:t>超速示警</a:t>
            </a:r>
            <a:endParaRPr lang="en-US" sz="2099" b="1" dirty="0">
              <a:solidFill>
                <a:srgbClr val="FF3600"/>
              </a:solidFill>
              <a:latin typeface="Arial" panose="020B0604020202020204" pitchFamily="34" charset="0"/>
              <a:ea typeface="微軟正黑體" panose="020B0604030504040204" pitchFamily="34" charset="-120"/>
              <a:cs typeface="Open Sans Bold"/>
              <a:sym typeface="Open Sans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5192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7608159" y="8578459"/>
            <a:ext cx="997448" cy="362234"/>
            <a:chOff x="0" y="0"/>
            <a:chExt cx="1154854" cy="419398"/>
          </a:xfrm>
        </p:grpSpPr>
        <p:sp>
          <p:nvSpPr>
            <p:cNvPr id="3" name="Freeform 3"/>
            <p:cNvSpPr/>
            <p:nvPr/>
          </p:nvSpPr>
          <p:spPr>
            <a:xfrm>
              <a:off x="0" y="0"/>
              <a:ext cx="1154854" cy="419398"/>
            </a:xfrm>
            <a:custGeom>
              <a:avLst/>
              <a:gdLst/>
              <a:ahLst/>
              <a:cxnLst/>
              <a:rect l="l" t="t" r="r" b="b"/>
              <a:pathLst>
                <a:path w="1154854" h="419398">
                  <a:moveTo>
                    <a:pt x="577427" y="0"/>
                  </a:moveTo>
                  <a:lnTo>
                    <a:pt x="1154854" y="419398"/>
                  </a:lnTo>
                  <a:lnTo>
                    <a:pt x="0" y="419398"/>
                  </a:lnTo>
                  <a:lnTo>
                    <a:pt x="577427" y="0"/>
                  </a:lnTo>
                  <a:close/>
                </a:path>
              </a:pathLst>
            </a:custGeom>
            <a:solidFill>
              <a:srgbClr val="FF3600"/>
            </a:solidFill>
          </p:spPr>
          <p:txBody>
            <a:bodyPr/>
            <a:lstStyle/>
            <a:p>
              <a:endParaRPr lang="zh-TW" altLang="en-US"/>
            </a:p>
          </p:txBody>
        </p:sp>
        <p:sp>
          <p:nvSpPr>
            <p:cNvPr id="4" name="TextBox 4"/>
            <p:cNvSpPr txBox="1"/>
            <p:nvPr/>
          </p:nvSpPr>
          <p:spPr>
            <a:xfrm>
              <a:off x="180446" y="156621"/>
              <a:ext cx="793962" cy="23282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69189" y="527199"/>
            <a:ext cx="268543" cy="193351"/>
          </a:xfrm>
          <a:custGeom>
            <a:avLst/>
            <a:gdLst/>
            <a:ahLst/>
            <a:cxnLst/>
            <a:rect l="l" t="t" r="r" b="b"/>
            <a:pathLst>
              <a:path w="268543" h="193351">
                <a:moveTo>
                  <a:pt x="0" y="0"/>
                </a:moveTo>
                <a:lnTo>
                  <a:pt x="268544" y="0"/>
                </a:lnTo>
                <a:lnTo>
                  <a:pt x="268544" y="193351"/>
                </a:lnTo>
                <a:lnTo>
                  <a:pt x="0" y="193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grpSp>
        <p:nvGrpSpPr>
          <p:cNvPr id="6" name="Group 6"/>
          <p:cNvGrpSpPr/>
          <p:nvPr/>
        </p:nvGrpSpPr>
        <p:grpSpPr>
          <a:xfrm>
            <a:off x="6210697" y="1422489"/>
            <a:ext cx="3680983" cy="3721011"/>
            <a:chOff x="0" y="0"/>
            <a:chExt cx="5956300" cy="6021070"/>
          </a:xfrm>
        </p:grpSpPr>
        <p:sp>
          <p:nvSpPr>
            <p:cNvPr id="7" name="Freeform 7"/>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blipFill>
              <a:blip r:embed="rId4"/>
              <a:stretch>
                <a:fillRect l="-39855" r="-39855"/>
              </a:stretch>
            </a:blipFill>
          </p:spPr>
          <p:txBody>
            <a:bodyPr/>
            <a:lstStyle/>
            <a:p>
              <a:endParaRPr lang="zh-TW" altLang="en-US"/>
            </a:p>
          </p:txBody>
        </p:sp>
      </p:grpSp>
      <p:grpSp>
        <p:nvGrpSpPr>
          <p:cNvPr id="8" name="Group 8"/>
          <p:cNvGrpSpPr/>
          <p:nvPr/>
        </p:nvGrpSpPr>
        <p:grpSpPr>
          <a:xfrm>
            <a:off x="9799924" y="1422489"/>
            <a:ext cx="3680983" cy="3721011"/>
            <a:chOff x="0" y="0"/>
            <a:chExt cx="5956300" cy="6021070"/>
          </a:xfrm>
        </p:grpSpPr>
        <p:sp>
          <p:nvSpPr>
            <p:cNvPr id="9" name="Freeform 9"/>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blipFill>
              <a:blip r:embed="rId5"/>
              <a:stretch>
                <a:fillRect l="-46118"/>
              </a:stretch>
            </a:blipFill>
          </p:spPr>
          <p:txBody>
            <a:bodyPr/>
            <a:lstStyle/>
            <a:p>
              <a:endParaRPr lang="zh-TW" altLang="en-US"/>
            </a:p>
          </p:txBody>
        </p:sp>
      </p:grpSp>
      <p:grpSp>
        <p:nvGrpSpPr>
          <p:cNvPr id="10" name="Group 10"/>
          <p:cNvGrpSpPr/>
          <p:nvPr/>
        </p:nvGrpSpPr>
        <p:grpSpPr>
          <a:xfrm>
            <a:off x="13292387" y="1422489"/>
            <a:ext cx="3680983" cy="3721011"/>
            <a:chOff x="0" y="0"/>
            <a:chExt cx="5956300" cy="6021070"/>
          </a:xfrm>
        </p:grpSpPr>
        <p:sp>
          <p:nvSpPr>
            <p:cNvPr id="11" name="Freeform 11"/>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blipFill>
              <a:blip r:embed="rId6"/>
              <a:stretch>
                <a:fillRect l="-39855" r="-39855"/>
              </a:stretch>
            </a:blipFill>
          </p:spPr>
          <p:txBody>
            <a:bodyPr/>
            <a:lstStyle/>
            <a:p>
              <a:endParaRPr lang="zh-TW" altLang="en-US"/>
            </a:p>
          </p:txBody>
        </p:sp>
      </p:grpSp>
      <p:grpSp>
        <p:nvGrpSpPr>
          <p:cNvPr id="12" name="Group 12"/>
          <p:cNvGrpSpPr/>
          <p:nvPr/>
        </p:nvGrpSpPr>
        <p:grpSpPr>
          <a:xfrm>
            <a:off x="16784850" y="1422489"/>
            <a:ext cx="3680983" cy="3721011"/>
            <a:chOff x="0" y="0"/>
            <a:chExt cx="5956300" cy="6021070"/>
          </a:xfrm>
        </p:grpSpPr>
        <p:sp>
          <p:nvSpPr>
            <p:cNvPr id="13" name="Freeform 13"/>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solidFill>
              <a:srgbClr val="FF3600"/>
            </a:solidFill>
            <a:ln w="12700">
              <a:solidFill>
                <a:srgbClr val="000000"/>
              </a:solidFill>
            </a:ln>
          </p:spPr>
          <p:txBody>
            <a:bodyPr/>
            <a:lstStyle/>
            <a:p>
              <a:endParaRPr lang="zh-TW" altLang="en-US"/>
            </a:p>
          </p:txBody>
        </p:sp>
      </p:grpSp>
      <p:sp>
        <p:nvSpPr>
          <p:cNvPr id="14" name="Freeform 14"/>
          <p:cNvSpPr/>
          <p:nvPr/>
        </p:nvSpPr>
        <p:spPr>
          <a:xfrm flipH="1">
            <a:off x="1722161" y="3909215"/>
            <a:ext cx="2551068" cy="130297"/>
          </a:xfrm>
          <a:custGeom>
            <a:avLst/>
            <a:gdLst/>
            <a:ahLst/>
            <a:cxnLst/>
            <a:rect l="l" t="t" r="r" b="b"/>
            <a:pathLst>
              <a:path w="2551068" h="130297">
                <a:moveTo>
                  <a:pt x="2551069" y="0"/>
                </a:moveTo>
                <a:lnTo>
                  <a:pt x="0" y="0"/>
                </a:lnTo>
                <a:lnTo>
                  <a:pt x="0" y="130297"/>
                </a:lnTo>
                <a:lnTo>
                  <a:pt x="2551069" y="130297"/>
                </a:lnTo>
                <a:lnTo>
                  <a:pt x="255106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grpSp>
        <p:nvGrpSpPr>
          <p:cNvPr id="15" name="Group 15"/>
          <p:cNvGrpSpPr/>
          <p:nvPr/>
        </p:nvGrpSpPr>
        <p:grpSpPr>
          <a:xfrm>
            <a:off x="5817140" y="6262575"/>
            <a:ext cx="2943347" cy="886212"/>
            <a:chOff x="0" y="0"/>
            <a:chExt cx="2699525" cy="812800"/>
          </a:xfrm>
        </p:grpSpPr>
        <p:sp>
          <p:nvSpPr>
            <p:cNvPr id="16" name="Freeform 16"/>
            <p:cNvSpPr/>
            <p:nvPr/>
          </p:nvSpPr>
          <p:spPr>
            <a:xfrm>
              <a:off x="0" y="0"/>
              <a:ext cx="2699525" cy="812800"/>
            </a:xfrm>
            <a:custGeom>
              <a:avLst/>
              <a:gdLst/>
              <a:ahLst/>
              <a:cxnLst/>
              <a:rect l="l" t="t" r="r" b="b"/>
              <a:pathLst>
                <a:path w="2699525" h="812800">
                  <a:moveTo>
                    <a:pt x="0" y="0"/>
                  </a:moveTo>
                  <a:lnTo>
                    <a:pt x="2699525" y="0"/>
                  </a:lnTo>
                  <a:lnTo>
                    <a:pt x="2699525" y="812800"/>
                  </a:lnTo>
                  <a:lnTo>
                    <a:pt x="0" y="812800"/>
                  </a:lnTo>
                  <a:close/>
                </a:path>
              </a:pathLst>
            </a:custGeom>
            <a:solidFill>
              <a:srgbClr val="FF3600"/>
            </a:solidFill>
          </p:spPr>
          <p:txBody>
            <a:bodyPr/>
            <a:lstStyle/>
            <a:p>
              <a:endParaRPr lang="zh-TW" altLang="en-US">
                <a:latin typeface="Arial" panose="020B0604020202020204" pitchFamily="34" charset="0"/>
                <a:ea typeface="微軟正黑體" panose="020B0604030504040204" pitchFamily="34" charset="-120"/>
              </a:endParaRPr>
            </a:p>
          </p:txBody>
        </p:sp>
        <p:sp>
          <p:nvSpPr>
            <p:cNvPr id="17" name="TextBox 17"/>
            <p:cNvSpPr txBox="1"/>
            <p:nvPr/>
          </p:nvSpPr>
          <p:spPr>
            <a:xfrm>
              <a:off x="0" y="-38100"/>
              <a:ext cx="2699525" cy="850900"/>
            </a:xfrm>
            <a:prstGeom prst="rect">
              <a:avLst/>
            </a:prstGeom>
          </p:spPr>
          <p:txBody>
            <a:bodyPr lIns="50800" tIns="50800" rIns="50800" bIns="50800" rtlCol="0" anchor="ctr"/>
            <a:lstStyle/>
            <a:p>
              <a:pPr algn="ctr">
                <a:lnSpc>
                  <a:spcPts val="2659"/>
                </a:lnSpc>
              </a:pPr>
              <a:endParaRPr>
                <a:latin typeface="Arial" panose="020B0604020202020204" pitchFamily="34" charset="0"/>
                <a:ea typeface="微軟正黑體" panose="020B0604030504040204" pitchFamily="34" charset="-120"/>
              </a:endParaRPr>
            </a:p>
          </p:txBody>
        </p:sp>
      </p:grpSp>
      <p:grpSp>
        <p:nvGrpSpPr>
          <p:cNvPr id="18" name="Group 18"/>
          <p:cNvGrpSpPr/>
          <p:nvPr/>
        </p:nvGrpSpPr>
        <p:grpSpPr>
          <a:xfrm>
            <a:off x="10135374" y="6262575"/>
            <a:ext cx="3262964" cy="886212"/>
            <a:chOff x="0" y="0"/>
            <a:chExt cx="2992666" cy="812800"/>
          </a:xfrm>
        </p:grpSpPr>
        <p:sp>
          <p:nvSpPr>
            <p:cNvPr id="19" name="Freeform 19"/>
            <p:cNvSpPr/>
            <p:nvPr/>
          </p:nvSpPr>
          <p:spPr>
            <a:xfrm>
              <a:off x="0" y="0"/>
              <a:ext cx="2992667" cy="812800"/>
            </a:xfrm>
            <a:custGeom>
              <a:avLst/>
              <a:gdLst/>
              <a:ahLst/>
              <a:cxnLst/>
              <a:rect l="l" t="t" r="r" b="b"/>
              <a:pathLst>
                <a:path w="2992667" h="812800">
                  <a:moveTo>
                    <a:pt x="0" y="0"/>
                  </a:moveTo>
                  <a:lnTo>
                    <a:pt x="2992667" y="0"/>
                  </a:lnTo>
                  <a:lnTo>
                    <a:pt x="2992667" y="812800"/>
                  </a:lnTo>
                  <a:lnTo>
                    <a:pt x="0" y="812800"/>
                  </a:lnTo>
                  <a:close/>
                </a:path>
              </a:pathLst>
            </a:custGeom>
            <a:solidFill>
              <a:srgbClr val="FF3600"/>
            </a:solidFill>
          </p:spPr>
          <p:txBody>
            <a:bodyPr/>
            <a:lstStyle/>
            <a:p>
              <a:endParaRPr lang="zh-TW" altLang="en-US">
                <a:latin typeface="Arial" panose="020B0604020202020204" pitchFamily="34" charset="0"/>
                <a:ea typeface="微軟正黑體" panose="020B0604030504040204" pitchFamily="34" charset="-120"/>
              </a:endParaRPr>
            </a:p>
          </p:txBody>
        </p:sp>
        <p:sp>
          <p:nvSpPr>
            <p:cNvPr id="20" name="TextBox 20"/>
            <p:cNvSpPr txBox="1"/>
            <p:nvPr/>
          </p:nvSpPr>
          <p:spPr>
            <a:xfrm>
              <a:off x="0" y="-38100"/>
              <a:ext cx="2992666" cy="850900"/>
            </a:xfrm>
            <a:prstGeom prst="rect">
              <a:avLst/>
            </a:prstGeom>
          </p:spPr>
          <p:txBody>
            <a:bodyPr lIns="50800" tIns="50800" rIns="50800" bIns="50800" rtlCol="0" anchor="ctr"/>
            <a:lstStyle/>
            <a:p>
              <a:pPr algn="ctr">
                <a:lnSpc>
                  <a:spcPts val="2659"/>
                </a:lnSpc>
              </a:pPr>
              <a:endParaRPr>
                <a:latin typeface="Arial" panose="020B0604020202020204" pitchFamily="34" charset="0"/>
                <a:ea typeface="微軟正黑體" panose="020B0604030504040204" pitchFamily="34" charset="-120"/>
              </a:endParaRPr>
            </a:p>
          </p:txBody>
        </p:sp>
      </p:grpSp>
      <p:sp>
        <p:nvSpPr>
          <p:cNvPr id="21" name="TextBox 21"/>
          <p:cNvSpPr txBox="1"/>
          <p:nvPr/>
        </p:nvSpPr>
        <p:spPr>
          <a:xfrm>
            <a:off x="1028700" y="498624"/>
            <a:ext cx="980073" cy="24066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Anton"/>
                <a:ea typeface="Anton"/>
                <a:cs typeface="Anton"/>
                <a:sym typeface="Anton"/>
              </a:rPr>
              <a:t>NKUST-RD</a:t>
            </a:r>
          </a:p>
        </p:txBody>
      </p:sp>
      <p:sp>
        <p:nvSpPr>
          <p:cNvPr id="22" name="TextBox 22"/>
          <p:cNvSpPr txBox="1"/>
          <p:nvPr/>
        </p:nvSpPr>
        <p:spPr>
          <a:xfrm>
            <a:off x="1722161" y="4032398"/>
            <a:ext cx="4488536" cy="1066254"/>
          </a:xfrm>
          <a:prstGeom prst="rect">
            <a:avLst/>
          </a:prstGeom>
        </p:spPr>
        <p:txBody>
          <a:bodyPr lIns="0" tIns="0" rIns="0" bIns="0" rtlCol="0" anchor="t">
            <a:spAutoFit/>
          </a:bodyPr>
          <a:lstStyle/>
          <a:p>
            <a:pPr algn="l">
              <a:lnSpc>
                <a:spcPts val="9099"/>
              </a:lnSpc>
              <a:spcBef>
                <a:spcPct val="0"/>
              </a:spcBef>
            </a:pPr>
            <a:r>
              <a:rPr lang="en-US" sz="6499" b="1" dirty="0" err="1">
                <a:solidFill>
                  <a:srgbClr val="FFFFFF"/>
                </a:solidFill>
                <a:latin typeface="Arial" panose="020B0604020202020204" pitchFamily="34" charset="0"/>
                <a:ea typeface="微軟正黑體" panose="020B0604030504040204" pitchFamily="34" charset="-120"/>
                <a:cs typeface="Anton"/>
                <a:sym typeface="Anton"/>
              </a:rPr>
              <a:t>物聯網應用</a:t>
            </a:r>
            <a:endParaRPr lang="en-US" sz="6499" b="1" dirty="0">
              <a:solidFill>
                <a:srgbClr val="FFFFFF"/>
              </a:solidFill>
              <a:latin typeface="Arial" panose="020B0604020202020204" pitchFamily="34" charset="0"/>
              <a:ea typeface="微軟正黑體" panose="020B0604030504040204" pitchFamily="34" charset="-120"/>
              <a:cs typeface="Anton"/>
              <a:sym typeface="Anton"/>
            </a:endParaRPr>
          </a:p>
        </p:txBody>
      </p:sp>
      <p:sp>
        <p:nvSpPr>
          <p:cNvPr id="23" name="TextBox 23"/>
          <p:cNvSpPr txBox="1"/>
          <p:nvPr/>
        </p:nvSpPr>
        <p:spPr>
          <a:xfrm>
            <a:off x="6210697" y="6498723"/>
            <a:ext cx="2153153" cy="413915"/>
          </a:xfrm>
          <a:prstGeom prst="rect">
            <a:avLst/>
          </a:prstGeom>
        </p:spPr>
        <p:txBody>
          <a:bodyPr lIns="0" tIns="0" rIns="0" bIns="0" rtlCol="0" anchor="t">
            <a:spAutoFit/>
          </a:bodyPr>
          <a:lstStyle/>
          <a:p>
            <a:pPr algn="ctr">
              <a:lnSpc>
                <a:spcPts val="3400"/>
              </a:lnSpc>
              <a:spcBef>
                <a:spcPct val="0"/>
              </a:spcBef>
            </a:pPr>
            <a:r>
              <a:rPr lang="en-US" sz="2428" dirty="0" err="1">
                <a:solidFill>
                  <a:srgbClr val="FFFFFF"/>
                </a:solidFill>
                <a:latin typeface="Arial" panose="020B0604020202020204" pitchFamily="34" charset="0"/>
                <a:ea typeface="微軟正黑體" panose="020B0604030504040204" pitchFamily="34" charset="-120"/>
                <a:cs typeface="Open Sans Bold"/>
                <a:sym typeface="Open Sans Bold"/>
              </a:rPr>
              <a:t>路口車流管制</a:t>
            </a:r>
            <a:endParaRPr lang="en-US" sz="2428" dirty="0">
              <a:solidFill>
                <a:srgbClr val="FFFFFF"/>
              </a:solidFill>
              <a:latin typeface="Arial" panose="020B0604020202020204" pitchFamily="34" charset="0"/>
              <a:ea typeface="微軟正黑體" panose="020B0604030504040204" pitchFamily="34" charset="-120"/>
              <a:cs typeface="Open Sans Bold"/>
              <a:sym typeface="Open Sans Bold"/>
            </a:endParaRPr>
          </a:p>
        </p:txBody>
      </p:sp>
      <p:sp>
        <p:nvSpPr>
          <p:cNvPr id="24" name="TextBox 24"/>
          <p:cNvSpPr txBox="1"/>
          <p:nvPr/>
        </p:nvSpPr>
        <p:spPr>
          <a:xfrm>
            <a:off x="5661051" y="7545496"/>
            <a:ext cx="3252444" cy="1253869"/>
          </a:xfrm>
          <a:prstGeom prst="rect">
            <a:avLst/>
          </a:prstGeom>
        </p:spPr>
        <p:txBody>
          <a:bodyPr wrap="square" lIns="0" tIns="0" rIns="0" bIns="0" rtlCol="0" anchor="t">
            <a:spAutoFit/>
          </a:bodyPr>
          <a:lstStyle/>
          <a:p>
            <a:pPr algn="l">
              <a:lnSpc>
                <a:spcPts val="2459"/>
              </a:lnSpc>
              <a:spcBef>
                <a:spcPct val="0"/>
              </a:spcBef>
            </a:pPr>
            <a:r>
              <a:rPr lang="en-US" sz="1756" dirty="0">
                <a:solidFill>
                  <a:srgbClr val="FFFFFF"/>
                </a:solidFill>
                <a:latin typeface="Arial" panose="020B0604020202020204" pitchFamily="34" charset="0"/>
                <a:ea typeface="微軟正黑體" panose="020B0604030504040204" pitchFamily="34" charset="-120"/>
                <a:cs typeface="Open Sans"/>
                <a:sym typeface="Open Sans"/>
              </a:rPr>
              <a:t>可</a:t>
            </a:r>
            <a:r>
              <a:rPr lang="zh-TW" altLang="en-US" sz="1756" dirty="0">
                <a:solidFill>
                  <a:srgbClr val="FFFFFF"/>
                </a:solidFill>
                <a:latin typeface="Arial" panose="020B0604020202020204" pitchFamily="34" charset="0"/>
                <a:ea typeface="微軟正黑體" panose="020B0604030504040204" pitchFamily="34" charset="-120"/>
                <a:cs typeface="Open Sans"/>
                <a:sym typeface="Open Sans"/>
              </a:rPr>
              <a:t>於</a:t>
            </a:r>
            <a:r>
              <a:rPr lang="en-US" sz="1756" dirty="0" err="1">
                <a:solidFill>
                  <a:srgbClr val="FFFFFF"/>
                </a:solidFill>
                <a:latin typeface="Arial" panose="020B0604020202020204" pitchFamily="34" charset="0"/>
                <a:ea typeface="微軟正黑體" panose="020B0604030504040204" pitchFamily="34" charset="-120"/>
                <a:cs typeface="Open Sans"/>
                <a:sym typeface="Open Sans"/>
              </a:rPr>
              <a:t>多路口規劃設備，透過網路後台即時分析路口車流。後台電腦串聯即時將可能災害同步到行控中心以及即時的交通紓解政策</a:t>
            </a:r>
            <a:r>
              <a:rPr lang="zh-TW" altLang="en-US" sz="1756" dirty="0">
                <a:solidFill>
                  <a:srgbClr val="FFFFFF"/>
                </a:solidFill>
                <a:latin typeface="Arial" panose="020B0604020202020204" pitchFamily="34" charset="0"/>
                <a:ea typeface="微軟正黑體" panose="020B0604030504040204" pitchFamily="34" charset="-120"/>
                <a:cs typeface="Open Sans"/>
                <a:sym typeface="Open Sans"/>
              </a:rPr>
              <a:t>。</a:t>
            </a:r>
            <a:endParaRPr lang="en-US" sz="1756" dirty="0">
              <a:solidFill>
                <a:srgbClr val="FFFFFF"/>
              </a:solidFill>
              <a:latin typeface="Arial" panose="020B0604020202020204" pitchFamily="34" charset="0"/>
              <a:ea typeface="微軟正黑體" panose="020B0604030504040204" pitchFamily="34" charset="-120"/>
              <a:cs typeface="Open Sans"/>
              <a:sym typeface="Open Sans"/>
            </a:endParaRPr>
          </a:p>
        </p:txBody>
      </p:sp>
      <p:sp>
        <p:nvSpPr>
          <p:cNvPr id="25" name="TextBox 25"/>
          <p:cNvSpPr txBox="1"/>
          <p:nvPr/>
        </p:nvSpPr>
        <p:spPr>
          <a:xfrm>
            <a:off x="10369278" y="6477952"/>
            <a:ext cx="2795155" cy="413915"/>
          </a:xfrm>
          <a:prstGeom prst="rect">
            <a:avLst/>
          </a:prstGeom>
        </p:spPr>
        <p:txBody>
          <a:bodyPr lIns="0" tIns="0" rIns="0" bIns="0" rtlCol="0" anchor="t">
            <a:spAutoFit/>
          </a:bodyPr>
          <a:lstStyle/>
          <a:p>
            <a:pPr algn="ctr">
              <a:lnSpc>
                <a:spcPts val="3400"/>
              </a:lnSpc>
              <a:spcBef>
                <a:spcPct val="0"/>
              </a:spcBef>
            </a:pPr>
            <a:r>
              <a:rPr lang="en-US" sz="2428" dirty="0" err="1">
                <a:solidFill>
                  <a:srgbClr val="FFFFFF"/>
                </a:solidFill>
                <a:latin typeface="Arial" panose="020B0604020202020204" pitchFamily="34" charset="0"/>
                <a:ea typeface="微軟正黑體" panose="020B0604030504040204" pitchFamily="34" charset="-120"/>
                <a:cs typeface="Open Sans Bold"/>
                <a:sym typeface="Open Sans Bold"/>
              </a:rPr>
              <a:t>雲端串聯</a:t>
            </a:r>
            <a:endParaRPr lang="en-US" sz="2428" dirty="0">
              <a:solidFill>
                <a:srgbClr val="FFFFFF"/>
              </a:solidFill>
              <a:latin typeface="Arial" panose="020B0604020202020204" pitchFamily="34" charset="0"/>
              <a:ea typeface="微軟正黑體" panose="020B0604030504040204" pitchFamily="34" charset="-120"/>
              <a:cs typeface="Open Sans Bold"/>
              <a:sym typeface="Open Sans Bold"/>
            </a:endParaRPr>
          </a:p>
        </p:txBody>
      </p:sp>
      <p:sp>
        <p:nvSpPr>
          <p:cNvPr id="26" name="TextBox 26"/>
          <p:cNvSpPr txBox="1"/>
          <p:nvPr/>
        </p:nvSpPr>
        <p:spPr>
          <a:xfrm>
            <a:off x="10167186" y="7610642"/>
            <a:ext cx="3252444" cy="1253869"/>
          </a:xfrm>
          <a:prstGeom prst="rect">
            <a:avLst/>
          </a:prstGeom>
        </p:spPr>
        <p:txBody>
          <a:bodyPr wrap="square" lIns="0" tIns="0" rIns="0" bIns="0" rtlCol="0" anchor="t">
            <a:spAutoFit/>
          </a:bodyPr>
          <a:lstStyle/>
          <a:p>
            <a:pPr algn="l">
              <a:lnSpc>
                <a:spcPts val="2459"/>
              </a:lnSpc>
            </a:pPr>
            <a:r>
              <a:rPr lang="en-US" sz="1756" dirty="0" err="1">
                <a:solidFill>
                  <a:srgbClr val="FFFFFF"/>
                </a:solidFill>
                <a:latin typeface="Arial" panose="020B0604020202020204" pitchFamily="34" charset="0"/>
                <a:ea typeface="微軟正黑體" panose="020B0604030504040204" pitchFamily="34" charset="-120"/>
                <a:cs typeface="Open Sans"/>
                <a:sym typeface="Open Sans"/>
              </a:rPr>
              <a:t>公車等車行可以後台電腦串聯即時將可能災害同步到中央控台以及即時的駕駛行為分析，判定駕駛是否良好健康的駕駛行為</a:t>
            </a:r>
            <a:r>
              <a:rPr lang="en-US" sz="1756" dirty="0">
                <a:solidFill>
                  <a:srgbClr val="FFFFFF"/>
                </a:solidFill>
                <a:latin typeface="Arial" panose="020B0604020202020204" pitchFamily="34" charset="0"/>
                <a:ea typeface="微軟正黑體" panose="020B0604030504040204" pitchFamily="34" charset="-120"/>
                <a:cs typeface="Open Sans"/>
                <a:sym typeface="Open Sans"/>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425</Words>
  <Application>Microsoft Office PowerPoint</Application>
  <PresentationFormat>自訂</PresentationFormat>
  <Paragraphs>107</Paragraphs>
  <Slides>15</Slides>
  <Notes>0</Notes>
  <HiddenSlides>0</HiddenSlides>
  <MMClips>7</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15</vt:i4>
      </vt:variant>
    </vt:vector>
  </HeadingPairs>
  <TitlesOfParts>
    <vt:vector size="21" baseType="lpstr">
      <vt:lpstr>Anton</vt:lpstr>
      <vt:lpstr>Open Sans</vt:lpstr>
      <vt:lpstr>細明體</vt:lpstr>
      <vt:lpstr>Arial</vt:lpstr>
      <vt:lpstr>Calibri</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FCW前車碰撞警告</dc:title>
  <cp:lastModifiedBy>邱 瑋筠</cp:lastModifiedBy>
  <cp:revision>10</cp:revision>
  <dcterms:created xsi:type="dcterms:W3CDTF">2006-08-16T00:00:00Z</dcterms:created>
  <dcterms:modified xsi:type="dcterms:W3CDTF">2024-07-18T08:52:43Z</dcterms:modified>
  <dc:identifier>DAGH1kbsJXY</dc:identifier>
</cp:coreProperties>
</file>