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微軟正黑體" panose="020B0604030504040204" pitchFamily="34" charset="-120"/>
      <p:regular r:id="rId27"/>
      <p:bold r:id="rId28"/>
    </p:embeddedFont>
    <p:embeddedFont>
      <p:font typeface="Arial Bold" panose="020B0704020202020204" pitchFamily="34"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0" d="100"/>
          <a:sy n="50" d="100"/>
        </p:scale>
        <p:origin x="960" y="6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02.07.2024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第二個部分要來說</a:t>
            </a:r>
          </a:p>
          <a:p>
            <a:r>
              <a:rPr lang="en-US"/>
              <a:t>能源管理的系統，還有相關技術</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24.svg"/><Relationship Id="rId5" Type="http://schemas.openxmlformats.org/officeDocument/2006/relationships/image" Target="../media/image35.svg"/><Relationship Id="rId10" Type="http://schemas.openxmlformats.org/officeDocument/2006/relationships/image" Target="../media/image23.png"/><Relationship Id="rId4" Type="http://schemas.openxmlformats.org/officeDocument/2006/relationships/image" Target="../media/image34.png"/><Relationship Id="rId9" Type="http://schemas.openxmlformats.org/officeDocument/2006/relationships/image" Target="../media/image39.sv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18" Type="http://schemas.openxmlformats.org/officeDocument/2006/relationships/image" Target="../media/image35.svg"/><Relationship Id="rId3" Type="http://schemas.openxmlformats.org/officeDocument/2006/relationships/image" Target="../media/image48.png"/><Relationship Id="rId7" Type="http://schemas.openxmlformats.org/officeDocument/2006/relationships/image" Target="../media/image49.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28.png"/><Relationship Id="rId16" Type="http://schemas.openxmlformats.org/officeDocument/2006/relationships/image" Target="../media/image37.svg"/><Relationship Id="rId20"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7.png"/><Relationship Id="rId5" Type="http://schemas.openxmlformats.org/officeDocument/2006/relationships/image" Target="../media/image32.png"/><Relationship Id="rId15" Type="http://schemas.openxmlformats.org/officeDocument/2006/relationships/image" Target="../media/image36.png"/><Relationship Id="rId10" Type="http://schemas.openxmlformats.org/officeDocument/2006/relationships/image" Target="../media/image52.png"/><Relationship Id="rId19" Type="http://schemas.openxmlformats.org/officeDocument/2006/relationships/image" Target="../media/image38.png"/><Relationship Id="rId4" Type="http://schemas.openxmlformats.org/officeDocument/2006/relationships/image" Target="../media/image31.png"/><Relationship Id="rId9" Type="http://schemas.openxmlformats.org/officeDocument/2006/relationships/image" Target="../media/image51.svg"/><Relationship Id="rId14" Type="http://schemas.openxmlformats.org/officeDocument/2006/relationships/image" Target="../media/image54.svg"/></Relationships>
</file>

<file path=ppt/slides/_rels/slide18.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55.png"/><Relationship Id="rId18" Type="http://schemas.openxmlformats.org/officeDocument/2006/relationships/image" Target="../media/image33.png"/><Relationship Id="rId3"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39.svg"/><Relationship Id="rId17" Type="http://schemas.openxmlformats.org/officeDocument/2006/relationships/image" Target="../media/image32.png"/><Relationship Id="rId2" Type="http://schemas.openxmlformats.org/officeDocument/2006/relationships/image" Target="../media/image28.png"/><Relationship Id="rId16" Type="http://schemas.openxmlformats.org/officeDocument/2006/relationships/image" Target="../media/image31.png"/><Relationship Id="rId20"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38.png"/><Relationship Id="rId5" Type="http://schemas.openxmlformats.org/officeDocument/2006/relationships/image" Target="../media/image53.png"/><Relationship Id="rId15" Type="http://schemas.openxmlformats.org/officeDocument/2006/relationships/image" Target="../media/image48.png"/><Relationship Id="rId10" Type="http://schemas.openxmlformats.org/officeDocument/2006/relationships/image" Target="../media/image35.svg"/><Relationship Id="rId19" Type="http://schemas.openxmlformats.org/officeDocument/2006/relationships/image" Target="../media/image49.png"/><Relationship Id="rId4" Type="http://schemas.openxmlformats.org/officeDocument/2006/relationships/image" Target="../media/image51.svg"/><Relationship Id="rId9" Type="http://schemas.openxmlformats.org/officeDocument/2006/relationships/image" Target="../media/image34.png"/><Relationship Id="rId1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8.png"/><Relationship Id="rId18" Type="http://schemas.openxmlformats.org/officeDocument/2006/relationships/image" Target="../media/image52.png"/><Relationship Id="rId3" Type="http://schemas.openxmlformats.org/officeDocument/2006/relationships/image" Target="../media/image51.svg"/><Relationship Id="rId7" Type="http://schemas.openxmlformats.org/officeDocument/2006/relationships/image" Target="../media/image37.svg"/><Relationship Id="rId12" Type="http://schemas.openxmlformats.org/officeDocument/2006/relationships/image" Target="../media/image57.png"/><Relationship Id="rId17" Type="http://schemas.openxmlformats.org/officeDocument/2006/relationships/image" Target="../media/image49.png"/><Relationship Id="rId2" Type="http://schemas.openxmlformats.org/officeDocument/2006/relationships/image" Target="../media/image50.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9.svg"/><Relationship Id="rId5" Type="http://schemas.openxmlformats.org/officeDocument/2006/relationships/image" Target="../media/image54.svg"/><Relationship Id="rId15" Type="http://schemas.openxmlformats.org/officeDocument/2006/relationships/image" Target="../media/image32.png"/><Relationship Id="rId10" Type="http://schemas.openxmlformats.org/officeDocument/2006/relationships/image" Target="../media/image38.png"/><Relationship Id="rId4" Type="http://schemas.openxmlformats.org/officeDocument/2006/relationships/image" Target="../media/image53.png"/><Relationship Id="rId9" Type="http://schemas.openxmlformats.org/officeDocument/2006/relationships/image" Target="../media/image35.svg"/><Relationship Id="rId1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8.png"/><Relationship Id="rId3" Type="http://schemas.openxmlformats.org/officeDocument/2006/relationships/image" Target="../media/image51.svg"/><Relationship Id="rId7" Type="http://schemas.openxmlformats.org/officeDocument/2006/relationships/image" Target="../media/image37.svg"/><Relationship Id="rId12" Type="http://schemas.openxmlformats.org/officeDocument/2006/relationships/image" Target="../media/image57.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9.svg"/><Relationship Id="rId5" Type="http://schemas.openxmlformats.org/officeDocument/2006/relationships/image" Target="../media/image54.svg"/><Relationship Id="rId10" Type="http://schemas.openxmlformats.org/officeDocument/2006/relationships/image" Target="../media/image38.png"/><Relationship Id="rId4" Type="http://schemas.openxmlformats.org/officeDocument/2006/relationships/image" Target="../media/image53.png"/><Relationship Id="rId9" Type="http://schemas.openxmlformats.org/officeDocument/2006/relationships/image" Target="../media/image35.sv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3.png"/><Relationship Id="rId3" Type="http://schemas.openxmlformats.org/officeDocument/2006/relationships/image" Target="../media/image37.svg"/><Relationship Id="rId7" Type="http://schemas.openxmlformats.org/officeDocument/2006/relationships/image" Target="../media/image39.svg"/><Relationship Id="rId12" Type="http://schemas.openxmlformats.org/officeDocument/2006/relationships/image" Target="../media/image51.svg"/><Relationship Id="rId2" Type="http://schemas.openxmlformats.org/officeDocument/2006/relationships/image" Target="../media/image36.png"/><Relationship Id="rId16"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50.png"/><Relationship Id="rId5" Type="http://schemas.openxmlformats.org/officeDocument/2006/relationships/image" Target="../media/image35.svg"/><Relationship Id="rId15" Type="http://schemas.openxmlformats.org/officeDocument/2006/relationships/image" Target="../media/image57.png"/><Relationship Id="rId10" Type="http://schemas.openxmlformats.org/officeDocument/2006/relationships/image" Target="../media/image56.png"/><Relationship Id="rId4" Type="http://schemas.openxmlformats.org/officeDocument/2006/relationships/image" Target="../media/image34.png"/><Relationship Id="rId9" Type="http://schemas.openxmlformats.org/officeDocument/2006/relationships/image" Target="../media/image55.png"/><Relationship Id="rId14" Type="http://schemas.openxmlformats.org/officeDocument/2006/relationships/image" Target="../media/image54.svg"/></Relationships>
</file>

<file path=ppt/slides/_rels/slide2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37.svg"/><Relationship Id="rId7" Type="http://schemas.openxmlformats.org/officeDocument/2006/relationships/image" Target="../media/image39.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5.svg"/><Relationship Id="rId10" Type="http://schemas.openxmlformats.org/officeDocument/2006/relationships/image" Target="../media/image54.svg"/><Relationship Id="rId4" Type="http://schemas.openxmlformats.org/officeDocument/2006/relationships/image" Target="../media/image34.png"/><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54.svg"/></Relationships>
</file>

<file path=ppt/slides/_rels/slide24.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E4E3"/>
        </a:solidFill>
        <a:effectLst/>
      </p:bgPr>
    </p:bg>
    <p:spTree>
      <p:nvGrpSpPr>
        <p:cNvPr id="1" name=""/>
        <p:cNvGrpSpPr/>
        <p:nvPr/>
      </p:nvGrpSpPr>
      <p:grpSpPr>
        <a:xfrm>
          <a:off x="0" y="0"/>
          <a:ext cx="0" cy="0"/>
          <a:chOff x="0" y="0"/>
          <a:chExt cx="0" cy="0"/>
        </a:xfrm>
      </p:grpSpPr>
      <p:sp>
        <p:nvSpPr>
          <p:cNvPr id="2" name="Freeform 2"/>
          <p:cNvSpPr/>
          <p:nvPr/>
        </p:nvSpPr>
        <p:spPr>
          <a:xfrm>
            <a:off x="4884899" y="1150012"/>
            <a:ext cx="12658296" cy="9136988"/>
          </a:xfrm>
          <a:custGeom>
            <a:avLst/>
            <a:gdLst/>
            <a:ahLst/>
            <a:cxnLst/>
            <a:rect l="l" t="t" r="r" b="b"/>
            <a:pathLst>
              <a:path w="12658296" h="9136988">
                <a:moveTo>
                  <a:pt x="0" y="0"/>
                </a:moveTo>
                <a:lnTo>
                  <a:pt x="12658296" y="0"/>
                </a:lnTo>
                <a:lnTo>
                  <a:pt x="12658296" y="9136988"/>
                </a:lnTo>
                <a:lnTo>
                  <a:pt x="0" y="91369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a:p>
        </p:txBody>
      </p:sp>
      <p:sp>
        <p:nvSpPr>
          <p:cNvPr id="3" name="TextBox 3"/>
          <p:cNvSpPr txBox="1"/>
          <p:nvPr/>
        </p:nvSpPr>
        <p:spPr>
          <a:xfrm>
            <a:off x="744805" y="1361896"/>
            <a:ext cx="6096000" cy="1291507"/>
          </a:xfrm>
          <a:prstGeom prst="rect">
            <a:avLst/>
          </a:prstGeom>
        </p:spPr>
        <p:txBody>
          <a:bodyPr wrap="square" lIns="0" tIns="0" rIns="0" bIns="0" rtlCol="0" anchor="t">
            <a:spAutoFit/>
          </a:bodyPr>
          <a:lstStyle/>
          <a:p>
            <a:pPr algn="ctr">
              <a:lnSpc>
                <a:spcPts val="11017"/>
              </a:lnSpc>
            </a:pPr>
            <a:r>
              <a:rPr lang="en-US" sz="8000" b="1" dirty="0">
                <a:solidFill>
                  <a:srgbClr val="513F33"/>
                </a:solidFill>
                <a:latin typeface="Arial" panose="020B0604020202020204" pitchFamily="34" charset="0"/>
                <a:ea typeface="微軟正黑體" panose="020B0604030504040204" pitchFamily="34" charset="-120"/>
              </a:rPr>
              <a:t>HUB 5168+</a:t>
            </a:r>
          </a:p>
        </p:txBody>
      </p:sp>
      <p:sp>
        <p:nvSpPr>
          <p:cNvPr id="4" name="TextBox 4"/>
          <p:cNvSpPr txBox="1"/>
          <p:nvPr/>
        </p:nvSpPr>
        <p:spPr>
          <a:xfrm>
            <a:off x="381000" y="4914900"/>
            <a:ext cx="5466551" cy="1273169"/>
          </a:xfrm>
          <a:prstGeom prst="rect">
            <a:avLst/>
          </a:prstGeom>
        </p:spPr>
        <p:txBody>
          <a:bodyPr lIns="0" tIns="0" rIns="0" bIns="0" rtlCol="0" anchor="t">
            <a:spAutoFit/>
          </a:bodyPr>
          <a:lstStyle/>
          <a:p>
            <a:pPr marL="0" lvl="0" indent="0" algn="l">
              <a:lnSpc>
                <a:spcPts val="10770"/>
              </a:lnSpc>
              <a:spcBef>
                <a:spcPct val="0"/>
              </a:spcBef>
            </a:pPr>
            <a:r>
              <a:rPr lang="en-US" sz="8000" b="1" spc="478" dirty="0" err="1">
                <a:solidFill>
                  <a:srgbClr val="513F33"/>
                </a:solidFill>
                <a:latin typeface="Arial" panose="020B0604020202020204" pitchFamily="34" charset="0"/>
                <a:ea typeface="微軟正黑體" panose="020B0604030504040204" pitchFamily="34" charset="-120"/>
              </a:rPr>
              <a:t>多功能偵測</a:t>
            </a:r>
            <a:endParaRPr lang="en-US" sz="8000" b="1" spc="478" dirty="0">
              <a:solidFill>
                <a:srgbClr val="513F33"/>
              </a:solidFill>
              <a:latin typeface="Arial" panose="020B0604020202020204" pitchFamily="34" charset="0"/>
              <a:ea typeface="微軟正黑體" panose="020B0604030504040204" pitchFamily="34" charset="-120"/>
            </a:endParaRPr>
          </a:p>
        </p:txBody>
      </p:sp>
      <p:sp>
        <p:nvSpPr>
          <p:cNvPr id="5" name="TextBox 5"/>
          <p:cNvSpPr txBox="1"/>
          <p:nvPr/>
        </p:nvSpPr>
        <p:spPr>
          <a:xfrm>
            <a:off x="2689382" y="6214889"/>
            <a:ext cx="4391034" cy="1273169"/>
          </a:xfrm>
          <a:prstGeom prst="rect">
            <a:avLst/>
          </a:prstGeom>
        </p:spPr>
        <p:txBody>
          <a:bodyPr lIns="0" tIns="0" rIns="0" bIns="0" rtlCol="0" anchor="t">
            <a:spAutoFit/>
          </a:bodyPr>
          <a:lstStyle/>
          <a:p>
            <a:pPr marL="0" lvl="0" indent="0" algn="l">
              <a:lnSpc>
                <a:spcPts val="10770"/>
              </a:lnSpc>
              <a:spcBef>
                <a:spcPct val="0"/>
              </a:spcBef>
            </a:pPr>
            <a:r>
              <a:rPr lang="en-US" sz="8000" b="1" spc="478" dirty="0" err="1">
                <a:solidFill>
                  <a:srgbClr val="513F33"/>
                </a:solidFill>
                <a:latin typeface="Arial" panose="020B0604020202020204" pitchFamily="34" charset="0"/>
                <a:ea typeface="微軟正黑體" panose="020B0604030504040204" pitchFamily="34" charset="-120"/>
              </a:rPr>
              <a:t>監控系統</a:t>
            </a:r>
            <a:endParaRPr lang="en-US" sz="8000" b="1" spc="478" dirty="0">
              <a:solidFill>
                <a:srgbClr val="513F33"/>
              </a:solidFill>
              <a:latin typeface="Arial" panose="020B0604020202020204" pitchFamily="34" charset="0"/>
              <a:ea typeface="微軟正黑體" panose="020B0604030504040204" pitchFamily="34" charset="-120"/>
            </a:endParaRPr>
          </a:p>
        </p:txBody>
      </p:sp>
      <p:sp>
        <p:nvSpPr>
          <p:cNvPr id="6" name="TextBox 6"/>
          <p:cNvSpPr txBox="1"/>
          <p:nvPr/>
        </p:nvSpPr>
        <p:spPr>
          <a:xfrm>
            <a:off x="12838022" y="7488058"/>
            <a:ext cx="5521192" cy="1464055"/>
          </a:xfrm>
          <a:prstGeom prst="rect">
            <a:avLst/>
          </a:prstGeom>
        </p:spPr>
        <p:txBody>
          <a:bodyPr wrap="square" lIns="0" tIns="0" rIns="0" bIns="0" rtlCol="0" anchor="t">
            <a:spAutoFit/>
          </a:bodyPr>
          <a:lstStyle/>
          <a:p>
            <a:pPr marL="0" lvl="0" indent="0" algn="ctr">
              <a:lnSpc>
                <a:spcPts val="6000"/>
              </a:lnSpc>
              <a:spcBef>
                <a:spcPct val="0"/>
              </a:spcBef>
            </a:pPr>
            <a:r>
              <a:rPr lang="zh-TW" altLang="en-US" sz="4000" b="1" dirty="0">
                <a:solidFill>
                  <a:srgbClr val="513F33"/>
                </a:solidFill>
                <a:latin typeface="Arial" panose="020B0604020202020204" pitchFamily="34" charset="0"/>
                <a:ea typeface="微軟正黑體" panose="020B0604030504040204" pitchFamily="34" charset="-120"/>
              </a:rPr>
              <a:t>國立高雄科技大學</a:t>
            </a:r>
            <a:endParaRPr lang="en-US" altLang="zh-TW" sz="4000" b="1" dirty="0">
              <a:solidFill>
                <a:srgbClr val="513F33"/>
              </a:solidFill>
              <a:latin typeface="Arial" panose="020B0604020202020204" pitchFamily="34" charset="0"/>
              <a:ea typeface="微軟正黑體" panose="020B0604030504040204" pitchFamily="34" charset="-120"/>
            </a:endParaRPr>
          </a:p>
          <a:p>
            <a:pPr marL="0" lvl="0" indent="0" algn="ctr">
              <a:lnSpc>
                <a:spcPts val="6000"/>
              </a:lnSpc>
              <a:spcBef>
                <a:spcPct val="0"/>
              </a:spcBef>
            </a:pPr>
            <a:r>
              <a:rPr lang="zh-TW" altLang="en-US" sz="4000" b="1" dirty="0">
                <a:solidFill>
                  <a:srgbClr val="513F33"/>
                </a:solidFill>
                <a:latin typeface="Arial" panose="020B0604020202020204" pitchFamily="34" charset="0"/>
                <a:ea typeface="微軟正黑體" panose="020B0604030504040204" pitchFamily="34" charset="-120"/>
              </a:rPr>
              <a:t>電子工程系</a:t>
            </a:r>
            <a:endParaRPr lang="en-US" sz="4000" b="1" dirty="0">
              <a:solidFill>
                <a:srgbClr val="513F33"/>
              </a:solidFill>
              <a:latin typeface="Arial" panose="020B0604020202020204" pitchFamily="34" charset="0"/>
              <a:ea typeface="微軟正黑體" panose="020B0604030504040204" pitchFamily="34" charset="-12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4E3"/>
        </a:solidFill>
        <a:effectLst/>
      </p:bgPr>
    </p:bg>
    <p:spTree>
      <p:nvGrpSpPr>
        <p:cNvPr id="1" name=""/>
        <p:cNvGrpSpPr/>
        <p:nvPr/>
      </p:nvGrpSpPr>
      <p:grpSpPr>
        <a:xfrm>
          <a:off x="0" y="0"/>
          <a:ext cx="0" cy="0"/>
          <a:chOff x="0" y="0"/>
          <a:chExt cx="0" cy="0"/>
        </a:xfrm>
      </p:grpSpPr>
      <p:sp>
        <p:nvSpPr>
          <p:cNvPr id="2" name="Freeform 2" descr="Cute Colorful Abstract Shape"/>
          <p:cNvSpPr/>
          <p:nvPr/>
        </p:nvSpPr>
        <p:spPr>
          <a:xfrm rot="10436012">
            <a:off x="16849872" y="-2405263"/>
            <a:ext cx="4327228" cy="4114800"/>
          </a:xfrm>
          <a:custGeom>
            <a:avLst/>
            <a:gdLst/>
            <a:ahLst/>
            <a:cxnLst/>
            <a:rect l="l" t="t" r="r" b="b"/>
            <a:pathLst>
              <a:path w="4327228" h="4114800">
                <a:moveTo>
                  <a:pt x="0" y="0"/>
                </a:moveTo>
                <a:lnTo>
                  <a:pt x="4327228" y="0"/>
                </a:lnTo>
                <a:lnTo>
                  <a:pt x="432722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grpSp>
        <p:nvGrpSpPr>
          <p:cNvPr id="3" name="Group 3"/>
          <p:cNvGrpSpPr/>
          <p:nvPr/>
        </p:nvGrpSpPr>
        <p:grpSpPr>
          <a:xfrm>
            <a:off x="-5482726" y="6778096"/>
            <a:ext cx="10249014" cy="102490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3F33">
                <a:alpha val="31765"/>
              </a:srgbClr>
            </a:solidFill>
          </p:spPr>
          <p:txBody>
            <a:bodyPr/>
            <a:lstStyle/>
            <a:p>
              <a:endParaRPr lang="zh-TW" alt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756"/>
                </a:lnSpc>
              </a:pPr>
              <a:endParaRPr/>
            </a:p>
          </p:txBody>
        </p:sp>
      </p:grpSp>
      <p:sp>
        <p:nvSpPr>
          <p:cNvPr id="6" name="Freeform 6"/>
          <p:cNvSpPr/>
          <p:nvPr/>
        </p:nvSpPr>
        <p:spPr>
          <a:xfrm>
            <a:off x="15865607" y="7782009"/>
            <a:ext cx="5131837" cy="4114800"/>
          </a:xfrm>
          <a:custGeom>
            <a:avLst/>
            <a:gdLst/>
            <a:ahLst/>
            <a:cxnLst/>
            <a:rect l="l" t="t" r="r" b="b"/>
            <a:pathLst>
              <a:path w="5131837" h="4114800">
                <a:moveTo>
                  <a:pt x="0" y="0"/>
                </a:moveTo>
                <a:lnTo>
                  <a:pt x="5131837" y="0"/>
                </a:lnTo>
                <a:lnTo>
                  <a:pt x="513183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7" name="Freeform 7"/>
          <p:cNvSpPr>
            <a:spLocks noChangeAspect="1"/>
          </p:cNvSpPr>
          <p:nvPr/>
        </p:nvSpPr>
        <p:spPr>
          <a:xfrm>
            <a:off x="15247862" y="1526846"/>
            <a:ext cx="1828800" cy="1828800"/>
          </a:xfrm>
          <a:custGeom>
            <a:avLst/>
            <a:gdLst/>
            <a:ahLst/>
            <a:cxnLst/>
            <a:rect l="l" t="t" r="r" b="b"/>
            <a:pathLst>
              <a:path w="3377422" h="3377422">
                <a:moveTo>
                  <a:pt x="0" y="0"/>
                </a:moveTo>
                <a:lnTo>
                  <a:pt x="3377421" y="0"/>
                </a:lnTo>
                <a:lnTo>
                  <a:pt x="3377421" y="3377422"/>
                </a:lnTo>
                <a:lnTo>
                  <a:pt x="0" y="3377422"/>
                </a:lnTo>
                <a:lnTo>
                  <a:pt x="0" y="0"/>
                </a:lnTo>
                <a:close/>
              </a:path>
            </a:pathLst>
          </a:custGeom>
          <a:blipFill>
            <a:blip r:embed="rId6"/>
            <a:stretch>
              <a:fillRect/>
            </a:stretch>
          </a:blipFill>
        </p:spPr>
        <p:txBody>
          <a:bodyPr/>
          <a:lstStyle/>
          <a:p>
            <a:endParaRPr lang="zh-TW" altLang="en-US" dirty="0"/>
          </a:p>
        </p:txBody>
      </p:sp>
      <p:sp>
        <p:nvSpPr>
          <p:cNvPr id="8" name="Freeform 8"/>
          <p:cNvSpPr>
            <a:spLocks noChangeAspect="1"/>
          </p:cNvSpPr>
          <p:nvPr/>
        </p:nvSpPr>
        <p:spPr>
          <a:xfrm>
            <a:off x="986087" y="7619627"/>
            <a:ext cx="2800950" cy="2247676"/>
          </a:xfrm>
          <a:custGeom>
            <a:avLst/>
            <a:gdLst/>
            <a:ahLst/>
            <a:cxnLst/>
            <a:rect l="l" t="t" r="r" b="b"/>
            <a:pathLst>
              <a:path w="4116799" h="3303604">
                <a:moveTo>
                  <a:pt x="0" y="0"/>
                </a:moveTo>
                <a:lnTo>
                  <a:pt x="4116799" y="0"/>
                </a:lnTo>
                <a:lnTo>
                  <a:pt x="4116799" y="3303604"/>
                </a:lnTo>
                <a:lnTo>
                  <a:pt x="0" y="3303604"/>
                </a:lnTo>
                <a:lnTo>
                  <a:pt x="0" y="0"/>
                </a:lnTo>
                <a:close/>
              </a:path>
            </a:pathLst>
          </a:custGeom>
          <a:blipFill>
            <a:blip r:embed="rId7"/>
            <a:stretch>
              <a:fillRect/>
            </a:stretch>
          </a:blipFill>
        </p:spPr>
        <p:txBody>
          <a:bodyPr/>
          <a:lstStyle/>
          <a:p>
            <a:endParaRPr lang="zh-TW" altLang="en-US"/>
          </a:p>
        </p:txBody>
      </p:sp>
      <p:sp>
        <p:nvSpPr>
          <p:cNvPr id="10" name="TextBox 10"/>
          <p:cNvSpPr txBox="1"/>
          <p:nvPr/>
        </p:nvSpPr>
        <p:spPr>
          <a:xfrm>
            <a:off x="1197366" y="1640508"/>
            <a:ext cx="13677900" cy="2665392"/>
          </a:xfrm>
          <a:prstGeom prst="rect">
            <a:avLst/>
          </a:prstGeom>
        </p:spPr>
        <p:txBody>
          <a:bodyPr wrap="square" lIns="0" tIns="0" rIns="0" bIns="0" rtlCol="0" anchor="t">
            <a:spAutoFit/>
          </a:bodyPr>
          <a:lstStyle/>
          <a:p>
            <a:pPr marL="0" lvl="0" indent="0" algn="l">
              <a:lnSpc>
                <a:spcPts val="4163"/>
              </a:lnSpc>
              <a:spcBef>
                <a:spcPct val="0"/>
              </a:spcBef>
            </a:pPr>
            <a:r>
              <a:rPr lang="en-US" sz="2800" b="1" dirty="0" err="1">
                <a:solidFill>
                  <a:srgbClr val="000000"/>
                </a:solidFill>
                <a:latin typeface="微軟正黑體" panose="020B0604030504040204" pitchFamily="34" charset="-120"/>
                <a:ea typeface="微軟正黑體" panose="020B0604030504040204" pitchFamily="34" charset="-120"/>
              </a:rPr>
              <a:t>優點</a:t>
            </a:r>
            <a:endParaRPr lang="en-US" sz="2800" b="1" dirty="0">
              <a:solidFill>
                <a:srgbClr val="000000"/>
              </a:solidFill>
              <a:latin typeface="微軟正黑體" panose="020B0604030504040204" pitchFamily="34" charset="-120"/>
              <a:ea typeface="微軟正黑體" panose="020B0604030504040204" pitchFamily="34" charset="-120"/>
            </a:endParaRPr>
          </a:p>
          <a:p>
            <a:pPr marL="514350" lvl="0" indent="-514350" algn="l">
              <a:lnSpc>
                <a:spcPts val="4163"/>
              </a:lnSpc>
              <a:spcBef>
                <a:spcPct val="0"/>
              </a:spcBef>
              <a:buFont typeface="+mj-lt"/>
              <a:buAutoNum type="arabicPeriod"/>
            </a:pPr>
            <a:r>
              <a:rPr lang="en-US" sz="2800" dirty="0">
                <a:solidFill>
                  <a:srgbClr val="000000"/>
                </a:solidFill>
                <a:latin typeface="微軟正黑體" panose="020B0604030504040204" pitchFamily="34" charset="-120"/>
                <a:ea typeface="微軟正黑體" panose="020B0604030504040204" pitchFamily="34" charset="-120"/>
              </a:rPr>
              <a:t>安裝簡單：插上3-pin接頭即可使用，適合一般散熱需求。</a:t>
            </a:r>
          </a:p>
          <a:p>
            <a:pPr marL="514350" lvl="0" indent="-514350" algn="l">
              <a:lnSpc>
                <a:spcPts val="4163"/>
              </a:lnSpc>
              <a:spcBef>
                <a:spcPct val="0"/>
              </a:spcBef>
              <a:buFont typeface="+mj-lt"/>
              <a:buAutoNum type="arabicPeriod"/>
            </a:pPr>
            <a:r>
              <a:rPr lang="en-US" sz="2800" dirty="0">
                <a:solidFill>
                  <a:srgbClr val="000000"/>
                </a:solidFill>
                <a:latin typeface="微軟正黑體" panose="020B0604030504040204" pitchFamily="34" charset="-120"/>
                <a:ea typeface="微軟正黑體" panose="020B0604030504040204" pitchFamily="34" charset="-120"/>
              </a:rPr>
              <a:t>價格實惠：相對於4-pin（帶PWM控制）的風扇，價格較為便宜。</a:t>
            </a:r>
          </a:p>
          <a:p>
            <a:pPr marL="0" lvl="0" indent="0" algn="l">
              <a:lnSpc>
                <a:spcPts val="4163"/>
              </a:lnSpc>
              <a:spcBef>
                <a:spcPct val="0"/>
              </a:spcBef>
            </a:pPr>
            <a:r>
              <a:rPr lang="en-US" sz="2800" b="1" dirty="0" err="1">
                <a:solidFill>
                  <a:srgbClr val="000000"/>
                </a:solidFill>
                <a:latin typeface="微軟正黑體" panose="020B0604030504040204" pitchFamily="34" charset="-120"/>
                <a:ea typeface="微軟正黑體" panose="020B0604030504040204" pitchFamily="34" charset="-120"/>
              </a:rPr>
              <a:t>缺點</a:t>
            </a:r>
            <a:endParaRPr lang="en-US" sz="2800" b="1" dirty="0">
              <a:solidFill>
                <a:srgbClr val="000000"/>
              </a:solidFill>
              <a:latin typeface="微軟正黑體" panose="020B0604030504040204" pitchFamily="34" charset="-120"/>
              <a:ea typeface="微軟正黑體" panose="020B0604030504040204" pitchFamily="34" charset="-120"/>
            </a:endParaRPr>
          </a:p>
          <a:p>
            <a:pPr marL="514350" lvl="0" indent="-514350" algn="l">
              <a:lnSpc>
                <a:spcPts val="4163"/>
              </a:lnSpc>
              <a:spcBef>
                <a:spcPct val="0"/>
              </a:spcBef>
              <a:buFont typeface="+mj-lt"/>
              <a:buAutoNum type="arabicPeriod"/>
            </a:pPr>
            <a:r>
              <a:rPr lang="en-US" sz="2800" dirty="0">
                <a:solidFill>
                  <a:srgbClr val="000000"/>
                </a:solidFill>
                <a:latin typeface="微軟正黑體" panose="020B0604030504040204" pitchFamily="34" charset="-120"/>
                <a:ea typeface="微軟正黑體" panose="020B0604030504040204" pitchFamily="34" charset="-120"/>
              </a:rPr>
              <a:t>轉速控制有限：無法像4-pin風扇那樣通過PWM精確調整轉速，控制靈活性較低。</a:t>
            </a:r>
          </a:p>
        </p:txBody>
      </p:sp>
      <p:sp>
        <p:nvSpPr>
          <p:cNvPr id="11" name="TextBox 11"/>
          <p:cNvSpPr txBox="1"/>
          <p:nvPr/>
        </p:nvSpPr>
        <p:spPr>
          <a:xfrm>
            <a:off x="-9832" y="4828070"/>
            <a:ext cx="18288000" cy="1051570"/>
          </a:xfrm>
          <a:prstGeom prst="rect">
            <a:avLst/>
          </a:prstGeom>
        </p:spPr>
        <p:txBody>
          <a:bodyPr wrap="square" lIns="0" tIns="0" rIns="0" bIns="0" rtlCol="0" anchor="t">
            <a:spAutoFit/>
          </a:bodyPr>
          <a:lstStyle/>
          <a:p>
            <a:pPr marL="0" lvl="0" indent="0" algn="ctr">
              <a:lnSpc>
                <a:spcPts val="8234"/>
              </a:lnSpc>
              <a:spcBef>
                <a:spcPct val="0"/>
              </a:spcBef>
            </a:pPr>
            <a:r>
              <a:rPr lang="en-US" sz="8000" b="1" spc="365" dirty="0">
                <a:solidFill>
                  <a:srgbClr val="513F33"/>
                </a:solidFill>
                <a:latin typeface="Arial Bold"/>
              </a:rPr>
              <a:t>12V雙迴路繼電器模組</a:t>
            </a:r>
          </a:p>
        </p:txBody>
      </p:sp>
      <p:sp>
        <p:nvSpPr>
          <p:cNvPr id="12" name="TextBox 12"/>
          <p:cNvSpPr txBox="1"/>
          <p:nvPr/>
        </p:nvSpPr>
        <p:spPr>
          <a:xfrm>
            <a:off x="4419600" y="6257045"/>
            <a:ext cx="12085289" cy="3816366"/>
          </a:xfrm>
          <a:prstGeom prst="rect">
            <a:avLst/>
          </a:prstGeom>
        </p:spPr>
        <p:txBody>
          <a:bodyPr wrap="square" lIns="0" tIns="0" rIns="0" bIns="0" rtlCol="0" anchor="t">
            <a:spAutoFit/>
          </a:bodyPr>
          <a:lstStyle/>
          <a:p>
            <a:pPr algn="l">
              <a:lnSpc>
                <a:spcPts val="4312"/>
              </a:lnSpc>
              <a:spcBef>
                <a:spcPct val="0"/>
              </a:spcBef>
            </a:pPr>
            <a:r>
              <a:rPr lang="en-US" sz="2800" b="1" dirty="0" err="1">
                <a:solidFill>
                  <a:srgbClr val="000000"/>
                </a:solidFill>
                <a:latin typeface="微軟正黑體" panose="020B0604030504040204" pitchFamily="34" charset="-120"/>
                <a:ea typeface="微軟正黑體" panose="020B0604030504040204" pitchFamily="34" charset="-120"/>
              </a:rPr>
              <a:t>優點</a:t>
            </a:r>
            <a:endParaRPr lang="en-US" sz="2800" b="1" dirty="0">
              <a:solidFill>
                <a:srgbClr val="000000"/>
              </a:solidFill>
              <a:latin typeface="微軟正黑體" panose="020B0604030504040204" pitchFamily="34" charset="-120"/>
              <a:ea typeface="微軟正黑體" panose="020B0604030504040204" pitchFamily="34" charset="-120"/>
            </a:endParaRPr>
          </a:p>
          <a:p>
            <a:pPr marL="514350" indent="-514350" algn="l">
              <a:lnSpc>
                <a:spcPts val="4312"/>
              </a:lnSpc>
              <a:spcBef>
                <a:spcPct val="0"/>
              </a:spcBef>
              <a:buFont typeface="+mj-lt"/>
              <a:buAutoNum type="arabicPeriod"/>
            </a:pPr>
            <a:r>
              <a:rPr lang="en-US" sz="2800" dirty="0" err="1">
                <a:solidFill>
                  <a:srgbClr val="000000"/>
                </a:solidFill>
                <a:latin typeface="微軟正黑體" panose="020B0604030504040204" pitchFamily="34" charset="-120"/>
                <a:ea typeface="微軟正黑體" panose="020B0604030504040204" pitchFamily="34" charset="-120"/>
              </a:rPr>
              <a:t>多功能：雙路控制，適合需要同時控制多個設備的應用</a:t>
            </a:r>
            <a:r>
              <a:rPr lang="en-US" sz="2800" dirty="0">
                <a:solidFill>
                  <a:srgbClr val="000000"/>
                </a:solidFill>
                <a:latin typeface="微軟正黑體" panose="020B0604030504040204" pitchFamily="34" charset="-120"/>
                <a:ea typeface="微軟正黑體" panose="020B0604030504040204" pitchFamily="34" charset="-120"/>
              </a:rPr>
              <a:t>。</a:t>
            </a:r>
          </a:p>
          <a:p>
            <a:pPr marL="514350" indent="-514350" algn="l">
              <a:lnSpc>
                <a:spcPts val="4312"/>
              </a:lnSpc>
              <a:spcBef>
                <a:spcPct val="0"/>
              </a:spcBef>
              <a:buFont typeface="+mj-lt"/>
              <a:buAutoNum type="arabicPeriod"/>
            </a:pPr>
            <a:r>
              <a:rPr lang="en-US" sz="2800" dirty="0" err="1">
                <a:solidFill>
                  <a:srgbClr val="000000"/>
                </a:solidFill>
                <a:latin typeface="微軟正黑體" panose="020B0604030504040204" pitchFamily="34" charset="-120"/>
                <a:ea typeface="微軟正黑體" panose="020B0604030504040204" pitchFamily="34" charset="-120"/>
              </a:rPr>
              <a:t>隔離性好：繼電器提供電氣隔離，保護低電壓控制電路免受高電壓衝擊</a:t>
            </a:r>
            <a:r>
              <a:rPr lang="en-US" sz="2800" dirty="0">
                <a:solidFill>
                  <a:srgbClr val="000000"/>
                </a:solidFill>
                <a:latin typeface="微軟正黑體" panose="020B0604030504040204" pitchFamily="34" charset="-120"/>
                <a:ea typeface="微軟正黑體" panose="020B0604030504040204" pitchFamily="34" charset="-120"/>
              </a:rPr>
              <a:t>。</a:t>
            </a:r>
          </a:p>
          <a:p>
            <a:pPr marL="514350" indent="-514350" algn="l">
              <a:lnSpc>
                <a:spcPts val="4312"/>
              </a:lnSpc>
              <a:spcBef>
                <a:spcPct val="0"/>
              </a:spcBef>
              <a:buFont typeface="+mj-lt"/>
              <a:buAutoNum type="arabicPeriod"/>
            </a:pPr>
            <a:r>
              <a:rPr lang="en-US" sz="2800" dirty="0" err="1">
                <a:solidFill>
                  <a:srgbClr val="000000"/>
                </a:solidFill>
                <a:latin typeface="微軟正黑體" panose="020B0604030504040204" pitchFamily="34" charset="-120"/>
                <a:ea typeface="微軟正黑體" panose="020B0604030504040204" pitchFamily="34" charset="-120"/>
              </a:rPr>
              <a:t>安裝簡單：模組化設計，便於集成到各類電子和電氣系統中</a:t>
            </a:r>
            <a:r>
              <a:rPr lang="en-US" sz="2800" dirty="0">
                <a:solidFill>
                  <a:srgbClr val="000000"/>
                </a:solidFill>
                <a:latin typeface="微軟正黑體" panose="020B0604030504040204" pitchFamily="34" charset="-120"/>
                <a:ea typeface="微軟正黑體" panose="020B0604030504040204" pitchFamily="34" charset="-120"/>
              </a:rPr>
              <a:t>。</a:t>
            </a:r>
          </a:p>
          <a:p>
            <a:pPr algn="l">
              <a:lnSpc>
                <a:spcPts val="4312"/>
              </a:lnSpc>
              <a:spcBef>
                <a:spcPct val="0"/>
              </a:spcBef>
            </a:pPr>
            <a:r>
              <a:rPr lang="en-US" sz="2800" b="1" dirty="0" err="1">
                <a:solidFill>
                  <a:srgbClr val="000000"/>
                </a:solidFill>
                <a:latin typeface="微軟正黑體" panose="020B0604030504040204" pitchFamily="34" charset="-120"/>
                <a:ea typeface="微軟正黑體" panose="020B0604030504040204" pitchFamily="34" charset="-120"/>
              </a:rPr>
              <a:t>缺點</a:t>
            </a:r>
            <a:endParaRPr lang="en-US" sz="2800" b="1" dirty="0">
              <a:solidFill>
                <a:srgbClr val="000000"/>
              </a:solidFill>
              <a:latin typeface="微軟正黑體" panose="020B0604030504040204" pitchFamily="34" charset="-120"/>
              <a:ea typeface="微軟正黑體" panose="020B0604030504040204" pitchFamily="34" charset="-120"/>
            </a:endParaRPr>
          </a:p>
          <a:p>
            <a:pPr marL="514350" indent="-514350" algn="l">
              <a:lnSpc>
                <a:spcPts val="4312"/>
              </a:lnSpc>
              <a:spcBef>
                <a:spcPct val="0"/>
              </a:spcBef>
              <a:buFont typeface="+mj-lt"/>
              <a:buAutoNum type="arabicPeriod"/>
            </a:pPr>
            <a:r>
              <a:rPr lang="en-US" sz="2800" dirty="0" err="1">
                <a:solidFill>
                  <a:srgbClr val="000000"/>
                </a:solidFill>
                <a:latin typeface="微軟正黑體" panose="020B0604030504040204" pitchFamily="34" charset="-120"/>
                <a:ea typeface="微軟正黑體" panose="020B0604030504040204" pitchFamily="34" charset="-120"/>
              </a:rPr>
              <a:t>切換速度：相對於固態繼電器，機械繼電器的切換速度較慢</a:t>
            </a:r>
            <a:r>
              <a:rPr lang="en-US" sz="2800" dirty="0">
                <a:solidFill>
                  <a:srgbClr val="000000"/>
                </a:solidFill>
                <a:latin typeface="微軟正黑體" panose="020B0604030504040204" pitchFamily="34" charset="-120"/>
                <a:ea typeface="微軟正黑體" panose="020B0604030504040204" pitchFamily="34" charset="-120"/>
              </a:rPr>
              <a:t>。</a:t>
            </a:r>
          </a:p>
          <a:p>
            <a:pPr marL="514350" indent="-514350" algn="l">
              <a:lnSpc>
                <a:spcPts val="4312"/>
              </a:lnSpc>
              <a:spcBef>
                <a:spcPct val="0"/>
              </a:spcBef>
              <a:buFont typeface="+mj-lt"/>
              <a:buAutoNum type="arabicPeriod"/>
            </a:pPr>
            <a:r>
              <a:rPr lang="en-US" sz="2800" dirty="0" err="1">
                <a:solidFill>
                  <a:srgbClr val="000000"/>
                </a:solidFill>
                <a:latin typeface="微軟正黑體" panose="020B0604030504040204" pitchFamily="34" charset="-120"/>
                <a:ea typeface="微軟正黑體" panose="020B0604030504040204" pitchFamily="34" charset="-120"/>
              </a:rPr>
              <a:t>壽命：繼電器有機械磨損，使用壽命有限，需要定期更換</a:t>
            </a:r>
            <a:r>
              <a:rPr lang="en-US" sz="2800" dirty="0">
                <a:solidFill>
                  <a:srgbClr val="000000"/>
                </a:solidFill>
                <a:latin typeface="微軟正黑體" panose="020B0604030504040204" pitchFamily="34" charset="-120"/>
                <a:ea typeface="微軟正黑體" panose="020B0604030504040204" pitchFamily="34" charset="-120"/>
              </a:rPr>
              <a:t>。</a:t>
            </a:r>
          </a:p>
        </p:txBody>
      </p:sp>
      <p:sp>
        <p:nvSpPr>
          <p:cNvPr id="13" name="TextBox 6">
            <a:extLst>
              <a:ext uri="{FF2B5EF4-FFF2-40B4-BE49-F238E27FC236}">
                <a16:creationId xmlns:a16="http://schemas.microsoft.com/office/drawing/2014/main" id="{96668CDF-6908-AE0E-D856-ADE72CCD02EA}"/>
              </a:ext>
            </a:extLst>
          </p:cNvPr>
          <p:cNvSpPr txBox="1"/>
          <p:nvPr/>
        </p:nvSpPr>
        <p:spPr>
          <a:xfrm>
            <a:off x="0" y="595924"/>
            <a:ext cx="18288000" cy="1051570"/>
          </a:xfrm>
          <a:prstGeom prst="rect">
            <a:avLst/>
          </a:prstGeom>
        </p:spPr>
        <p:txBody>
          <a:bodyPr wrap="square" lIns="0" tIns="0" rIns="0" bIns="0" rtlCol="0" anchor="t">
            <a:spAutoFit/>
          </a:bodyPr>
          <a:lstStyle/>
          <a:p>
            <a:pPr marL="0" lvl="0" indent="0" algn="ctr">
              <a:lnSpc>
                <a:spcPts val="8234"/>
              </a:lnSpc>
              <a:spcBef>
                <a:spcPct val="0"/>
              </a:spcBef>
            </a:pPr>
            <a:r>
              <a:rPr lang="zh-TW" altLang="en-US" sz="8000" b="1" spc="365" dirty="0">
                <a:solidFill>
                  <a:srgbClr val="513F33"/>
                </a:solidFill>
                <a:latin typeface="Arial Bold"/>
                <a:ea typeface="Arial Bold"/>
              </a:rPr>
              <a:t>散熱風扇</a:t>
            </a:r>
            <a:r>
              <a:rPr lang="en-US" altLang="zh-TW" sz="8000" b="1" spc="365" dirty="0">
                <a:solidFill>
                  <a:srgbClr val="513F33"/>
                </a:solidFill>
                <a:latin typeface="Arial Bold"/>
                <a:ea typeface="Arial Bold"/>
              </a:rPr>
              <a:t>3</a:t>
            </a:r>
            <a:r>
              <a:rPr lang="en-US" sz="8000" b="1" spc="365" dirty="0">
                <a:solidFill>
                  <a:srgbClr val="513F33"/>
                </a:solidFill>
                <a:latin typeface="Arial Bold"/>
                <a:ea typeface="Arial Bold"/>
              </a:rPr>
              <a:t>PIN 12V</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4E3"/>
        </a:solidFill>
        <a:effectLst/>
      </p:bgPr>
    </p:bg>
    <p:spTree>
      <p:nvGrpSpPr>
        <p:cNvPr id="1" name=""/>
        <p:cNvGrpSpPr/>
        <p:nvPr/>
      </p:nvGrpSpPr>
      <p:grpSpPr>
        <a:xfrm>
          <a:off x="0" y="0"/>
          <a:ext cx="0" cy="0"/>
          <a:chOff x="0" y="0"/>
          <a:chExt cx="0" cy="0"/>
        </a:xfrm>
      </p:grpSpPr>
      <p:sp>
        <p:nvSpPr>
          <p:cNvPr id="4" name="TextBox 4"/>
          <p:cNvSpPr txBox="1"/>
          <p:nvPr/>
        </p:nvSpPr>
        <p:spPr>
          <a:xfrm>
            <a:off x="3062707" y="1957453"/>
            <a:ext cx="12162585" cy="7926209"/>
          </a:xfrm>
          <a:prstGeom prst="rect">
            <a:avLst/>
          </a:prstGeom>
        </p:spPr>
        <p:txBody>
          <a:bodyPr wrap="square" lIns="0" tIns="0" rIns="0" bIns="0" rtlCol="0" anchor="t">
            <a:spAutoFit/>
          </a:bodyPr>
          <a:lstStyle/>
          <a:p>
            <a:pPr marL="514350" indent="-514350" algn="l">
              <a:lnSpc>
                <a:spcPts val="4759"/>
              </a:lnSpc>
              <a:spcBef>
                <a:spcPct val="0"/>
              </a:spcBef>
              <a:buFont typeface="+mj-lt"/>
              <a:buAutoNum type="arabicPeriod"/>
            </a:pPr>
            <a:r>
              <a:rPr lang="en-US" sz="2800" b="1" dirty="0" err="1">
                <a:solidFill>
                  <a:srgbClr val="000000"/>
                </a:solidFill>
                <a:latin typeface="Arial" panose="020B0604020202020204" pitchFamily="34" charset="0"/>
                <a:ea typeface="微軟正黑體" panose="020B0604030504040204" pitchFamily="34" charset="-120"/>
              </a:rPr>
              <a:t>基本介紹</a:t>
            </a:r>
            <a:endParaRPr lang="en-US" sz="2800" b="1" dirty="0">
              <a:solidFill>
                <a:srgbClr val="000000"/>
              </a:solidFill>
              <a:latin typeface="Arial" panose="020B0604020202020204" pitchFamily="34" charset="0"/>
              <a:ea typeface="微軟正黑體" panose="020B0604030504040204" pitchFamily="34" charset="-120"/>
            </a:endParaRPr>
          </a:p>
          <a:p>
            <a:pPr marL="720000" algn="l">
              <a:lnSpc>
                <a:spcPts val="4759"/>
              </a:lnSpc>
              <a:spcBef>
                <a:spcPct val="0"/>
              </a:spcBef>
            </a:pPr>
            <a:r>
              <a:rPr lang="zh-TW" altLang="en-US" sz="2800" dirty="0">
                <a:solidFill>
                  <a:srgbClr val="000000"/>
                </a:solidFill>
                <a:latin typeface="Arial" panose="020B0604020202020204" pitchFamily="34" charset="0"/>
                <a:ea typeface="微軟正黑體" panose="020B0604030504040204" pitchFamily="34" charset="-120"/>
              </a:rPr>
              <a:t>為</a:t>
            </a:r>
            <a:r>
              <a:rPr lang="en-US" sz="2800" dirty="0" err="1">
                <a:solidFill>
                  <a:srgbClr val="000000"/>
                </a:solidFill>
                <a:latin typeface="Arial" panose="020B0604020202020204" pitchFamily="34" charset="0"/>
                <a:ea typeface="微軟正黑體" panose="020B0604030504040204" pitchFamily="34" charset="-120"/>
              </a:rPr>
              <a:t>一款低成本的溫濕度感測器，適合於對溫濕度要求不太高的應用場景。它集成了溫度和濕度感測元件，並內建一個</a:t>
            </a:r>
            <a:r>
              <a:rPr lang="en-US" sz="2800" dirty="0">
                <a:solidFill>
                  <a:srgbClr val="000000"/>
                </a:solidFill>
                <a:latin typeface="Arial" panose="020B0604020202020204" pitchFamily="34" charset="0"/>
                <a:ea typeface="微軟正黑體" panose="020B0604030504040204" pitchFamily="34" charset="-120"/>
              </a:rPr>
              <a:t> 8-bit </a:t>
            </a:r>
            <a:r>
              <a:rPr lang="en-US" sz="2800" dirty="0" err="1">
                <a:solidFill>
                  <a:srgbClr val="000000"/>
                </a:solidFill>
                <a:latin typeface="Arial" panose="020B0604020202020204" pitchFamily="34" charset="0"/>
                <a:ea typeface="微軟正黑體" panose="020B0604030504040204" pitchFamily="34" charset="-120"/>
              </a:rPr>
              <a:t>微控制器來處理數據</a:t>
            </a:r>
            <a:r>
              <a:rPr lang="en-US" sz="2800" dirty="0">
                <a:solidFill>
                  <a:srgbClr val="000000"/>
                </a:solidFill>
                <a:latin typeface="Arial" panose="020B0604020202020204" pitchFamily="34" charset="0"/>
                <a:ea typeface="微軟正黑體" panose="020B0604030504040204" pitchFamily="34" charset="-120"/>
              </a:rPr>
              <a:t>。</a:t>
            </a:r>
          </a:p>
          <a:p>
            <a:pPr marL="514350" indent="-514350" algn="l">
              <a:lnSpc>
                <a:spcPts val="4759"/>
              </a:lnSpc>
              <a:spcBef>
                <a:spcPct val="0"/>
              </a:spcBef>
              <a:buFont typeface="+mj-lt"/>
              <a:buAutoNum type="arabicPeriod" startAt="2"/>
            </a:pPr>
            <a:r>
              <a:rPr lang="en-US" altLang="zh-TW" sz="2800" b="1" dirty="0" err="1">
                <a:solidFill>
                  <a:srgbClr val="000000"/>
                </a:solidFill>
                <a:latin typeface="Arial" panose="020B0604020202020204" pitchFamily="34" charset="0"/>
                <a:ea typeface="微軟正黑體" panose="020B0604030504040204" pitchFamily="34" charset="-120"/>
              </a:rPr>
              <a:t>工作原理</a:t>
            </a:r>
            <a:endParaRPr lang="en-US" altLang="zh-TW" sz="2800" b="1" dirty="0">
              <a:solidFill>
                <a:srgbClr val="000000"/>
              </a:solidFill>
              <a:latin typeface="Arial" panose="020B0604020202020204" pitchFamily="34" charset="0"/>
              <a:ea typeface="微軟正黑體" panose="020B0604030504040204" pitchFamily="34" charset="-120"/>
            </a:endParaRPr>
          </a:p>
          <a:p>
            <a:pPr marL="720000">
              <a:lnSpc>
                <a:spcPts val="4759"/>
              </a:lnSpc>
              <a:spcBef>
                <a:spcPct val="0"/>
              </a:spcBef>
            </a:pPr>
            <a:r>
              <a:rPr lang="en-US" altLang="zh-TW" sz="2800" dirty="0" err="1">
                <a:solidFill>
                  <a:srgbClr val="000000"/>
                </a:solidFill>
                <a:latin typeface="Arial" panose="020B0604020202020204" pitchFamily="34" charset="0"/>
                <a:ea typeface="微軟正黑體" panose="020B0604030504040204" pitchFamily="34" charset="-120"/>
              </a:rPr>
              <a:t>通過其內部的感測元件測量環境的溫度和濕度。濕度的測量基於電阻感測原理，而溫度的測量則基於負溫度係數熱敏電阻（NTC</a:t>
            </a:r>
            <a:r>
              <a:rPr lang="en-US" altLang="zh-TW" sz="2800" dirty="0">
                <a:solidFill>
                  <a:srgbClr val="000000"/>
                </a:solidFill>
                <a:latin typeface="Arial" panose="020B0604020202020204" pitchFamily="34" charset="0"/>
                <a:ea typeface="微軟正黑體" panose="020B0604030504040204" pitchFamily="34" charset="-120"/>
              </a:rPr>
              <a:t>）。</a:t>
            </a:r>
            <a:r>
              <a:rPr lang="en-US" altLang="zh-TW" sz="2800" dirty="0" err="1">
                <a:solidFill>
                  <a:srgbClr val="000000"/>
                </a:solidFill>
                <a:latin typeface="Arial" panose="020B0604020202020204" pitchFamily="34" charset="0"/>
                <a:ea typeface="微軟正黑體" panose="020B0604030504040204" pitchFamily="34" charset="-120"/>
              </a:rPr>
              <a:t>測量到的數據經過內部的模數轉換（ADC）後，以數字信號的形式輸出</a:t>
            </a:r>
            <a:r>
              <a:rPr lang="en-US" altLang="zh-TW" sz="2800" dirty="0">
                <a:solidFill>
                  <a:srgbClr val="000000"/>
                </a:solidFill>
                <a:latin typeface="Arial" panose="020B0604020202020204" pitchFamily="34" charset="0"/>
                <a:ea typeface="微軟正黑體" panose="020B0604030504040204" pitchFamily="34" charset="-120"/>
              </a:rPr>
              <a:t>。</a:t>
            </a:r>
          </a:p>
          <a:p>
            <a:pPr marL="514350" indent="-514350" algn="l">
              <a:lnSpc>
                <a:spcPts val="4759"/>
              </a:lnSpc>
              <a:spcBef>
                <a:spcPct val="0"/>
              </a:spcBef>
              <a:buFont typeface="+mj-lt"/>
              <a:buAutoNum type="arabicPeriod" startAt="3"/>
            </a:pPr>
            <a:r>
              <a:rPr lang="en-US" altLang="zh-TW" sz="2800" b="1" dirty="0" err="1">
                <a:solidFill>
                  <a:srgbClr val="000000"/>
                </a:solidFill>
                <a:latin typeface="Arial" panose="020B0604020202020204" pitchFamily="34" charset="0"/>
                <a:ea typeface="微軟正黑體" panose="020B0604030504040204" pitchFamily="34" charset="-120"/>
              </a:rPr>
              <a:t>主要參數</a:t>
            </a:r>
            <a:endParaRPr lang="en-US" altLang="zh-TW" sz="2800" b="1" dirty="0">
              <a:solidFill>
                <a:srgbClr val="000000"/>
              </a:solidFill>
              <a:latin typeface="Arial" panose="020B0604020202020204" pitchFamily="34" charset="0"/>
              <a:ea typeface="微軟正黑體" panose="020B0604030504040204" pitchFamily="34" charset="-120"/>
            </a:endParaRPr>
          </a:p>
          <a:p>
            <a:pPr marL="720000" algn="l">
              <a:lnSpc>
                <a:spcPts val="4759"/>
              </a:lnSpc>
              <a:spcBef>
                <a:spcPct val="0"/>
              </a:spcBef>
            </a:pPr>
            <a:r>
              <a:rPr lang="en-US" altLang="zh-TW" sz="2800" dirty="0">
                <a:solidFill>
                  <a:srgbClr val="000000"/>
                </a:solidFill>
                <a:latin typeface="Arial" panose="020B0604020202020204" pitchFamily="34" charset="0"/>
                <a:ea typeface="微軟正黑體" panose="020B0604030504040204" pitchFamily="34" charset="-120"/>
              </a:rPr>
              <a:t>工作電壓：3.3V to 5V</a:t>
            </a:r>
          </a:p>
          <a:p>
            <a:pPr marL="720000" algn="l">
              <a:lnSpc>
                <a:spcPts val="4759"/>
              </a:lnSpc>
              <a:spcBef>
                <a:spcPct val="0"/>
              </a:spcBef>
            </a:pPr>
            <a:r>
              <a:rPr lang="en-US" altLang="zh-TW" sz="2800" dirty="0" err="1">
                <a:solidFill>
                  <a:srgbClr val="000000"/>
                </a:solidFill>
                <a:latin typeface="Arial" panose="020B0604020202020204" pitchFamily="34" charset="0"/>
                <a:ea typeface="微軟正黑體" panose="020B0604030504040204" pitchFamily="34" charset="-120"/>
              </a:rPr>
              <a:t>測量範圍</a:t>
            </a:r>
            <a:r>
              <a:rPr lang="en-US" altLang="zh-TW" sz="2800" dirty="0">
                <a:solidFill>
                  <a:srgbClr val="000000"/>
                </a:solidFill>
                <a:latin typeface="Arial" panose="020B0604020202020204" pitchFamily="34" charset="0"/>
                <a:ea typeface="微軟正黑體" panose="020B0604030504040204" pitchFamily="34" charset="-120"/>
              </a:rPr>
              <a:t>：</a:t>
            </a:r>
          </a:p>
          <a:p>
            <a:pPr marL="720000" algn="l">
              <a:lnSpc>
                <a:spcPts val="4759"/>
              </a:lnSpc>
              <a:spcBef>
                <a:spcPct val="0"/>
              </a:spcBef>
            </a:pPr>
            <a:r>
              <a:rPr lang="en-US" altLang="zh-TW" sz="2800" dirty="0">
                <a:solidFill>
                  <a:srgbClr val="000000"/>
                </a:solidFill>
                <a:latin typeface="Arial" panose="020B0604020202020204" pitchFamily="34" charset="0"/>
                <a:ea typeface="微軟正黑體" panose="020B0604030504040204" pitchFamily="34" charset="-120"/>
              </a:rPr>
              <a:t>溫度：0°C to 50°C，誤差 ±2°C</a:t>
            </a:r>
          </a:p>
          <a:p>
            <a:pPr marL="720000" algn="l">
              <a:lnSpc>
                <a:spcPts val="4759"/>
              </a:lnSpc>
              <a:spcBef>
                <a:spcPct val="0"/>
              </a:spcBef>
            </a:pPr>
            <a:r>
              <a:rPr lang="en-US" altLang="zh-TW" sz="2800" dirty="0">
                <a:solidFill>
                  <a:srgbClr val="000000"/>
                </a:solidFill>
                <a:latin typeface="Arial" panose="020B0604020202020204" pitchFamily="34" charset="0"/>
                <a:ea typeface="微軟正黑體" panose="020B0604030504040204" pitchFamily="34" charset="-120"/>
              </a:rPr>
              <a:t>濕度：20% to 90% RH</a:t>
            </a:r>
            <a:r>
              <a:rPr lang="zh-TW" altLang="en-US" sz="2800" dirty="0">
                <a:solidFill>
                  <a:srgbClr val="000000"/>
                </a:solidFill>
                <a:latin typeface="Arial" panose="020B0604020202020204" pitchFamily="34" charset="0"/>
                <a:ea typeface="微軟正黑體" panose="020B0604030504040204" pitchFamily="34" charset="-120"/>
              </a:rPr>
              <a:t>，</a:t>
            </a:r>
            <a:r>
              <a:rPr lang="en-US" altLang="zh-TW" sz="2800" dirty="0" err="1">
                <a:solidFill>
                  <a:srgbClr val="000000"/>
                </a:solidFill>
                <a:latin typeface="Arial" panose="020B0604020202020204" pitchFamily="34" charset="0"/>
                <a:ea typeface="微軟正黑體" panose="020B0604030504040204" pitchFamily="34" charset="-120"/>
              </a:rPr>
              <a:t>誤差</a:t>
            </a:r>
            <a:r>
              <a:rPr lang="en-US" altLang="zh-TW" sz="2800" dirty="0">
                <a:solidFill>
                  <a:srgbClr val="000000"/>
                </a:solidFill>
                <a:latin typeface="Arial" panose="020B0604020202020204" pitchFamily="34" charset="0"/>
                <a:ea typeface="微軟正黑體" panose="020B0604030504040204" pitchFamily="34" charset="-120"/>
              </a:rPr>
              <a:t> ±5% RH</a:t>
            </a:r>
          </a:p>
          <a:p>
            <a:pPr marL="720000" algn="l">
              <a:lnSpc>
                <a:spcPts val="4759"/>
              </a:lnSpc>
              <a:spcBef>
                <a:spcPct val="0"/>
              </a:spcBef>
            </a:pPr>
            <a:r>
              <a:rPr lang="en-US" altLang="zh-TW" sz="2800" dirty="0">
                <a:solidFill>
                  <a:srgbClr val="000000"/>
                </a:solidFill>
                <a:latin typeface="Arial" panose="020B0604020202020204" pitchFamily="34" charset="0"/>
                <a:ea typeface="微軟正黑體" panose="020B0604030504040204" pitchFamily="34" charset="-120"/>
              </a:rPr>
              <a:t>測量週期：1 次/秒（1Hz）</a:t>
            </a:r>
            <a:endParaRPr lang="en-US" sz="2800" dirty="0">
              <a:solidFill>
                <a:srgbClr val="000000"/>
              </a:solidFill>
              <a:latin typeface="Arial" panose="020B0604020202020204" pitchFamily="34" charset="0"/>
              <a:ea typeface="微軟正黑體" panose="020B0604030504040204" pitchFamily="34" charset="-120"/>
            </a:endParaRPr>
          </a:p>
        </p:txBody>
      </p:sp>
      <p:sp>
        <p:nvSpPr>
          <p:cNvPr id="7" name="Freeform 7" descr="Cute Colorful Abstract Shape"/>
          <p:cNvSpPr/>
          <p:nvPr/>
        </p:nvSpPr>
        <p:spPr>
          <a:xfrm rot="10436012">
            <a:off x="16849872" y="-2405263"/>
            <a:ext cx="4327228" cy="4114800"/>
          </a:xfrm>
          <a:custGeom>
            <a:avLst/>
            <a:gdLst/>
            <a:ahLst/>
            <a:cxnLst/>
            <a:rect l="l" t="t" r="r" b="b"/>
            <a:pathLst>
              <a:path w="4327228" h="4114800">
                <a:moveTo>
                  <a:pt x="0" y="0"/>
                </a:moveTo>
                <a:lnTo>
                  <a:pt x="4327228" y="0"/>
                </a:lnTo>
                <a:lnTo>
                  <a:pt x="432722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grpSp>
        <p:nvGrpSpPr>
          <p:cNvPr id="8" name="Group 8"/>
          <p:cNvGrpSpPr/>
          <p:nvPr/>
        </p:nvGrpSpPr>
        <p:grpSpPr>
          <a:xfrm>
            <a:off x="-5482726" y="6778096"/>
            <a:ext cx="10249014" cy="102490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3F33">
                <a:alpha val="31765"/>
              </a:srgbClr>
            </a:solidFill>
          </p:spPr>
          <p:txBody>
            <a:bodyPr/>
            <a:lstStyle/>
            <a:p>
              <a:endParaRPr lang="zh-TW" altLang="en-US"/>
            </a:p>
          </p:txBody>
        </p:sp>
        <p:sp>
          <p:nvSpPr>
            <p:cNvPr id="10" name="TextBox 10"/>
            <p:cNvSpPr txBox="1"/>
            <p:nvPr/>
          </p:nvSpPr>
          <p:spPr>
            <a:xfrm>
              <a:off x="76200" y="0"/>
              <a:ext cx="660400" cy="736600"/>
            </a:xfrm>
            <a:prstGeom prst="rect">
              <a:avLst/>
            </a:prstGeom>
          </p:spPr>
          <p:txBody>
            <a:bodyPr lIns="50800" tIns="50800" rIns="50800" bIns="50800" rtlCol="0" anchor="ctr"/>
            <a:lstStyle/>
            <a:p>
              <a:pPr algn="ctr">
                <a:lnSpc>
                  <a:spcPts val="2756"/>
                </a:lnSpc>
              </a:pPr>
              <a:endParaRPr/>
            </a:p>
          </p:txBody>
        </p:sp>
      </p:grpSp>
      <p:sp>
        <p:nvSpPr>
          <p:cNvPr id="11" name="Freeform 11"/>
          <p:cNvSpPr/>
          <p:nvPr/>
        </p:nvSpPr>
        <p:spPr>
          <a:xfrm>
            <a:off x="15865607" y="7782009"/>
            <a:ext cx="5131837" cy="4114800"/>
          </a:xfrm>
          <a:custGeom>
            <a:avLst/>
            <a:gdLst/>
            <a:ahLst/>
            <a:cxnLst/>
            <a:rect l="l" t="t" r="r" b="b"/>
            <a:pathLst>
              <a:path w="5131837" h="4114800">
                <a:moveTo>
                  <a:pt x="0" y="0"/>
                </a:moveTo>
                <a:lnTo>
                  <a:pt x="5131837" y="0"/>
                </a:lnTo>
                <a:lnTo>
                  <a:pt x="513183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12" name="TextBox 6">
            <a:extLst>
              <a:ext uri="{FF2B5EF4-FFF2-40B4-BE49-F238E27FC236}">
                <a16:creationId xmlns:a16="http://schemas.microsoft.com/office/drawing/2014/main" id="{7702A6B0-BB77-71AC-EE93-2A168D6DFBF7}"/>
              </a:ext>
            </a:extLst>
          </p:cNvPr>
          <p:cNvSpPr txBox="1"/>
          <p:nvPr/>
        </p:nvSpPr>
        <p:spPr>
          <a:xfrm>
            <a:off x="0" y="595924"/>
            <a:ext cx="18288000" cy="1051570"/>
          </a:xfrm>
          <a:prstGeom prst="rect">
            <a:avLst/>
          </a:prstGeom>
        </p:spPr>
        <p:txBody>
          <a:bodyPr wrap="square" lIns="0" tIns="0" rIns="0" bIns="0" rtlCol="0" anchor="t">
            <a:spAutoFit/>
          </a:bodyPr>
          <a:lstStyle/>
          <a:p>
            <a:pPr marL="0" lvl="0" indent="0" algn="ctr">
              <a:lnSpc>
                <a:spcPts val="8234"/>
              </a:lnSpc>
              <a:spcBef>
                <a:spcPct val="0"/>
              </a:spcBef>
            </a:pPr>
            <a:r>
              <a:rPr lang="zh-TW" altLang="en-US" sz="8000" b="1" spc="365" dirty="0">
                <a:solidFill>
                  <a:srgbClr val="513F33"/>
                </a:solidFill>
                <a:latin typeface="Arial Bold"/>
                <a:ea typeface="Arial Bold"/>
              </a:rPr>
              <a:t>溫溼度感測模組 </a:t>
            </a:r>
            <a:r>
              <a:rPr lang="en-US" altLang="zh-TW" sz="8000" b="1" spc="365" dirty="0">
                <a:solidFill>
                  <a:srgbClr val="513F33"/>
                </a:solidFill>
                <a:latin typeface="Arial Bold"/>
                <a:ea typeface="Arial Bold"/>
              </a:rPr>
              <a:t>DHT11</a:t>
            </a:r>
          </a:p>
        </p:txBody>
      </p:sp>
      <p:sp>
        <p:nvSpPr>
          <p:cNvPr id="2" name="Freeform 2"/>
          <p:cNvSpPr>
            <a:spLocks noChangeAspect="1"/>
          </p:cNvSpPr>
          <p:nvPr/>
        </p:nvSpPr>
        <p:spPr>
          <a:xfrm>
            <a:off x="13130027" y="7148082"/>
            <a:ext cx="2735580" cy="2735580"/>
          </a:xfrm>
          <a:custGeom>
            <a:avLst/>
            <a:gdLst/>
            <a:ahLst/>
            <a:cxnLst/>
            <a:rect l="l" t="t" r="r" b="b"/>
            <a:pathLst>
              <a:path w="4388113" h="4388113">
                <a:moveTo>
                  <a:pt x="0" y="0"/>
                </a:moveTo>
                <a:lnTo>
                  <a:pt x="4388113" y="0"/>
                </a:lnTo>
                <a:lnTo>
                  <a:pt x="4388113" y="4388113"/>
                </a:lnTo>
                <a:lnTo>
                  <a:pt x="0" y="4388113"/>
                </a:lnTo>
                <a:lnTo>
                  <a:pt x="0" y="0"/>
                </a:lnTo>
                <a:close/>
              </a:path>
            </a:pathLst>
          </a:custGeom>
          <a:blipFill>
            <a:blip r:embed="rId6"/>
            <a:stretch>
              <a:fillRect/>
            </a:stretch>
          </a:blipFill>
        </p:spPr>
        <p:txBody>
          <a:bodyPr/>
          <a:lstStyle/>
          <a:p>
            <a:endParaRPr lang="zh-TW"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4E3"/>
        </a:solidFill>
        <a:effectLst/>
      </p:bgPr>
    </p:bg>
    <p:spTree>
      <p:nvGrpSpPr>
        <p:cNvPr id="1" name=""/>
        <p:cNvGrpSpPr/>
        <p:nvPr/>
      </p:nvGrpSpPr>
      <p:grpSpPr>
        <a:xfrm>
          <a:off x="0" y="0"/>
          <a:ext cx="0" cy="0"/>
          <a:chOff x="0" y="0"/>
          <a:chExt cx="0" cy="0"/>
        </a:xfrm>
      </p:grpSpPr>
      <p:sp>
        <p:nvSpPr>
          <p:cNvPr id="2" name="Freeform 2"/>
          <p:cNvSpPr>
            <a:spLocks noChangeAspect="1"/>
          </p:cNvSpPr>
          <p:nvPr/>
        </p:nvSpPr>
        <p:spPr>
          <a:xfrm>
            <a:off x="11734800" y="4726411"/>
            <a:ext cx="5471160" cy="4103370"/>
          </a:xfrm>
          <a:custGeom>
            <a:avLst/>
            <a:gdLst/>
            <a:ahLst/>
            <a:cxnLst/>
            <a:rect l="l" t="t" r="r" b="b"/>
            <a:pathLst>
              <a:path w="7403076" h="5552307">
                <a:moveTo>
                  <a:pt x="0" y="0"/>
                </a:moveTo>
                <a:lnTo>
                  <a:pt x="7403076" y="0"/>
                </a:lnTo>
                <a:lnTo>
                  <a:pt x="7403076" y="5552307"/>
                </a:lnTo>
                <a:lnTo>
                  <a:pt x="0" y="5552307"/>
                </a:lnTo>
                <a:lnTo>
                  <a:pt x="0" y="0"/>
                </a:lnTo>
                <a:close/>
              </a:path>
            </a:pathLst>
          </a:custGeom>
          <a:blipFill>
            <a:blip r:embed="rId2"/>
            <a:stretch>
              <a:fillRect/>
            </a:stretch>
          </a:blipFill>
        </p:spPr>
        <p:txBody>
          <a:bodyPr/>
          <a:lstStyle/>
          <a:p>
            <a:endParaRPr lang="zh-TW" altLang="en-US"/>
          </a:p>
        </p:txBody>
      </p:sp>
      <p:sp>
        <p:nvSpPr>
          <p:cNvPr id="4" name="TextBox 4"/>
          <p:cNvSpPr txBox="1"/>
          <p:nvPr/>
        </p:nvSpPr>
        <p:spPr>
          <a:xfrm>
            <a:off x="3017147" y="2791134"/>
            <a:ext cx="9525000" cy="6052234"/>
          </a:xfrm>
          <a:prstGeom prst="rect">
            <a:avLst/>
          </a:prstGeom>
        </p:spPr>
        <p:txBody>
          <a:bodyPr wrap="square" lIns="0" tIns="0" rIns="0" bIns="0" rtlCol="0" anchor="t">
            <a:spAutoFit/>
          </a:bodyPr>
          <a:lstStyle/>
          <a:p>
            <a:pPr algn="l">
              <a:lnSpc>
                <a:spcPts val="6000"/>
              </a:lnSpc>
            </a:pPr>
            <a:r>
              <a:rPr lang="en-US" sz="3200" dirty="0" err="1">
                <a:solidFill>
                  <a:srgbClr val="000000"/>
                </a:solidFill>
                <a:latin typeface="Arial" panose="020B0604020202020204" pitchFamily="34" charset="0"/>
                <a:ea typeface="微軟正黑體" panose="020B0604030504040204" pitchFamily="34" charset="-120"/>
              </a:rPr>
              <a:t>用於家庭和工廠的氣體洩漏監測裝置，適宜於液化氣、丁烷、丙烷、甲烷、煙霧等的探測；MQ</a:t>
            </a:r>
            <a:r>
              <a:rPr lang="en-US" sz="3200" dirty="0">
                <a:solidFill>
                  <a:srgbClr val="000000"/>
                </a:solidFill>
                <a:latin typeface="Arial" panose="020B0604020202020204" pitchFamily="34" charset="0"/>
                <a:ea typeface="微軟正黑體" panose="020B0604030504040204" pitchFamily="34" charset="-120"/>
              </a:rPr>
              <a:t>- 2氣體感測器所使用的氣敏材料是在清潔空氣中電導率較低的二氧化錫(SnO2)</a:t>
            </a:r>
          </a:p>
          <a:p>
            <a:pPr algn="l">
              <a:lnSpc>
                <a:spcPts val="6000"/>
              </a:lnSpc>
            </a:pPr>
            <a:r>
              <a:rPr lang="en-US" sz="3200" dirty="0">
                <a:solidFill>
                  <a:srgbClr val="000000"/>
                </a:solidFill>
                <a:latin typeface="Arial" panose="020B0604020202020204" pitchFamily="34" charset="0"/>
                <a:ea typeface="微軟正黑體" panose="020B0604030504040204" pitchFamily="34" charset="-120"/>
              </a:rPr>
              <a:t>當傳感器所處環境中存在可燃氣體時，傳感器的電導率隨空氣中可燃氣體濃度的增加而增大，MQ-2氣體傳感器對液化氣、丙烷、氫氣的靈敏度高，對天然氣和其它可燃蒸汽的檢測也很理想</a:t>
            </a:r>
          </a:p>
        </p:txBody>
      </p:sp>
      <p:sp>
        <p:nvSpPr>
          <p:cNvPr id="5" name="Freeform 5" descr="Cute Colorful Abstract Shape"/>
          <p:cNvSpPr/>
          <p:nvPr/>
        </p:nvSpPr>
        <p:spPr>
          <a:xfrm rot="10436012">
            <a:off x="16868922" y="-2405263"/>
            <a:ext cx="4327228" cy="4114800"/>
          </a:xfrm>
          <a:custGeom>
            <a:avLst/>
            <a:gdLst/>
            <a:ahLst/>
            <a:cxnLst/>
            <a:rect l="l" t="t" r="r" b="b"/>
            <a:pathLst>
              <a:path w="4327228" h="4114800">
                <a:moveTo>
                  <a:pt x="0" y="0"/>
                </a:moveTo>
                <a:lnTo>
                  <a:pt x="4327228" y="0"/>
                </a:lnTo>
                <a:lnTo>
                  <a:pt x="432722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a:p>
        </p:txBody>
      </p:sp>
      <p:grpSp>
        <p:nvGrpSpPr>
          <p:cNvPr id="6" name="Group 6"/>
          <p:cNvGrpSpPr/>
          <p:nvPr/>
        </p:nvGrpSpPr>
        <p:grpSpPr>
          <a:xfrm>
            <a:off x="-5463676" y="6778096"/>
            <a:ext cx="10249014" cy="1024901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3F33">
                <a:alpha val="31765"/>
              </a:srgbClr>
            </a:solidFill>
          </p:spPr>
          <p:txBody>
            <a:bodyPr/>
            <a:lstStyle/>
            <a:p>
              <a:endParaRPr lang="zh-TW" altLang="en-US"/>
            </a:p>
          </p:txBody>
        </p:sp>
        <p:sp>
          <p:nvSpPr>
            <p:cNvPr id="8" name="TextBox 8"/>
            <p:cNvSpPr txBox="1"/>
            <p:nvPr/>
          </p:nvSpPr>
          <p:spPr>
            <a:xfrm>
              <a:off x="76200" y="0"/>
              <a:ext cx="660400" cy="736600"/>
            </a:xfrm>
            <a:prstGeom prst="rect">
              <a:avLst/>
            </a:prstGeom>
          </p:spPr>
          <p:txBody>
            <a:bodyPr lIns="50800" tIns="50800" rIns="50800" bIns="50800" rtlCol="0" anchor="ctr"/>
            <a:lstStyle/>
            <a:p>
              <a:pPr algn="ctr">
                <a:lnSpc>
                  <a:spcPts val="2756"/>
                </a:lnSpc>
              </a:pPr>
              <a:endParaRPr/>
            </a:p>
          </p:txBody>
        </p:sp>
      </p:grpSp>
      <p:sp>
        <p:nvSpPr>
          <p:cNvPr id="9" name="Freeform 9"/>
          <p:cNvSpPr/>
          <p:nvPr/>
        </p:nvSpPr>
        <p:spPr>
          <a:xfrm>
            <a:off x="15884657" y="7782009"/>
            <a:ext cx="5131837" cy="4114800"/>
          </a:xfrm>
          <a:custGeom>
            <a:avLst/>
            <a:gdLst/>
            <a:ahLst/>
            <a:cxnLst/>
            <a:rect l="l" t="t" r="r" b="b"/>
            <a:pathLst>
              <a:path w="5131837" h="4114800">
                <a:moveTo>
                  <a:pt x="0" y="0"/>
                </a:moveTo>
                <a:lnTo>
                  <a:pt x="5131837" y="0"/>
                </a:lnTo>
                <a:lnTo>
                  <a:pt x="513183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zh-TW" altLang="en-US"/>
          </a:p>
        </p:txBody>
      </p:sp>
      <p:sp>
        <p:nvSpPr>
          <p:cNvPr id="10" name="TextBox 6">
            <a:extLst>
              <a:ext uri="{FF2B5EF4-FFF2-40B4-BE49-F238E27FC236}">
                <a16:creationId xmlns:a16="http://schemas.microsoft.com/office/drawing/2014/main" id="{50CA6B4F-6239-F816-C7AC-29D6472322DA}"/>
              </a:ext>
            </a:extLst>
          </p:cNvPr>
          <p:cNvSpPr txBox="1"/>
          <p:nvPr/>
        </p:nvSpPr>
        <p:spPr>
          <a:xfrm>
            <a:off x="0" y="595924"/>
            <a:ext cx="18288000" cy="1051570"/>
          </a:xfrm>
          <a:prstGeom prst="rect">
            <a:avLst/>
          </a:prstGeom>
        </p:spPr>
        <p:txBody>
          <a:bodyPr wrap="square" lIns="0" tIns="0" rIns="0" bIns="0" rtlCol="0" anchor="t">
            <a:spAutoFit/>
          </a:bodyPr>
          <a:lstStyle/>
          <a:p>
            <a:pPr marL="0" lvl="0" indent="0" algn="ctr">
              <a:lnSpc>
                <a:spcPts val="8234"/>
              </a:lnSpc>
              <a:spcBef>
                <a:spcPct val="0"/>
              </a:spcBef>
            </a:pPr>
            <a:r>
              <a:rPr lang="en-US" altLang="zh-TW" sz="8000" b="1" spc="365" dirty="0">
                <a:solidFill>
                  <a:srgbClr val="513F33"/>
                </a:solidFill>
                <a:latin typeface="Arial" panose="020B0604020202020204" pitchFamily="34" charset="0"/>
                <a:ea typeface="微軟正黑體" panose="020B0604030504040204" pitchFamily="34" charset="-120"/>
              </a:rPr>
              <a:t>MQ2 </a:t>
            </a:r>
            <a:r>
              <a:rPr lang="zh-TW" altLang="en-US" sz="8000" b="1" spc="365" dirty="0">
                <a:solidFill>
                  <a:srgbClr val="513F33"/>
                </a:solidFill>
                <a:latin typeface="Arial" panose="020B0604020202020204" pitchFamily="34" charset="0"/>
                <a:ea typeface="微軟正黑體" panose="020B0604030504040204" pitchFamily="34" charset="-120"/>
              </a:rPr>
              <a:t>氣體傳感器</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4E3"/>
        </a:solidFill>
        <a:effectLst/>
      </p:bgPr>
    </p:bg>
    <p:spTree>
      <p:nvGrpSpPr>
        <p:cNvPr id="1" name=""/>
        <p:cNvGrpSpPr/>
        <p:nvPr/>
      </p:nvGrpSpPr>
      <p:grpSpPr>
        <a:xfrm>
          <a:off x="0" y="0"/>
          <a:ext cx="0" cy="0"/>
          <a:chOff x="0" y="0"/>
          <a:chExt cx="0" cy="0"/>
        </a:xfrm>
      </p:grpSpPr>
      <p:sp>
        <p:nvSpPr>
          <p:cNvPr id="2" name="Freeform 2"/>
          <p:cNvSpPr>
            <a:spLocks noChangeAspect="1"/>
          </p:cNvSpPr>
          <p:nvPr/>
        </p:nvSpPr>
        <p:spPr>
          <a:xfrm>
            <a:off x="12794476" y="6016762"/>
            <a:ext cx="4732058" cy="3636214"/>
          </a:xfrm>
          <a:custGeom>
            <a:avLst/>
            <a:gdLst/>
            <a:ahLst/>
            <a:cxnLst/>
            <a:rect l="l" t="t" r="r" b="b"/>
            <a:pathLst>
              <a:path w="7853950" h="6035141">
                <a:moveTo>
                  <a:pt x="0" y="0"/>
                </a:moveTo>
                <a:lnTo>
                  <a:pt x="7853950" y="0"/>
                </a:lnTo>
                <a:lnTo>
                  <a:pt x="7853950" y="6035141"/>
                </a:lnTo>
                <a:lnTo>
                  <a:pt x="0" y="6035141"/>
                </a:lnTo>
                <a:lnTo>
                  <a:pt x="0" y="0"/>
                </a:lnTo>
                <a:close/>
              </a:path>
            </a:pathLst>
          </a:custGeom>
          <a:blipFill>
            <a:blip r:embed="rId3"/>
            <a:stretch>
              <a:fillRect/>
            </a:stretch>
          </a:blipFill>
        </p:spPr>
        <p:txBody>
          <a:bodyPr/>
          <a:lstStyle/>
          <a:p>
            <a:endParaRPr lang="zh-TW" altLang="en-US" dirty="0"/>
          </a:p>
        </p:txBody>
      </p:sp>
      <p:sp>
        <p:nvSpPr>
          <p:cNvPr id="4" name="TextBox 4"/>
          <p:cNvSpPr txBox="1"/>
          <p:nvPr/>
        </p:nvSpPr>
        <p:spPr>
          <a:xfrm>
            <a:off x="3657600" y="3547004"/>
            <a:ext cx="8722156" cy="5287794"/>
          </a:xfrm>
          <a:prstGeom prst="rect">
            <a:avLst/>
          </a:prstGeom>
        </p:spPr>
        <p:txBody>
          <a:bodyPr wrap="square" lIns="0" tIns="0" rIns="0" bIns="0" rtlCol="0" anchor="t">
            <a:spAutoFit/>
          </a:bodyPr>
          <a:lstStyle/>
          <a:p>
            <a:pPr algn="just">
              <a:lnSpc>
                <a:spcPts val="6000"/>
              </a:lnSpc>
            </a:pPr>
            <a:r>
              <a:rPr lang="en-US" sz="3200" dirty="0">
                <a:solidFill>
                  <a:srgbClr val="000000"/>
                </a:solidFill>
                <a:latin typeface="Arial" panose="020B0604020202020204" pitchFamily="34" charset="0"/>
                <a:ea typeface="微軟正黑體" panose="020B0604030504040204" pitchFamily="34" charset="-120"/>
              </a:rPr>
              <a:t>感測器採用雷射光散射原理。即雷射光照射在空氣中的懸浮顆粒上產生散射，同時在某一特定角度收集散射光，得到散射光強隨時間變化的曲線。進而微處理器計算等效粒徑及單位體積內不同粒徑的顆粒數。其他包括 </a:t>
            </a:r>
            <a:r>
              <a:rPr lang="en-US" sz="3200" dirty="0" err="1">
                <a:solidFill>
                  <a:srgbClr val="000000"/>
                </a:solidFill>
                <a:latin typeface="Arial" panose="020B0604020202020204" pitchFamily="34" charset="0"/>
                <a:ea typeface="微軟正黑體" panose="020B0604030504040204" pitchFamily="34" charset="-120"/>
              </a:rPr>
              <a:t>一氧化碳</a:t>
            </a:r>
            <a:r>
              <a:rPr lang="en-US" sz="3200" dirty="0">
                <a:solidFill>
                  <a:srgbClr val="000000"/>
                </a:solidFill>
                <a:latin typeface="Arial" panose="020B0604020202020204" pitchFamily="34" charset="0"/>
                <a:ea typeface="微軟正黑體" panose="020B0604030504040204" pitchFamily="34" charset="-120"/>
              </a:rPr>
              <a:t> (CO)、 </a:t>
            </a:r>
            <a:r>
              <a:rPr lang="en-US" sz="3200" dirty="0" err="1">
                <a:solidFill>
                  <a:srgbClr val="000000"/>
                </a:solidFill>
                <a:latin typeface="Arial" panose="020B0604020202020204" pitchFamily="34" charset="0"/>
                <a:ea typeface="微軟正黑體" panose="020B0604030504040204" pitchFamily="34" charset="-120"/>
              </a:rPr>
              <a:t>臭氧</a:t>
            </a:r>
            <a:r>
              <a:rPr lang="en-US" sz="3200" dirty="0">
                <a:solidFill>
                  <a:srgbClr val="000000"/>
                </a:solidFill>
                <a:latin typeface="Arial" panose="020B0604020202020204" pitchFamily="34" charset="0"/>
                <a:ea typeface="微軟正黑體" panose="020B0604030504040204" pitchFamily="34" charset="-120"/>
              </a:rPr>
              <a:t> (O3)、 </a:t>
            </a:r>
            <a:r>
              <a:rPr lang="en-US" sz="3200" dirty="0" err="1">
                <a:solidFill>
                  <a:srgbClr val="000000"/>
                </a:solidFill>
                <a:latin typeface="Arial" panose="020B0604020202020204" pitchFamily="34" charset="0"/>
                <a:ea typeface="微軟正黑體" panose="020B0604030504040204" pitchFamily="34" charset="-120"/>
              </a:rPr>
              <a:t>氮氧化物</a:t>
            </a:r>
            <a:r>
              <a:rPr lang="en-US" sz="3200" dirty="0">
                <a:solidFill>
                  <a:srgbClr val="000000"/>
                </a:solidFill>
                <a:latin typeface="Arial" panose="020B0604020202020204" pitchFamily="34" charset="0"/>
                <a:ea typeface="微軟正黑體" panose="020B0604030504040204" pitchFamily="34" charset="-120"/>
              </a:rPr>
              <a:t> (NOx)、</a:t>
            </a:r>
            <a:r>
              <a:rPr lang="en-US" sz="3200" dirty="0" err="1">
                <a:solidFill>
                  <a:srgbClr val="000000"/>
                </a:solidFill>
                <a:latin typeface="Arial" panose="020B0604020202020204" pitchFamily="34" charset="0"/>
                <a:ea typeface="微軟正黑體" panose="020B0604030504040204" pitchFamily="34" charset="-120"/>
              </a:rPr>
              <a:t>二氧化硫</a:t>
            </a:r>
            <a:r>
              <a:rPr lang="en-US" sz="3200" dirty="0">
                <a:solidFill>
                  <a:srgbClr val="000000"/>
                </a:solidFill>
                <a:latin typeface="Arial" panose="020B0604020202020204" pitchFamily="34" charset="0"/>
                <a:ea typeface="微軟正黑體" panose="020B0604030504040204" pitchFamily="34" charset="-120"/>
              </a:rPr>
              <a:t> (SO2)、</a:t>
            </a:r>
            <a:r>
              <a:rPr lang="en-US" sz="3200" dirty="0" err="1">
                <a:solidFill>
                  <a:srgbClr val="000000"/>
                </a:solidFill>
                <a:latin typeface="Arial" panose="020B0604020202020204" pitchFamily="34" charset="0"/>
                <a:ea typeface="微軟正黑體" panose="020B0604030504040204" pitchFamily="34" charset="-120"/>
              </a:rPr>
              <a:t>懸浮微粒</a:t>
            </a:r>
            <a:r>
              <a:rPr lang="en-US" sz="3200" dirty="0">
                <a:solidFill>
                  <a:srgbClr val="000000"/>
                </a:solidFill>
                <a:latin typeface="Arial" panose="020B0604020202020204" pitchFamily="34" charset="0"/>
                <a:ea typeface="微軟正黑體" panose="020B0604030504040204" pitchFamily="34" charset="-120"/>
              </a:rPr>
              <a:t> (PM1.0) </a:t>
            </a:r>
            <a:r>
              <a:rPr lang="en-US" sz="3200" dirty="0" err="1">
                <a:solidFill>
                  <a:srgbClr val="000000"/>
                </a:solidFill>
                <a:latin typeface="Arial" panose="020B0604020202020204" pitchFamily="34" charset="0"/>
                <a:ea typeface="微軟正黑體" panose="020B0604030504040204" pitchFamily="34" charset="-120"/>
              </a:rPr>
              <a:t>的檢測方法</a:t>
            </a:r>
            <a:r>
              <a:rPr lang="zh-TW" altLang="en-US" sz="3200" dirty="0">
                <a:solidFill>
                  <a:srgbClr val="000000"/>
                </a:solidFill>
                <a:latin typeface="Arial" panose="020B0604020202020204" pitchFamily="34" charset="0"/>
                <a:ea typeface="微軟正黑體" panose="020B0604030504040204" pitchFamily="34" charset="-120"/>
              </a:rPr>
              <a:t>。</a:t>
            </a:r>
            <a:endParaRPr lang="en-US" sz="3200" dirty="0">
              <a:solidFill>
                <a:srgbClr val="000000"/>
              </a:solidFill>
              <a:latin typeface="Arial" panose="020B0604020202020204" pitchFamily="34" charset="0"/>
              <a:ea typeface="微軟正黑體" panose="020B0604030504040204" pitchFamily="34" charset="-120"/>
            </a:endParaRPr>
          </a:p>
        </p:txBody>
      </p:sp>
      <p:sp>
        <p:nvSpPr>
          <p:cNvPr id="5" name="Freeform 5"/>
          <p:cNvSpPr/>
          <p:nvPr/>
        </p:nvSpPr>
        <p:spPr>
          <a:xfrm rot="-3151604">
            <a:off x="15888700" y="-2706546"/>
            <a:ext cx="4798601" cy="4114800"/>
          </a:xfrm>
          <a:custGeom>
            <a:avLst/>
            <a:gdLst/>
            <a:ahLst/>
            <a:cxnLst/>
            <a:rect l="l" t="t" r="r" b="b"/>
            <a:pathLst>
              <a:path w="4798601" h="4114800">
                <a:moveTo>
                  <a:pt x="0" y="0"/>
                </a:moveTo>
                <a:lnTo>
                  <a:pt x="4798600" y="0"/>
                </a:lnTo>
                <a:lnTo>
                  <a:pt x="47986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6" name="Freeform 6"/>
          <p:cNvSpPr/>
          <p:nvPr/>
        </p:nvSpPr>
        <p:spPr>
          <a:xfrm rot="9162527">
            <a:off x="8855614" y="9378430"/>
            <a:ext cx="2090970" cy="1817139"/>
          </a:xfrm>
          <a:custGeom>
            <a:avLst/>
            <a:gdLst/>
            <a:ahLst/>
            <a:cxnLst/>
            <a:rect l="l" t="t" r="r" b="b"/>
            <a:pathLst>
              <a:path w="2090970" h="1817139">
                <a:moveTo>
                  <a:pt x="0" y="0"/>
                </a:moveTo>
                <a:lnTo>
                  <a:pt x="2090971" y="0"/>
                </a:lnTo>
                <a:lnTo>
                  <a:pt x="2090971" y="1817140"/>
                </a:lnTo>
                <a:lnTo>
                  <a:pt x="0" y="18171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
        <p:nvSpPr>
          <p:cNvPr id="7" name="Freeform 7"/>
          <p:cNvSpPr/>
          <p:nvPr/>
        </p:nvSpPr>
        <p:spPr>
          <a:xfrm>
            <a:off x="16393578" y="8229600"/>
            <a:ext cx="4546740" cy="4114800"/>
          </a:xfrm>
          <a:custGeom>
            <a:avLst/>
            <a:gdLst/>
            <a:ahLst/>
            <a:cxnLst/>
            <a:rect l="l" t="t" r="r" b="b"/>
            <a:pathLst>
              <a:path w="4546740" h="4114800">
                <a:moveTo>
                  <a:pt x="0" y="0"/>
                </a:moveTo>
                <a:lnTo>
                  <a:pt x="4546740" y="0"/>
                </a:lnTo>
                <a:lnTo>
                  <a:pt x="454674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zh-TW" altLang="en-US"/>
          </a:p>
        </p:txBody>
      </p:sp>
      <p:sp>
        <p:nvSpPr>
          <p:cNvPr id="8" name="Freeform 8" descr="Cute Colorful Abstract Shape"/>
          <p:cNvSpPr/>
          <p:nvPr/>
        </p:nvSpPr>
        <p:spPr>
          <a:xfrm rot="10436012">
            <a:off x="16849872" y="-2405263"/>
            <a:ext cx="4327228" cy="4114800"/>
          </a:xfrm>
          <a:custGeom>
            <a:avLst/>
            <a:gdLst/>
            <a:ahLst/>
            <a:cxnLst/>
            <a:rect l="l" t="t" r="r" b="b"/>
            <a:pathLst>
              <a:path w="4327228" h="4114800">
                <a:moveTo>
                  <a:pt x="0" y="0"/>
                </a:moveTo>
                <a:lnTo>
                  <a:pt x="4327228" y="0"/>
                </a:lnTo>
                <a:lnTo>
                  <a:pt x="432722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zh-TW" altLang="en-US"/>
          </a:p>
        </p:txBody>
      </p:sp>
      <p:grpSp>
        <p:nvGrpSpPr>
          <p:cNvPr id="9" name="Group 9"/>
          <p:cNvGrpSpPr/>
          <p:nvPr/>
        </p:nvGrpSpPr>
        <p:grpSpPr>
          <a:xfrm>
            <a:off x="-5482726" y="6778096"/>
            <a:ext cx="10249014" cy="102490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3F33">
                <a:alpha val="31765"/>
              </a:srgbClr>
            </a:solidFill>
          </p:spPr>
          <p:txBody>
            <a:bodyPr/>
            <a:lstStyle/>
            <a:p>
              <a:endParaRPr lang="zh-TW" altLang="en-US"/>
            </a:p>
          </p:txBody>
        </p:sp>
        <p:sp>
          <p:nvSpPr>
            <p:cNvPr id="11" name="TextBox 11"/>
            <p:cNvSpPr txBox="1"/>
            <p:nvPr/>
          </p:nvSpPr>
          <p:spPr>
            <a:xfrm>
              <a:off x="76200" y="0"/>
              <a:ext cx="660400" cy="736600"/>
            </a:xfrm>
            <a:prstGeom prst="rect">
              <a:avLst/>
            </a:prstGeom>
          </p:spPr>
          <p:txBody>
            <a:bodyPr lIns="50800" tIns="50800" rIns="50800" bIns="50800" rtlCol="0" anchor="ctr"/>
            <a:lstStyle/>
            <a:p>
              <a:pPr algn="ctr">
                <a:lnSpc>
                  <a:spcPts val="2756"/>
                </a:lnSpc>
              </a:pPr>
              <a:endParaRPr/>
            </a:p>
          </p:txBody>
        </p:sp>
      </p:grpSp>
      <p:sp>
        <p:nvSpPr>
          <p:cNvPr id="12" name="TextBox 6">
            <a:extLst>
              <a:ext uri="{FF2B5EF4-FFF2-40B4-BE49-F238E27FC236}">
                <a16:creationId xmlns:a16="http://schemas.microsoft.com/office/drawing/2014/main" id="{54FDF93F-9023-8E6F-CDCB-F4C113B54EB0}"/>
              </a:ext>
            </a:extLst>
          </p:cNvPr>
          <p:cNvSpPr txBox="1"/>
          <p:nvPr/>
        </p:nvSpPr>
        <p:spPr>
          <a:xfrm>
            <a:off x="0" y="595924"/>
            <a:ext cx="18288000" cy="2103140"/>
          </a:xfrm>
          <a:prstGeom prst="rect">
            <a:avLst/>
          </a:prstGeom>
        </p:spPr>
        <p:txBody>
          <a:bodyPr wrap="square" lIns="0" tIns="0" rIns="0" bIns="0" rtlCol="0" anchor="t">
            <a:spAutoFit/>
          </a:bodyPr>
          <a:lstStyle/>
          <a:p>
            <a:pPr marL="0" lvl="0" indent="0" algn="ctr">
              <a:lnSpc>
                <a:spcPts val="8234"/>
              </a:lnSpc>
              <a:spcBef>
                <a:spcPct val="0"/>
              </a:spcBef>
            </a:pPr>
            <a:r>
              <a:rPr lang="en-US" altLang="zh-TW" sz="8000" b="1" spc="365" dirty="0">
                <a:solidFill>
                  <a:srgbClr val="513F33"/>
                </a:solidFill>
                <a:latin typeface="Arial" panose="020B0604020202020204" pitchFamily="34" charset="0"/>
                <a:ea typeface="微軟正黑體" panose="020B0604030504040204" pitchFamily="34" charset="-120"/>
              </a:rPr>
              <a:t>PMS5003 PM2.5</a:t>
            </a:r>
          </a:p>
          <a:p>
            <a:pPr marL="0" lvl="0" indent="0" algn="ctr">
              <a:lnSpc>
                <a:spcPts val="8234"/>
              </a:lnSpc>
              <a:spcBef>
                <a:spcPct val="0"/>
              </a:spcBef>
            </a:pPr>
            <a:r>
              <a:rPr lang="zh-TW" altLang="en-US" sz="8000" b="1" spc="365" dirty="0">
                <a:solidFill>
                  <a:srgbClr val="513F33"/>
                </a:solidFill>
                <a:latin typeface="Arial" panose="020B0604020202020204" pitchFamily="34" charset="0"/>
                <a:ea typeface="微軟正黑體" panose="020B0604030504040204" pitchFamily="34" charset="-120"/>
              </a:rPr>
              <a:t>粉塵濃度空氣品質感測器</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4E3"/>
        </a:solidFill>
        <a:effectLst/>
      </p:bgPr>
    </p:bg>
    <p:spTree>
      <p:nvGrpSpPr>
        <p:cNvPr id="1" name=""/>
        <p:cNvGrpSpPr/>
        <p:nvPr/>
      </p:nvGrpSpPr>
      <p:grpSpPr>
        <a:xfrm>
          <a:off x="0" y="0"/>
          <a:ext cx="0" cy="0"/>
          <a:chOff x="0" y="0"/>
          <a:chExt cx="0" cy="0"/>
        </a:xfrm>
      </p:grpSpPr>
      <p:grpSp>
        <p:nvGrpSpPr>
          <p:cNvPr id="2" name="Group 2"/>
          <p:cNvGrpSpPr/>
          <p:nvPr/>
        </p:nvGrpSpPr>
        <p:grpSpPr>
          <a:xfrm>
            <a:off x="-5482726" y="6778096"/>
            <a:ext cx="10249014" cy="1024901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3F33">
                <a:alpha val="31765"/>
              </a:srgbClr>
            </a:solidFill>
          </p:spPr>
          <p:txBody>
            <a:bodyPr/>
            <a:lstStyle/>
            <a:p>
              <a:endParaRPr lang="zh-TW" altLang="en-US"/>
            </a:p>
          </p:txBody>
        </p:sp>
        <p:sp>
          <p:nvSpPr>
            <p:cNvPr id="4" name="TextBox 4"/>
            <p:cNvSpPr txBox="1"/>
            <p:nvPr/>
          </p:nvSpPr>
          <p:spPr>
            <a:xfrm>
              <a:off x="76200" y="0"/>
              <a:ext cx="660400" cy="736600"/>
            </a:xfrm>
            <a:prstGeom prst="rect">
              <a:avLst/>
            </a:prstGeom>
          </p:spPr>
          <p:txBody>
            <a:bodyPr lIns="50800" tIns="50800" rIns="50800" bIns="50800" rtlCol="0" anchor="ctr"/>
            <a:lstStyle/>
            <a:p>
              <a:pPr algn="ctr">
                <a:lnSpc>
                  <a:spcPts val="2756"/>
                </a:lnSpc>
              </a:pPr>
              <a:endParaRPr/>
            </a:p>
          </p:txBody>
        </p:sp>
      </p:grpSp>
      <p:sp>
        <p:nvSpPr>
          <p:cNvPr id="5" name="Freeform 5"/>
          <p:cNvSpPr/>
          <p:nvPr/>
        </p:nvSpPr>
        <p:spPr>
          <a:xfrm>
            <a:off x="3014552" y="2894055"/>
            <a:ext cx="12258896" cy="5997188"/>
          </a:xfrm>
          <a:custGeom>
            <a:avLst/>
            <a:gdLst/>
            <a:ahLst/>
            <a:cxnLst/>
            <a:rect l="l" t="t" r="r" b="b"/>
            <a:pathLst>
              <a:path w="13329415" h="5997188">
                <a:moveTo>
                  <a:pt x="0" y="0"/>
                </a:moveTo>
                <a:lnTo>
                  <a:pt x="13329416" y="0"/>
                </a:lnTo>
                <a:lnTo>
                  <a:pt x="13329416" y="5997188"/>
                </a:lnTo>
                <a:lnTo>
                  <a:pt x="0" y="5997188"/>
                </a:lnTo>
                <a:lnTo>
                  <a:pt x="0" y="0"/>
                </a:lnTo>
                <a:close/>
              </a:path>
            </a:pathLst>
          </a:custGeom>
          <a:blipFill>
            <a:blip r:embed="rId2"/>
            <a:stretch>
              <a:fillRect/>
            </a:stretch>
          </a:blipFill>
        </p:spPr>
        <p:txBody>
          <a:bodyPr/>
          <a:lstStyle/>
          <a:p>
            <a:endParaRPr lang="zh-TW" altLang="en-US"/>
          </a:p>
        </p:txBody>
      </p:sp>
      <p:sp>
        <p:nvSpPr>
          <p:cNvPr id="6" name="Freeform 6" descr="Cute Colorful Abstract Shape"/>
          <p:cNvSpPr/>
          <p:nvPr/>
        </p:nvSpPr>
        <p:spPr>
          <a:xfrm rot="10436012">
            <a:off x="16849872" y="-2405263"/>
            <a:ext cx="4327228" cy="4114800"/>
          </a:xfrm>
          <a:custGeom>
            <a:avLst/>
            <a:gdLst/>
            <a:ahLst/>
            <a:cxnLst/>
            <a:rect l="l" t="t" r="r" b="b"/>
            <a:pathLst>
              <a:path w="4327228" h="4114800">
                <a:moveTo>
                  <a:pt x="0" y="0"/>
                </a:moveTo>
                <a:lnTo>
                  <a:pt x="4327228" y="0"/>
                </a:lnTo>
                <a:lnTo>
                  <a:pt x="432722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a:p>
        </p:txBody>
      </p:sp>
      <p:sp>
        <p:nvSpPr>
          <p:cNvPr id="7" name="Freeform 7"/>
          <p:cNvSpPr>
            <a:spLocks noChangeAspect="1"/>
          </p:cNvSpPr>
          <p:nvPr/>
        </p:nvSpPr>
        <p:spPr>
          <a:xfrm>
            <a:off x="15579844" y="6670613"/>
            <a:ext cx="2129426" cy="3020463"/>
          </a:xfrm>
          <a:custGeom>
            <a:avLst/>
            <a:gdLst/>
            <a:ahLst/>
            <a:cxnLst/>
            <a:rect l="l" t="t" r="r" b="b"/>
            <a:pathLst>
              <a:path w="2900934" h="4114800">
                <a:moveTo>
                  <a:pt x="0" y="0"/>
                </a:moveTo>
                <a:lnTo>
                  <a:pt x="2900934" y="0"/>
                </a:lnTo>
                <a:lnTo>
                  <a:pt x="290093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zh-TW" altLang="en-US"/>
          </a:p>
        </p:txBody>
      </p:sp>
      <p:sp>
        <p:nvSpPr>
          <p:cNvPr id="9" name="TextBox 6">
            <a:extLst>
              <a:ext uri="{FF2B5EF4-FFF2-40B4-BE49-F238E27FC236}">
                <a16:creationId xmlns:a16="http://schemas.microsoft.com/office/drawing/2014/main" id="{3951A644-8C7E-5C53-35CB-B4A0D661A7AF}"/>
              </a:ext>
            </a:extLst>
          </p:cNvPr>
          <p:cNvSpPr txBox="1"/>
          <p:nvPr/>
        </p:nvSpPr>
        <p:spPr>
          <a:xfrm>
            <a:off x="0" y="595924"/>
            <a:ext cx="18288000" cy="1051570"/>
          </a:xfrm>
          <a:prstGeom prst="rect">
            <a:avLst/>
          </a:prstGeom>
        </p:spPr>
        <p:txBody>
          <a:bodyPr wrap="square" lIns="0" tIns="0" rIns="0" bIns="0" rtlCol="0" anchor="t">
            <a:spAutoFit/>
          </a:bodyPr>
          <a:lstStyle/>
          <a:p>
            <a:pPr marL="0" lvl="0" indent="0" algn="ctr">
              <a:lnSpc>
                <a:spcPts val="8234"/>
              </a:lnSpc>
              <a:spcBef>
                <a:spcPct val="0"/>
              </a:spcBef>
            </a:pPr>
            <a:r>
              <a:rPr lang="zh-TW" altLang="en-US" sz="8000" b="1" spc="365" dirty="0">
                <a:solidFill>
                  <a:srgbClr val="513F33"/>
                </a:solidFill>
                <a:latin typeface="Arial" panose="020B0604020202020204" pitchFamily="34" charset="0"/>
                <a:ea typeface="微軟正黑體" panose="020B0604030504040204" pitchFamily="34" charset="-120"/>
              </a:rPr>
              <a:t>多功能偵測監控系統</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4E3"/>
        </a:solidFill>
        <a:effectLst/>
      </p:bgPr>
    </p:bg>
    <p:spTree>
      <p:nvGrpSpPr>
        <p:cNvPr id="1" name=""/>
        <p:cNvGrpSpPr/>
        <p:nvPr/>
      </p:nvGrpSpPr>
      <p:grpSpPr>
        <a:xfrm>
          <a:off x="0" y="0"/>
          <a:ext cx="0" cy="0"/>
          <a:chOff x="0" y="0"/>
          <a:chExt cx="0" cy="0"/>
        </a:xfrm>
      </p:grpSpPr>
      <p:sp>
        <p:nvSpPr>
          <p:cNvPr id="2" name="Freeform 2"/>
          <p:cNvSpPr/>
          <p:nvPr/>
        </p:nvSpPr>
        <p:spPr>
          <a:xfrm>
            <a:off x="16806654" y="7246924"/>
            <a:ext cx="1481346" cy="3040076"/>
          </a:xfrm>
          <a:custGeom>
            <a:avLst/>
            <a:gdLst/>
            <a:ahLst/>
            <a:cxnLst/>
            <a:rect l="l" t="t" r="r" b="b"/>
            <a:pathLst>
              <a:path w="1481346" h="3040076">
                <a:moveTo>
                  <a:pt x="0" y="0"/>
                </a:moveTo>
                <a:lnTo>
                  <a:pt x="1481346" y="0"/>
                </a:lnTo>
                <a:lnTo>
                  <a:pt x="1481346" y="3040076"/>
                </a:lnTo>
                <a:lnTo>
                  <a:pt x="0" y="30400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0" y="0"/>
            <a:ext cx="2428791" cy="2812285"/>
          </a:xfrm>
          <a:custGeom>
            <a:avLst/>
            <a:gdLst/>
            <a:ahLst/>
            <a:cxnLst/>
            <a:rect l="l" t="t" r="r" b="b"/>
            <a:pathLst>
              <a:path w="2428791" h="2812285">
                <a:moveTo>
                  <a:pt x="0" y="0"/>
                </a:moveTo>
                <a:lnTo>
                  <a:pt x="2428791" y="0"/>
                </a:lnTo>
                <a:lnTo>
                  <a:pt x="2428791" y="2812285"/>
                </a:lnTo>
                <a:lnTo>
                  <a:pt x="0" y="2812285"/>
                </a:lnTo>
                <a:lnTo>
                  <a:pt x="0" y="0"/>
                </a:lnTo>
                <a:close/>
              </a:path>
            </a:pathLst>
          </a:custGeom>
          <a:blipFill>
            <a:blip r:embed="rId4">
              <a:alphaModFix amt="47000"/>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5" name="TextBox 5"/>
          <p:cNvSpPr txBox="1"/>
          <p:nvPr/>
        </p:nvSpPr>
        <p:spPr>
          <a:xfrm>
            <a:off x="2398803" y="2523462"/>
            <a:ext cx="13490393" cy="6177076"/>
          </a:xfrm>
          <a:prstGeom prst="rect">
            <a:avLst/>
          </a:prstGeom>
        </p:spPr>
        <p:txBody>
          <a:bodyPr wrap="square" lIns="0" tIns="0" rIns="0" bIns="0" rtlCol="0" anchor="t">
            <a:spAutoFit/>
          </a:bodyPr>
          <a:lstStyle/>
          <a:p>
            <a:pPr algn="l">
              <a:lnSpc>
                <a:spcPts val="7000"/>
              </a:lnSpc>
              <a:spcBef>
                <a:spcPct val="0"/>
              </a:spcBef>
            </a:pPr>
            <a:r>
              <a:rPr lang="en-US" sz="4000" dirty="0" err="1">
                <a:solidFill>
                  <a:srgbClr val="513F33"/>
                </a:solidFill>
                <a:latin typeface="微軟正黑體" panose="020B0604030504040204" pitchFamily="34" charset="-120"/>
                <a:ea typeface="微軟正黑體" panose="020B0604030504040204" pitchFamily="34" charset="-120"/>
              </a:rPr>
              <a:t>可以使用氣體感測器來監測空氣中的氣體。當可燃氣體檢測到時，可以在</a:t>
            </a:r>
            <a:r>
              <a:rPr lang="en-US" sz="4000" dirty="0">
                <a:solidFill>
                  <a:srgbClr val="513F33"/>
                </a:solidFill>
                <a:latin typeface="微軟正黑體" panose="020B0604030504040204" pitchFamily="34" charset="-120"/>
                <a:ea typeface="微軟正黑體" panose="020B0604030504040204" pitchFamily="34" charset="-120"/>
              </a:rPr>
              <a:t> OLED </a:t>
            </a:r>
            <a:r>
              <a:rPr lang="en-US" sz="4000" dirty="0" err="1">
                <a:solidFill>
                  <a:srgbClr val="513F33"/>
                </a:solidFill>
                <a:latin typeface="微軟正黑體" panose="020B0604030504040204" pitchFamily="34" charset="-120"/>
                <a:ea typeface="微軟正黑體" panose="020B0604030504040204" pitchFamily="34" charset="-120"/>
              </a:rPr>
              <a:t>顯示器上顯示警告訊息，同時啟動風扇以提供空氣循環，確保室內空氣清新。溫溼度感測器來監測室內溫度和濕度。這些資訊可以在</a:t>
            </a:r>
            <a:r>
              <a:rPr lang="en-US" sz="4000" dirty="0">
                <a:solidFill>
                  <a:srgbClr val="513F33"/>
                </a:solidFill>
                <a:latin typeface="微軟正黑體" panose="020B0604030504040204" pitchFamily="34" charset="-120"/>
                <a:ea typeface="微軟正黑體" panose="020B0604030504040204" pitchFamily="34" charset="-120"/>
              </a:rPr>
              <a:t> OLED </a:t>
            </a:r>
            <a:r>
              <a:rPr lang="en-US" sz="4000" dirty="0" err="1">
                <a:solidFill>
                  <a:srgbClr val="513F33"/>
                </a:solidFill>
                <a:latin typeface="微軟正黑體" panose="020B0604030504040204" pitchFamily="34" charset="-120"/>
                <a:ea typeface="微軟正黑體" panose="020B0604030504040204" pitchFamily="34" charset="-120"/>
              </a:rPr>
              <a:t>顯示器上即時顯示，讓你隨時了解室內環境的舒適度。如果溫度或濕度超出預設範圍，可以透過控制風扇或者其他裝置來調整環境</a:t>
            </a:r>
            <a:r>
              <a:rPr lang="en-US" sz="4000" dirty="0">
                <a:solidFill>
                  <a:srgbClr val="513F33"/>
                </a:solidFill>
                <a:latin typeface="微軟正黑體" panose="020B0604030504040204" pitchFamily="34" charset="-120"/>
                <a:ea typeface="微軟正黑體" panose="020B0604030504040204" pitchFamily="34" charset="-120"/>
              </a:rPr>
              <a:t>。 </a:t>
            </a:r>
            <a:r>
              <a:rPr lang="en-US" sz="4000" dirty="0" err="1">
                <a:solidFill>
                  <a:srgbClr val="513F33"/>
                </a:solidFill>
                <a:latin typeface="微軟正黑體" panose="020B0604030504040204" pitchFamily="34" charset="-120"/>
                <a:ea typeface="微軟正黑體" panose="020B0604030504040204" pitchFamily="34" charset="-120"/>
              </a:rPr>
              <a:t>超音波感測器感測到會傳訊息至Line</a:t>
            </a:r>
            <a:r>
              <a:rPr lang="en-US" sz="4000" dirty="0">
                <a:solidFill>
                  <a:srgbClr val="513F33"/>
                </a:solidFill>
                <a:latin typeface="微軟正黑體" panose="020B0604030504040204" pitchFamily="34" charset="-120"/>
                <a:ea typeface="微軟正黑體" panose="020B0604030504040204" pitchFamily="34" charset="-120"/>
              </a:rPr>
              <a:t> </a:t>
            </a:r>
            <a:r>
              <a:rPr lang="en-US" sz="4000" dirty="0" err="1">
                <a:solidFill>
                  <a:srgbClr val="513F33"/>
                </a:solidFill>
                <a:latin typeface="微軟正黑體" panose="020B0604030504040204" pitchFamily="34" charset="-120"/>
                <a:ea typeface="微軟正黑體" panose="020B0604030504040204" pitchFamily="34" charset="-120"/>
              </a:rPr>
              <a:t>notify了解當下溫濕度</a:t>
            </a:r>
            <a:r>
              <a:rPr lang="en-US" sz="4000" dirty="0">
                <a:solidFill>
                  <a:srgbClr val="513F33"/>
                </a:solidFill>
                <a:latin typeface="微軟正黑體" panose="020B0604030504040204" pitchFamily="34" charset="-120"/>
                <a:ea typeface="微軟正黑體" panose="020B0604030504040204" pitchFamily="34" charset="-120"/>
              </a:rPr>
              <a:t>。</a:t>
            </a:r>
          </a:p>
        </p:txBody>
      </p:sp>
      <p:sp>
        <p:nvSpPr>
          <p:cNvPr id="6" name="TextBox 6">
            <a:extLst>
              <a:ext uri="{FF2B5EF4-FFF2-40B4-BE49-F238E27FC236}">
                <a16:creationId xmlns:a16="http://schemas.microsoft.com/office/drawing/2014/main" id="{4342A182-DFCF-4423-FE7C-E9F9E3E4BFD3}"/>
              </a:ext>
            </a:extLst>
          </p:cNvPr>
          <p:cNvSpPr txBox="1"/>
          <p:nvPr/>
        </p:nvSpPr>
        <p:spPr>
          <a:xfrm>
            <a:off x="0" y="595924"/>
            <a:ext cx="18288000" cy="1051570"/>
          </a:xfrm>
          <a:prstGeom prst="rect">
            <a:avLst/>
          </a:prstGeom>
        </p:spPr>
        <p:txBody>
          <a:bodyPr wrap="square" lIns="0" tIns="0" rIns="0" bIns="0" rtlCol="0" anchor="t">
            <a:spAutoFit/>
          </a:bodyPr>
          <a:lstStyle/>
          <a:p>
            <a:pPr marL="0" lvl="0" indent="0" algn="ctr">
              <a:lnSpc>
                <a:spcPts val="8234"/>
              </a:lnSpc>
              <a:spcBef>
                <a:spcPct val="0"/>
              </a:spcBef>
            </a:pPr>
            <a:r>
              <a:rPr lang="zh-TW" altLang="en-US" sz="8000" b="1" spc="365" dirty="0">
                <a:solidFill>
                  <a:srgbClr val="513F33"/>
                </a:solidFill>
                <a:latin typeface="Arial" panose="020B0604020202020204" pitchFamily="34" charset="0"/>
                <a:ea typeface="微軟正黑體" panose="020B0604030504040204" pitchFamily="34" charset="-120"/>
              </a:rPr>
              <a:t>應用</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4E3"/>
        </a:solidFill>
        <a:effectLst/>
      </p:bgPr>
    </p:bg>
    <p:spTree>
      <p:nvGrpSpPr>
        <p:cNvPr id="1" name=""/>
        <p:cNvGrpSpPr/>
        <p:nvPr/>
      </p:nvGrpSpPr>
      <p:grpSpPr>
        <a:xfrm>
          <a:off x="0" y="0"/>
          <a:ext cx="0" cy="0"/>
          <a:chOff x="0" y="0"/>
          <a:chExt cx="0" cy="0"/>
        </a:xfrm>
      </p:grpSpPr>
      <p:sp>
        <p:nvSpPr>
          <p:cNvPr id="2" name="Freeform 2"/>
          <p:cNvSpPr/>
          <p:nvPr/>
        </p:nvSpPr>
        <p:spPr>
          <a:xfrm>
            <a:off x="5909980" y="975043"/>
            <a:ext cx="11349320" cy="8336915"/>
          </a:xfrm>
          <a:custGeom>
            <a:avLst/>
            <a:gdLst/>
            <a:ahLst/>
            <a:cxnLst/>
            <a:rect l="l" t="t" r="r" b="b"/>
            <a:pathLst>
              <a:path w="11349320" h="8336915">
                <a:moveTo>
                  <a:pt x="0" y="0"/>
                </a:moveTo>
                <a:lnTo>
                  <a:pt x="11349320" y="0"/>
                </a:lnTo>
                <a:lnTo>
                  <a:pt x="11349320" y="8336914"/>
                </a:lnTo>
                <a:lnTo>
                  <a:pt x="0" y="8336914"/>
                </a:lnTo>
                <a:lnTo>
                  <a:pt x="0" y="0"/>
                </a:lnTo>
                <a:close/>
              </a:path>
            </a:pathLst>
          </a:custGeom>
          <a:blipFill>
            <a:blip r:embed="rId2"/>
            <a:stretch>
              <a:fillRect/>
            </a:stretch>
          </a:blipFill>
        </p:spPr>
        <p:txBody>
          <a:bodyPr/>
          <a:lstStyle/>
          <a:p>
            <a:endParaRPr lang="zh-TW" altLang="en-US"/>
          </a:p>
        </p:txBody>
      </p:sp>
      <p:grpSp>
        <p:nvGrpSpPr>
          <p:cNvPr id="3" name="Group 3"/>
          <p:cNvGrpSpPr/>
          <p:nvPr/>
        </p:nvGrpSpPr>
        <p:grpSpPr>
          <a:xfrm>
            <a:off x="1028700" y="6653496"/>
            <a:ext cx="4047519" cy="2266355"/>
            <a:chOff x="0" y="-95250"/>
            <a:chExt cx="1066013" cy="596900"/>
          </a:xfrm>
        </p:grpSpPr>
        <p:sp>
          <p:nvSpPr>
            <p:cNvPr id="4" name="Freeform 4"/>
            <p:cNvSpPr/>
            <p:nvPr/>
          </p:nvSpPr>
          <p:spPr>
            <a:xfrm>
              <a:off x="0" y="0"/>
              <a:ext cx="1066013" cy="406400"/>
            </a:xfrm>
            <a:custGeom>
              <a:avLst/>
              <a:gdLst/>
              <a:ahLst/>
              <a:cxnLst/>
              <a:rect l="l" t="t" r="r" b="b"/>
              <a:pathLst>
                <a:path w="1066013" h="406400">
                  <a:moveTo>
                    <a:pt x="862813" y="0"/>
                  </a:moveTo>
                  <a:cubicBezTo>
                    <a:pt x="975038" y="0"/>
                    <a:pt x="1066013" y="90976"/>
                    <a:pt x="1066013" y="203200"/>
                  </a:cubicBezTo>
                  <a:cubicBezTo>
                    <a:pt x="1066013" y="315424"/>
                    <a:pt x="975038" y="406400"/>
                    <a:pt x="862813"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endParaRPr lang="zh-TW" altLang="en-US"/>
            </a:p>
          </p:txBody>
        </p:sp>
        <p:sp>
          <p:nvSpPr>
            <p:cNvPr id="5" name="TextBox 5"/>
            <p:cNvSpPr txBox="1"/>
            <p:nvPr/>
          </p:nvSpPr>
          <p:spPr>
            <a:xfrm>
              <a:off x="0" y="-95250"/>
              <a:ext cx="1066013" cy="596900"/>
            </a:xfrm>
            <a:prstGeom prst="rect">
              <a:avLst/>
            </a:prstGeom>
          </p:spPr>
          <p:txBody>
            <a:bodyPr lIns="50800" tIns="50800" rIns="50800" bIns="50800" rtlCol="0" anchor="ctr"/>
            <a:lstStyle/>
            <a:p>
              <a:pPr algn="ctr">
                <a:lnSpc>
                  <a:spcPts val="6999"/>
                </a:lnSpc>
              </a:pPr>
              <a:r>
                <a:rPr lang="en-US" sz="4000" b="1" spc="365" dirty="0" err="1">
                  <a:solidFill>
                    <a:srgbClr val="513F33"/>
                  </a:solidFill>
                  <a:latin typeface="Arial" panose="020B0604020202020204" pitchFamily="34" charset="0"/>
                  <a:ea typeface="微軟正黑體" panose="020B0604030504040204" pitchFamily="34" charset="-120"/>
                </a:rPr>
                <a:t>功能介紹</a:t>
              </a:r>
              <a:endParaRPr lang="en-US" sz="4000" b="1" spc="365" dirty="0">
                <a:solidFill>
                  <a:srgbClr val="513F33"/>
                </a:solidFill>
                <a:latin typeface="Arial" panose="020B0604020202020204" pitchFamily="34" charset="0"/>
                <a:ea typeface="微軟正黑體" panose="020B0604030504040204" pitchFamily="34" charset="-120"/>
              </a:endParaRPr>
            </a:p>
          </p:txBody>
        </p:sp>
      </p:grpSp>
      <p:sp>
        <p:nvSpPr>
          <p:cNvPr id="6" name="TextBox 6"/>
          <p:cNvSpPr txBox="1"/>
          <p:nvPr/>
        </p:nvSpPr>
        <p:spPr>
          <a:xfrm>
            <a:off x="533400" y="3089975"/>
            <a:ext cx="4069995" cy="993862"/>
          </a:xfrm>
          <a:prstGeom prst="rect">
            <a:avLst/>
          </a:prstGeom>
        </p:spPr>
        <p:txBody>
          <a:bodyPr lIns="0" tIns="0" rIns="0" bIns="0" rtlCol="0" anchor="t">
            <a:spAutoFit/>
          </a:bodyPr>
          <a:lstStyle/>
          <a:p>
            <a:pPr algn="ctr">
              <a:lnSpc>
                <a:spcPts val="8539"/>
              </a:lnSpc>
              <a:spcBef>
                <a:spcPct val="0"/>
              </a:spcBef>
            </a:pPr>
            <a:r>
              <a:rPr lang="en-US" sz="6000" b="1" spc="365" dirty="0" err="1">
                <a:solidFill>
                  <a:srgbClr val="513F33"/>
                </a:solidFill>
                <a:latin typeface="Arial" panose="020B0604020202020204" pitchFamily="34" charset="0"/>
                <a:ea typeface="微軟正黑體" panose="020B0604030504040204" pitchFamily="34" charset="-120"/>
              </a:rPr>
              <a:t>多功能偵測</a:t>
            </a:r>
            <a:endParaRPr lang="en-US" sz="6000" b="1" spc="365" dirty="0">
              <a:solidFill>
                <a:srgbClr val="513F33"/>
              </a:solidFill>
              <a:latin typeface="Arial" panose="020B0604020202020204" pitchFamily="34" charset="0"/>
              <a:ea typeface="微軟正黑體" panose="020B0604030504040204" pitchFamily="34" charset="-120"/>
            </a:endParaRPr>
          </a:p>
        </p:txBody>
      </p:sp>
      <p:sp>
        <p:nvSpPr>
          <p:cNvPr id="7" name="TextBox 7"/>
          <p:cNvSpPr txBox="1"/>
          <p:nvPr/>
        </p:nvSpPr>
        <p:spPr>
          <a:xfrm>
            <a:off x="2009648" y="4350374"/>
            <a:ext cx="3501884" cy="1018292"/>
          </a:xfrm>
          <a:prstGeom prst="rect">
            <a:avLst/>
          </a:prstGeom>
        </p:spPr>
        <p:txBody>
          <a:bodyPr lIns="0" tIns="0" rIns="0" bIns="0" rtlCol="0" anchor="t">
            <a:spAutoFit/>
          </a:bodyPr>
          <a:lstStyle>
            <a:defPPr>
              <a:defRPr lang="en-US"/>
            </a:defPPr>
            <a:lvl1pPr algn="ctr">
              <a:lnSpc>
                <a:spcPts val="8539"/>
              </a:lnSpc>
              <a:spcBef>
                <a:spcPct val="0"/>
              </a:spcBef>
              <a:defRPr sz="6000" b="1" spc="365">
                <a:solidFill>
                  <a:srgbClr val="513F33"/>
                </a:solidFill>
                <a:latin typeface="Arial" panose="020B0604020202020204" pitchFamily="34" charset="0"/>
                <a:ea typeface="微軟正黑體" panose="020B0604030504040204" pitchFamily="34" charset="-120"/>
              </a:defRPr>
            </a:lvl1pPr>
          </a:lstStyle>
          <a:p>
            <a:r>
              <a:rPr lang="en-US" dirty="0" err="1"/>
              <a:t>監控系統</a:t>
            </a:r>
            <a:endParaRPr lang="en-US" dirty="0"/>
          </a:p>
        </p:txBody>
      </p:sp>
      <p:sp>
        <p:nvSpPr>
          <p:cNvPr id="8" name="Freeform 8"/>
          <p:cNvSpPr/>
          <p:nvPr/>
        </p:nvSpPr>
        <p:spPr>
          <a:xfrm rot="-3151604">
            <a:off x="15888700" y="-2706546"/>
            <a:ext cx="4798601" cy="4114800"/>
          </a:xfrm>
          <a:custGeom>
            <a:avLst/>
            <a:gdLst/>
            <a:ahLst/>
            <a:cxnLst/>
            <a:rect l="l" t="t" r="r" b="b"/>
            <a:pathLst>
              <a:path w="4798601" h="4114800">
                <a:moveTo>
                  <a:pt x="0" y="0"/>
                </a:moveTo>
                <a:lnTo>
                  <a:pt x="4798600" y="0"/>
                </a:lnTo>
                <a:lnTo>
                  <a:pt x="47986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a:p>
        </p:txBody>
      </p:sp>
      <p:sp>
        <p:nvSpPr>
          <p:cNvPr id="9" name="Freeform 9"/>
          <p:cNvSpPr/>
          <p:nvPr/>
        </p:nvSpPr>
        <p:spPr>
          <a:xfrm rot="9162527">
            <a:off x="8855614" y="9378430"/>
            <a:ext cx="2090970" cy="1817139"/>
          </a:xfrm>
          <a:custGeom>
            <a:avLst/>
            <a:gdLst/>
            <a:ahLst/>
            <a:cxnLst/>
            <a:rect l="l" t="t" r="r" b="b"/>
            <a:pathLst>
              <a:path w="2090970" h="1817139">
                <a:moveTo>
                  <a:pt x="0" y="0"/>
                </a:moveTo>
                <a:lnTo>
                  <a:pt x="2090971" y="0"/>
                </a:lnTo>
                <a:lnTo>
                  <a:pt x="2090971" y="1817140"/>
                </a:lnTo>
                <a:lnTo>
                  <a:pt x="0" y="18171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zh-TW"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E4E3"/>
        </a:solidFill>
        <a:effectLst/>
      </p:bgPr>
    </p:bg>
    <p:spTree>
      <p:nvGrpSpPr>
        <p:cNvPr id="1" name=""/>
        <p:cNvGrpSpPr/>
        <p:nvPr/>
      </p:nvGrpSpPr>
      <p:grpSpPr>
        <a:xfrm>
          <a:off x="0" y="0"/>
          <a:ext cx="0" cy="0"/>
          <a:chOff x="0" y="0"/>
          <a:chExt cx="0" cy="0"/>
        </a:xfrm>
      </p:grpSpPr>
      <p:grpSp>
        <p:nvGrpSpPr>
          <p:cNvPr id="2" name="Group 2"/>
          <p:cNvGrpSpPr/>
          <p:nvPr/>
        </p:nvGrpSpPr>
        <p:grpSpPr>
          <a:xfrm>
            <a:off x="8796253" y="5652414"/>
            <a:ext cx="4665180" cy="3968711"/>
            <a:chOff x="0" y="0"/>
            <a:chExt cx="1228689" cy="1045257"/>
          </a:xfrm>
        </p:grpSpPr>
        <p:sp>
          <p:nvSpPr>
            <p:cNvPr id="3" name="Freeform 3"/>
            <p:cNvSpPr/>
            <p:nvPr/>
          </p:nvSpPr>
          <p:spPr>
            <a:xfrm>
              <a:off x="0" y="0"/>
              <a:ext cx="1228689" cy="1045257"/>
            </a:xfrm>
            <a:custGeom>
              <a:avLst/>
              <a:gdLst/>
              <a:ahLst/>
              <a:cxnLst/>
              <a:rect l="l" t="t" r="r" b="b"/>
              <a:pathLst>
                <a:path w="1228689" h="1045257">
                  <a:moveTo>
                    <a:pt x="84635" y="0"/>
                  </a:moveTo>
                  <a:lnTo>
                    <a:pt x="1144054" y="0"/>
                  </a:lnTo>
                  <a:cubicBezTo>
                    <a:pt x="1190797" y="0"/>
                    <a:pt x="1228689" y="37892"/>
                    <a:pt x="1228689" y="84635"/>
                  </a:cubicBezTo>
                  <a:lnTo>
                    <a:pt x="1228689" y="960622"/>
                  </a:lnTo>
                  <a:cubicBezTo>
                    <a:pt x="1228689" y="1007365"/>
                    <a:pt x="1190797" y="1045257"/>
                    <a:pt x="1144054" y="1045257"/>
                  </a:cubicBezTo>
                  <a:lnTo>
                    <a:pt x="84635" y="1045257"/>
                  </a:lnTo>
                  <a:cubicBezTo>
                    <a:pt x="37892" y="1045257"/>
                    <a:pt x="0" y="1007365"/>
                    <a:pt x="0" y="960622"/>
                  </a:cubicBezTo>
                  <a:lnTo>
                    <a:pt x="0" y="84635"/>
                  </a:lnTo>
                  <a:cubicBezTo>
                    <a:pt x="0" y="37892"/>
                    <a:pt x="37892" y="0"/>
                    <a:pt x="84635" y="0"/>
                  </a:cubicBezTo>
                  <a:close/>
                </a:path>
              </a:pathLst>
            </a:custGeom>
            <a:solidFill>
              <a:srgbClr val="FFFFFF"/>
            </a:solidFill>
          </p:spPr>
          <p:txBody>
            <a:bodyPr/>
            <a:lstStyle/>
            <a:p>
              <a:endParaRPr lang="zh-TW" altLang="en-US">
                <a:latin typeface="Arial" panose="020B0604020202020204" pitchFamily="34" charset="0"/>
                <a:ea typeface="微軟正黑體" panose="020B0604030504040204" pitchFamily="34" charset="-120"/>
              </a:endParaRPr>
            </a:p>
          </p:txBody>
        </p:sp>
        <p:sp>
          <p:nvSpPr>
            <p:cNvPr id="4" name="TextBox 4"/>
            <p:cNvSpPr txBox="1"/>
            <p:nvPr/>
          </p:nvSpPr>
          <p:spPr>
            <a:xfrm>
              <a:off x="0" y="-76200"/>
              <a:ext cx="1228689" cy="1121457"/>
            </a:xfrm>
            <a:prstGeom prst="rect">
              <a:avLst/>
            </a:prstGeom>
          </p:spPr>
          <p:txBody>
            <a:bodyPr lIns="50800" tIns="50800" rIns="50800" bIns="50800" rtlCol="0" anchor="ctr"/>
            <a:lstStyle/>
            <a:p>
              <a:pPr algn="ctr">
                <a:lnSpc>
                  <a:spcPts val="2756"/>
                </a:lnSpc>
              </a:pPr>
              <a:endParaRPr>
                <a:latin typeface="Arial" panose="020B0604020202020204" pitchFamily="34" charset="0"/>
                <a:ea typeface="微軟正黑體" panose="020B0604030504040204" pitchFamily="34" charset="-120"/>
              </a:endParaRPr>
            </a:p>
          </p:txBody>
        </p:sp>
      </p:grpSp>
      <p:sp>
        <p:nvSpPr>
          <p:cNvPr id="5" name="Freeform 5"/>
          <p:cNvSpPr/>
          <p:nvPr/>
        </p:nvSpPr>
        <p:spPr>
          <a:xfrm>
            <a:off x="10284807" y="6318752"/>
            <a:ext cx="1688071" cy="1536859"/>
          </a:xfrm>
          <a:custGeom>
            <a:avLst/>
            <a:gdLst/>
            <a:ahLst/>
            <a:cxnLst/>
            <a:rect l="l" t="t" r="r" b="b"/>
            <a:pathLst>
              <a:path w="1688071" h="1536859">
                <a:moveTo>
                  <a:pt x="0" y="0"/>
                </a:moveTo>
                <a:lnTo>
                  <a:pt x="1688070" y="0"/>
                </a:lnTo>
                <a:lnTo>
                  <a:pt x="1688070" y="1536859"/>
                </a:lnTo>
                <a:lnTo>
                  <a:pt x="0" y="1536859"/>
                </a:lnTo>
                <a:lnTo>
                  <a:pt x="0" y="0"/>
                </a:lnTo>
                <a:close/>
              </a:path>
            </a:pathLst>
          </a:custGeom>
          <a:blipFill>
            <a:blip r:embed="rId2"/>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grpSp>
        <p:nvGrpSpPr>
          <p:cNvPr id="6" name="Group 6"/>
          <p:cNvGrpSpPr/>
          <p:nvPr/>
        </p:nvGrpSpPr>
        <p:grpSpPr>
          <a:xfrm>
            <a:off x="1119770" y="2627520"/>
            <a:ext cx="5969322" cy="5009249"/>
            <a:chOff x="0" y="0"/>
            <a:chExt cx="1572167" cy="1319308"/>
          </a:xfrm>
        </p:grpSpPr>
        <p:sp>
          <p:nvSpPr>
            <p:cNvPr id="7" name="Freeform 7"/>
            <p:cNvSpPr/>
            <p:nvPr/>
          </p:nvSpPr>
          <p:spPr>
            <a:xfrm>
              <a:off x="0" y="0"/>
              <a:ext cx="1572167" cy="1319308"/>
            </a:xfrm>
            <a:custGeom>
              <a:avLst/>
              <a:gdLst/>
              <a:ahLst/>
              <a:cxnLst/>
              <a:rect l="l" t="t" r="r" b="b"/>
              <a:pathLst>
                <a:path w="1572167" h="1319308">
                  <a:moveTo>
                    <a:pt x="66145" y="0"/>
                  </a:moveTo>
                  <a:lnTo>
                    <a:pt x="1506023" y="0"/>
                  </a:lnTo>
                  <a:cubicBezTo>
                    <a:pt x="1523565" y="0"/>
                    <a:pt x="1540389" y="6969"/>
                    <a:pt x="1552794" y="19373"/>
                  </a:cubicBezTo>
                  <a:cubicBezTo>
                    <a:pt x="1565198" y="31778"/>
                    <a:pt x="1572167" y="48602"/>
                    <a:pt x="1572167" y="66145"/>
                  </a:cubicBezTo>
                  <a:lnTo>
                    <a:pt x="1572167" y="1253164"/>
                  </a:lnTo>
                  <a:cubicBezTo>
                    <a:pt x="1572167" y="1270707"/>
                    <a:pt x="1565198" y="1287531"/>
                    <a:pt x="1552794" y="1299935"/>
                  </a:cubicBezTo>
                  <a:cubicBezTo>
                    <a:pt x="1540389" y="1312340"/>
                    <a:pt x="1523565" y="1319308"/>
                    <a:pt x="1506023" y="1319308"/>
                  </a:cubicBezTo>
                  <a:lnTo>
                    <a:pt x="66145" y="1319308"/>
                  </a:lnTo>
                  <a:cubicBezTo>
                    <a:pt x="48602" y="1319308"/>
                    <a:pt x="31778" y="1312340"/>
                    <a:pt x="19373" y="1299935"/>
                  </a:cubicBezTo>
                  <a:cubicBezTo>
                    <a:pt x="6969" y="1287531"/>
                    <a:pt x="0" y="1270707"/>
                    <a:pt x="0" y="1253164"/>
                  </a:cubicBezTo>
                  <a:lnTo>
                    <a:pt x="0" y="66145"/>
                  </a:lnTo>
                  <a:cubicBezTo>
                    <a:pt x="0" y="48602"/>
                    <a:pt x="6969" y="31778"/>
                    <a:pt x="19373" y="19373"/>
                  </a:cubicBezTo>
                  <a:cubicBezTo>
                    <a:pt x="31778" y="6969"/>
                    <a:pt x="48602" y="0"/>
                    <a:pt x="66145" y="0"/>
                  </a:cubicBezTo>
                  <a:close/>
                </a:path>
              </a:pathLst>
            </a:custGeom>
            <a:solidFill>
              <a:srgbClr val="FFFFFF"/>
            </a:solidFill>
          </p:spPr>
          <p:txBody>
            <a:bodyPr/>
            <a:lstStyle/>
            <a:p>
              <a:endParaRPr lang="zh-TW" altLang="en-US">
                <a:latin typeface="Arial" panose="020B0604020202020204" pitchFamily="34" charset="0"/>
                <a:ea typeface="微軟正黑體" panose="020B0604030504040204" pitchFamily="34" charset="-120"/>
              </a:endParaRPr>
            </a:p>
          </p:txBody>
        </p:sp>
        <p:sp>
          <p:nvSpPr>
            <p:cNvPr id="8" name="TextBox 8"/>
            <p:cNvSpPr txBox="1"/>
            <p:nvPr/>
          </p:nvSpPr>
          <p:spPr>
            <a:xfrm>
              <a:off x="0" y="-76200"/>
              <a:ext cx="1572167" cy="1395508"/>
            </a:xfrm>
            <a:prstGeom prst="rect">
              <a:avLst/>
            </a:prstGeom>
          </p:spPr>
          <p:txBody>
            <a:bodyPr lIns="50800" tIns="50800" rIns="50800" bIns="50800" rtlCol="0" anchor="ctr"/>
            <a:lstStyle/>
            <a:p>
              <a:pPr algn="ctr">
                <a:lnSpc>
                  <a:spcPts val="2756"/>
                </a:lnSpc>
              </a:pPr>
              <a:endParaRPr>
                <a:latin typeface="Arial" panose="020B0604020202020204" pitchFamily="34" charset="0"/>
                <a:ea typeface="微軟正黑體" panose="020B0604030504040204" pitchFamily="34" charset="-120"/>
              </a:endParaRPr>
            </a:p>
          </p:txBody>
        </p:sp>
      </p:grpSp>
      <p:sp>
        <p:nvSpPr>
          <p:cNvPr id="9" name="Freeform 9"/>
          <p:cNvSpPr/>
          <p:nvPr/>
        </p:nvSpPr>
        <p:spPr>
          <a:xfrm rot="-2574485">
            <a:off x="5369693" y="3900699"/>
            <a:ext cx="534021" cy="846218"/>
          </a:xfrm>
          <a:custGeom>
            <a:avLst/>
            <a:gdLst/>
            <a:ahLst/>
            <a:cxnLst/>
            <a:rect l="l" t="t" r="r" b="b"/>
            <a:pathLst>
              <a:path w="534021" h="846218">
                <a:moveTo>
                  <a:pt x="0" y="0"/>
                </a:moveTo>
                <a:lnTo>
                  <a:pt x="534021" y="0"/>
                </a:lnTo>
                <a:lnTo>
                  <a:pt x="534021" y="846218"/>
                </a:lnTo>
                <a:lnTo>
                  <a:pt x="0" y="846218"/>
                </a:lnTo>
                <a:lnTo>
                  <a:pt x="0" y="0"/>
                </a:lnTo>
                <a:close/>
              </a:path>
            </a:pathLst>
          </a:custGeom>
          <a:blipFill>
            <a:blip r:embed="rId3"/>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sp>
        <p:nvSpPr>
          <p:cNvPr id="10" name="Freeform 10"/>
          <p:cNvSpPr/>
          <p:nvPr/>
        </p:nvSpPr>
        <p:spPr>
          <a:xfrm>
            <a:off x="3236163" y="5666072"/>
            <a:ext cx="1475840" cy="1475840"/>
          </a:xfrm>
          <a:custGeom>
            <a:avLst/>
            <a:gdLst/>
            <a:ahLst/>
            <a:cxnLst/>
            <a:rect l="l" t="t" r="r" b="b"/>
            <a:pathLst>
              <a:path w="1475840" h="1475840">
                <a:moveTo>
                  <a:pt x="0" y="0"/>
                </a:moveTo>
                <a:lnTo>
                  <a:pt x="1475840" y="0"/>
                </a:lnTo>
                <a:lnTo>
                  <a:pt x="1475840" y="1475839"/>
                </a:lnTo>
                <a:lnTo>
                  <a:pt x="0" y="1475839"/>
                </a:lnTo>
                <a:lnTo>
                  <a:pt x="0" y="0"/>
                </a:lnTo>
                <a:close/>
              </a:path>
            </a:pathLst>
          </a:custGeom>
          <a:blipFill>
            <a:blip r:embed="rId4"/>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sp>
        <p:nvSpPr>
          <p:cNvPr id="11" name="Freeform 11"/>
          <p:cNvSpPr/>
          <p:nvPr/>
        </p:nvSpPr>
        <p:spPr>
          <a:xfrm>
            <a:off x="1209751" y="4497325"/>
            <a:ext cx="1862787" cy="1397090"/>
          </a:xfrm>
          <a:custGeom>
            <a:avLst/>
            <a:gdLst/>
            <a:ahLst/>
            <a:cxnLst/>
            <a:rect l="l" t="t" r="r" b="b"/>
            <a:pathLst>
              <a:path w="1862787" h="1397090">
                <a:moveTo>
                  <a:pt x="0" y="0"/>
                </a:moveTo>
                <a:lnTo>
                  <a:pt x="1862787" y="0"/>
                </a:lnTo>
                <a:lnTo>
                  <a:pt x="1862787" y="1397090"/>
                </a:lnTo>
                <a:lnTo>
                  <a:pt x="0" y="1397090"/>
                </a:lnTo>
                <a:lnTo>
                  <a:pt x="0" y="0"/>
                </a:lnTo>
                <a:close/>
              </a:path>
            </a:pathLst>
          </a:custGeom>
          <a:blipFill>
            <a:blip r:embed="rId5"/>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sp>
        <p:nvSpPr>
          <p:cNvPr id="12" name="Freeform 12"/>
          <p:cNvSpPr/>
          <p:nvPr/>
        </p:nvSpPr>
        <p:spPr>
          <a:xfrm>
            <a:off x="4728592" y="4568296"/>
            <a:ext cx="2182275" cy="1676906"/>
          </a:xfrm>
          <a:custGeom>
            <a:avLst/>
            <a:gdLst/>
            <a:ahLst/>
            <a:cxnLst/>
            <a:rect l="l" t="t" r="r" b="b"/>
            <a:pathLst>
              <a:path w="2182275" h="1676906">
                <a:moveTo>
                  <a:pt x="0" y="0"/>
                </a:moveTo>
                <a:lnTo>
                  <a:pt x="2182275" y="0"/>
                </a:lnTo>
                <a:lnTo>
                  <a:pt x="2182275" y="1676906"/>
                </a:lnTo>
                <a:lnTo>
                  <a:pt x="0" y="1676906"/>
                </a:lnTo>
                <a:lnTo>
                  <a:pt x="0" y="0"/>
                </a:lnTo>
                <a:close/>
              </a:path>
            </a:pathLst>
          </a:custGeom>
          <a:blipFill>
            <a:blip r:embed="rId6"/>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sp>
        <p:nvSpPr>
          <p:cNvPr id="13" name="Freeform 13"/>
          <p:cNvSpPr/>
          <p:nvPr/>
        </p:nvSpPr>
        <p:spPr>
          <a:xfrm>
            <a:off x="4924571" y="2627520"/>
            <a:ext cx="2164520" cy="956416"/>
          </a:xfrm>
          <a:custGeom>
            <a:avLst/>
            <a:gdLst/>
            <a:ahLst/>
            <a:cxnLst/>
            <a:rect l="l" t="t" r="r" b="b"/>
            <a:pathLst>
              <a:path w="2164520" h="956416">
                <a:moveTo>
                  <a:pt x="0" y="0"/>
                </a:moveTo>
                <a:lnTo>
                  <a:pt x="2164520" y="0"/>
                </a:lnTo>
                <a:lnTo>
                  <a:pt x="2164520" y="956416"/>
                </a:lnTo>
                <a:lnTo>
                  <a:pt x="0" y="956416"/>
                </a:lnTo>
                <a:lnTo>
                  <a:pt x="0" y="0"/>
                </a:lnTo>
                <a:close/>
              </a:path>
            </a:pathLst>
          </a:custGeom>
          <a:blipFill>
            <a:blip r:embed="rId7"/>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sp>
        <p:nvSpPr>
          <p:cNvPr id="14" name="Freeform 14"/>
          <p:cNvSpPr/>
          <p:nvPr/>
        </p:nvSpPr>
        <p:spPr>
          <a:xfrm>
            <a:off x="7077084" y="2687605"/>
            <a:ext cx="1242918" cy="886170"/>
          </a:xfrm>
          <a:custGeom>
            <a:avLst/>
            <a:gdLst/>
            <a:ahLst/>
            <a:cxnLst/>
            <a:rect l="l" t="t" r="r" b="b"/>
            <a:pathLst>
              <a:path w="1242918" h="886170">
                <a:moveTo>
                  <a:pt x="0" y="0"/>
                </a:moveTo>
                <a:lnTo>
                  <a:pt x="1242919" y="0"/>
                </a:lnTo>
                <a:lnTo>
                  <a:pt x="1242919" y="886169"/>
                </a:lnTo>
                <a:lnTo>
                  <a:pt x="0" y="8861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sp>
        <p:nvSpPr>
          <p:cNvPr id="15" name="Freeform 15"/>
          <p:cNvSpPr/>
          <p:nvPr/>
        </p:nvSpPr>
        <p:spPr>
          <a:xfrm>
            <a:off x="2677906" y="3322865"/>
            <a:ext cx="1698064" cy="1036405"/>
          </a:xfrm>
          <a:custGeom>
            <a:avLst/>
            <a:gdLst/>
            <a:ahLst/>
            <a:cxnLst/>
            <a:rect l="l" t="t" r="r" b="b"/>
            <a:pathLst>
              <a:path w="1698064" h="1036405">
                <a:moveTo>
                  <a:pt x="0" y="0"/>
                </a:moveTo>
                <a:lnTo>
                  <a:pt x="1698064" y="0"/>
                </a:lnTo>
                <a:lnTo>
                  <a:pt x="1698064" y="1036404"/>
                </a:lnTo>
                <a:lnTo>
                  <a:pt x="0" y="1036404"/>
                </a:lnTo>
                <a:lnTo>
                  <a:pt x="0" y="0"/>
                </a:lnTo>
                <a:close/>
              </a:path>
            </a:pathLst>
          </a:custGeom>
          <a:blipFill>
            <a:blip r:embed="rId10"/>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grpSp>
        <p:nvGrpSpPr>
          <p:cNvPr id="16" name="Group 16"/>
          <p:cNvGrpSpPr/>
          <p:nvPr/>
        </p:nvGrpSpPr>
        <p:grpSpPr>
          <a:xfrm>
            <a:off x="8796253" y="1121373"/>
            <a:ext cx="4665180" cy="3968711"/>
            <a:chOff x="0" y="0"/>
            <a:chExt cx="1228689" cy="1045257"/>
          </a:xfrm>
        </p:grpSpPr>
        <p:sp>
          <p:nvSpPr>
            <p:cNvPr id="17" name="Freeform 17"/>
            <p:cNvSpPr/>
            <p:nvPr/>
          </p:nvSpPr>
          <p:spPr>
            <a:xfrm>
              <a:off x="0" y="0"/>
              <a:ext cx="1228689" cy="1045257"/>
            </a:xfrm>
            <a:custGeom>
              <a:avLst/>
              <a:gdLst/>
              <a:ahLst/>
              <a:cxnLst/>
              <a:rect l="l" t="t" r="r" b="b"/>
              <a:pathLst>
                <a:path w="1228689" h="1045257">
                  <a:moveTo>
                    <a:pt x="84635" y="0"/>
                  </a:moveTo>
                  <a:lnTo>
                    <a:pt x="1144054" y="0"/>
                  </a:lnTo>
                  <a:cubicBezTo>
                    <a:pt x="1190797" y="0"/>
                    <a:pt x="1228689" y="37892"/>
                    <a:pt x="1228689" y="84635"/>
                  </a:cubicBezTo>
                  <a:lnTo>
                    <a:pt x="1228689" y="960622"/>
                  </a:lnTo>
                  <a:cubicBezTo>
                    <a:pt x="1228689" y="1007365"/>
                    <a:pt x="1190797" y="1045257"/>
                    <a:pt x="1144054" y="1045257"/>
                  </a:cubicBezTo>
                  <a:lnTo>
                    <a:pt x="84635" y="1045257"/>
                  </a:lnTo>
                  <a:cubicBezTo>
                    <a:pt x="37892" y="1045257"/>
                    <a:pt x="0" y="1007365"/>
                    <a:pt x="0" y="960622"/>
                  </a:cubicBezTo>
                  <a:lnTo>
                    <a:pt x="0" y="84635"/>
                  </a:lnTo>
                  <a:cubicBezTo>
                    <a:pt x="0" y="37892"/>
                    <a:pt x="37892" y="0"/>
                    <a:pt x="84635" y="0"/>
                  </a:cubicBezTo>
                  <a:close/>
                </a:path>
              </a:pathLst>
            </a:custGeom>
            <a:solidFill>
              <a:srgbClr val="FFFFFF"/>
            </a:solidFill>
          </p:spPr>
          <p:txBody>
            <a:bodyPr/>
            <a:lstStyle/>
            <a:p>
              <a:endParaRPr lang="zh-TW" altLang="en-US">
                <a:latin typeface="Arial" panose="020B0604020202020204" pitchFamily="34" charset="0"/>
                <a:ea typeface="微軟正黑體" panose="020B0604030504040204" pitchFamily="34" charset="-120"/>
              </a:endParaRPr>
            </a:p>
          </p:txBody>
        </p:sp>
        <p:sp>
          <p:nvSpPr>
            <p:cNvPr id="18" name="TextBox 18"/>
            <p:cNvSpPr txBox="1"/>
            <p:nvPr/>
          </p:nvSpPr>
          <p:spPr>
            <a:xfrm>
              <a:off x="0" y="-76200"/>
              <a:ext cx="1228689" cy="1121457"/>
            </a:xfrm>
            <a:prstGeom prst="rect">
              <a:avLst/>
            </a:prstGeom>
          </p:spPr>
          <p:txBody>
            <a:bodyPr lIns="50800" tIns="50800" rIns="50800" bIns="50800" rtlCol="0" anchor="ctr"/>
            <a:lstStyle/>
            <a:p>
              <a:pPr algn="ctr">
                <a:lnSpc>
                  <a:spcPts val="2756"/>
                </a:lnSpc>
              </a:pPr>
              <a:endParaRPr>
                <a:latin typeface="Arial" panose="020B0604020202020204" pitchFamily="34" charset="0"/>
                <a:ea typeface="微軟正黑體" panose="020B0604030504040204" pitchFamily="34" charset="-120"/>
              </a:endParaRPr>
            </a:p>
          </p:txBody>
        </p:sp>
      </p:grpSp>
      <p:sp>
        <p:nvSpPr>
          <p:cNvPr id="19" name="Freeform 19"/>
          <p:cNvSpPr/>
          <p:nvPr/>
        </p:nvSpPr>
        <p:spPr>
          <a:xfrm>
            <a:off x="7154525" y="6666074"/>
            <a:ext cx="1242918" cy="886170"/>
          </a:xfrm>
          <a:custGeom>
            <a:avLst/>
            <a:gdLst/>
            <a:ahLst/>
            <a:cxnLst/>
            <a:rect l="l" t="t" r="r" b="b"/>
            <a:pathLst>
              <a:path w="1242918" h="886170">
                <a:moveTo>
                  <a:pt x="0" y="0"/>
                </a:moveTo>
                <a:lnTo>
                  <a:pt x="1242919" y="0"/>
                </a:lnTo>
                <a:lnTo>
                  <a:pt x="1242919" y="886170"/>
                </a:lnTo>
                <a:lnTo>
                  <a:pt x="0" y="8861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sp>
        <p:nvSpPr>
          <p:cNvPr id="20" name="Freeform 20"/>
          <p:cNvSpPr/>
          <p:nvPr/>
        </p:nvSpPr>
        <p:spPr>
          <a:xfrm>
            <a:off x="9041234" y="2147033"/>
            <a:ext cx="2137247" cy="1921927"/>
          </a:xfrm>
          <a:custGeom>
            <a:avLst/>
            <a:gdLst/>
            <a:ahLst/>
            <a:cxnLst/>
            <a:rect l="l" t="t" r="r" b="b"/>
            <a:pathLst>
              <a:path w="2137247" h="1921927">
                <a:moveTo>
                  <a:pt x="0" y="0"/>
                </a:moveTo>
                <a:lnTo>
                  <a:pt x="2137247" y="0"/>
                </a:lnTo>
                <a:lnTo>
                  <a:pt x="2137247" y="1921926"/>
                </a:lnTo>
                <a:lnTo>
                  <a:pt x="0" y="1921926"/>
                </a:lnTo>
                <a:lnTo>
                  <a:pt x="0" y="0"/>
                </a:lnTo>
                <a:close/>
              </a:path>
            </a:pathLst>
          </a:custGeom>
          <a:blipFill>
            <a:blip r:embed="rId11"/>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grpSp>
        <p:nvGrpSpPr>
          <p:cNvPr id="21" name="Group 21"/>
          <p:cNvGrpSpPr/>
          <p:nvPr/>
        </p:nvGrpSpPr>
        <p:grpSpPr>
          <a:xfrm>
            <a:off x="14262454" y="3450938"/>
            <a:ext cx="3657600" cy="3489864"/>
            <a:chOff x="0" y="0"/>
            <a:chExt cx="963319" cy="919141"/>
          </a:xfrm>
        </p:grpSpPr>
        <p:sp>
          <p:nvSpPr>
            <p:cNvPr id="22" name="Freeform 22"/>
            <p:cNvSpPr/>
            <p:nvPr/>
          </p:nvSpPr>
          <p:spPr>
            <a:xfrm>
              <a:off x="0" y="0"/>
              <a:ext cx="963319" cy="919141"/>
            </a:xfrm>
            <a:custGeom>
              <a:avLst/>
              <a:gdLst/>
              <a:ahLst/>
              <a:cxnLst/>
              <a:rect l="l" t="t" r="r" b="b"/>
              <a:pathLst>
                <a:path w="963319" h="919141">
                  <a:moveTo>
                    <a:pt x="107950" y="0"/>
                  </a:moveTo>
                  <a:lnTo>
                    <a:pt x="855369" y="0"/>
                  </a:lnTo>
                  <a:cubicBezTo>
                    <a:pt x="883999" y="0"/>
                    <a:pt x="911456" y="11373"/>
                    <a:pt x="931701" y="31618"/>
                  </a:cubicBezTo>
                  <a:cubicBezTo>
                    <a:pt x="951945" y="51862"/>
                    <a:pt x="963319" y="79320"/>
                    <a:pt x="963319" y="107950"/>
                  </a:cubicBezTo>
                  <a:lnTo>
                    <a:pt x="963319" y="811191"/>
                  </a:lnTo>
                  <a:cubicBezTo>
                    <a:pt x="963319" y="870810"/>
                    <a:pt x="914988" y="919141"/>
                    <a:pt x="855369" y="919141"/>
                  </a:cubicBezTo>
                  <a:lnTo>
                    <a:pt x="107950" y="919141"/>
                  </a:lnTo>
                  <a:cubicBezTo>
                    <a:pt x="79320" y="919141"/>
                    <a:pt x="51862" y="907768"/>
                    <a:pt x="31618" y="887523"/>
                  </a:cubicBezTo>
                  <a:cubicBezTo>
                    <a:pt x="11373" y="867279"/>
                    <a:pt x="0" y="839821"/>
                    <a:pt x="0" y="811191"/>
                  </a:cubicBezTo>
                  <a:lnTo>
                    <a:pt x="0" y="107950"/>
                  </a:lnTo>
                  <a:cubicBezTo>
                    <a:pt x="0" y="48331"/>
                    <a:pt x="48331" y="0"/>
                    <a:pt x="107950" y="0"/>
                  </a:cubicBezTo>
                  <a:close/>
                </a:path>
              </a:pathLst>
            </a:custGeom>
            <a:solidFill>
              <a:srgbClr val="FFFFFF"/>
            </a:solidFill>
          </p:spPr>
          <p:txBody>
            <a:bodyPr/>
            <a:lstStyle/>
            <a:p>
              <a:endParaRPr lang="zh-TW" altLang="en-US">
                <a:latin typeface="Arial" panose="020B0604020202020204" pitchFamily="34" charset="0"/>
                <a:ea typeface="微軟正黑體" panose="020B0604030504040204" pitchFamily="34" charset="-120"/>
              </a:endParaRPr>
            </a:p>
          </p:txBody>
        </p:sp>
        <p:sp>
          <p:nvSpPr>
            <p:cNvPr id="23" name="TextBox 23"/>
            <p:cNvSpPr txBox="1"/>
            <p:nvPr/>
          </p:nvSpPr>
          <p:spPr>
            <a:xfrm>
              <a:off x="0" y="-76200"/>
              <a:ext cx="963319" cy="995341"/>
            </a:xfrm>
            <a:prstGeom prst="rect">
              <a:avLst/>
            </a:prstGeom>
          </p:spPr>
          <p:txBody>
            <a:bodyPr lIns="50800" tIns="50800" rIns="50800" bIns="50800" rtlCol="0" anchor="ctr"/>
            <a:lstStyle/>
            <a:p>
              <a:pPr algn="ctr">
                <a:lnSpc>
                  <a:spcPts val="2756"/>
                </a:lnSpc>
              </a:pPr>
              <a:endParaRPr>
                <a:latin typeface="Arial" panose="020B0604020202020204" pitchFamily="34" charset="0"/>
                <a:ea typeface="微軟正黑體" panose="020B0604030504040204" pitchFamily="34" charset="-120"/>
              </a:endParaRPr>
            </a:p>
          </p:txBody>
        </p:sp>
      </p:grpSp>
      <p:sp>
        <p:nvSpPr>
          <p:cNvPr id="24" name="Freeform 24"/>
          <p:cNvSpPr/>
          <p:nvPr/>
        </p:nvSpPr>
        <p:spPr>
          <a:xfrm>
            <a:off x="14789303" y="3450938"/>
            <a:ext cx="2603902" cy="2603902"/>
          </a:xfrm>
          <a:custGeom>
            <a:avLst/>
            <a:gdLst/>
            <a:ahLst/>
            <a:cxnLst/>
            <a:rect l="l" t="t" r="r" b="b"/>
            <a:pathLst>
              <a:path w="2603902" h="2603902">
                <a:moveTo>
                  <a:pt x="0" y="0"/>
                </a:moveTo>
                <a:lnTo>
                  <a:pt x="2603903" y="0"/>
                </a:lnTo>
                <a:lnTo>
                  <a:pt x="2603903" y="2603903"/>
                </a:lnTo>
                <a:lnTo>
                  <a:pt x="0" y="2603903"/>
                </a:lnTo>
                <a:lnTo>
                  <a:pt x="0" y="0"/>
                </a:lnTo>
                <a:close/>
              </a:path>
            </a:pathLst>
          </a:custGeom>
          <a:blipFill>
            <a:blip r:embed="rId12"/>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sp>
        <p:nvSpPr>
          <p:cNvPr id="25" name="TextBox 25"/>
          <p:cNvSpPr txBox="1"/>
          <p:nvPr/>
        </p:nvSpPr>
        <p:spPr>
          <a:xfrm>
            <a:off x="2978456" y="7068560"/>
            <a:ext cx="1986947" cy="397609"/>
          </a:xfrm>
          <a:prstGeom prst="rect">
            <a:avLst/>
          </a:prstGeom>
        </p:spPr>
        <p:txBody>
          <a:bodyPr lIns="0" tIns="0" rIns="0" bIns="0" rtlCol="0" anchor="t">
            <a:spAutoFit/>
          </a:bodyPr>
          <a:lstStyle/>
          <a:p>
            <a:pPr algn="ctr">
              <a:lnSpc>
                <a:spcPts val="3366"/>
              </a:lnSpc>
              <a:spcBef>
                <a:spcPct val="0"/>
              </a:spcBef>
            </a:pPr>
            <a:r>
              <a:rPr lang="en-US" sz="2404" dirty="0" err="1">
                <a:solidFill>
                  <a:srgbClr val="513F33"/>
                </a:solidFill>
                <a:latin typeface="Arial" panose="020B0604020202020204" pitchFamily="34" charset="0"/>
                <a:ea typeface="微軟正黑體" panose="020B0604030504040204" pitchFamily="34" charset="-120"/>
              </a:rPr>
              <a:t>溫溼度感測器</a:t>
            </a:r>
            <a:endParaRPr lang="en-US" sz="2404" dirty="0">
              <a:solidFill>
                <a:srgbClr val="513F33"/>
              </a:solidFill>
              <a:latin typeface="Arial" panose="020B0604020202020204" pitchFamily="34" charset="0"/>
              <a:ea typeface="微軟正黑體" panose="020B0604030504040204" pitchFamily="34" charset="-120"/>
            </a:endParaRPr>
          </a:p>
        </p:txBody>
      </p:sp>
      <p:sp>
        <p:nvSpPr>
          <p:cNvPr id="26" name="TextBox 26"/>
          <p:cNvSpPr txBox="1"/>
          <p:nvPr/>
        </p:nvSpPr>
        <p:spPr>
          <a:xfrm>
            <a:off x="1328678" y="5695610"/>
            <a:ext cx="1787057" cy="397609"/>
          </a:xfrm>
          <a:prstGeom prst="rect">
            <a:avLst/>
          </a:prstGeom>
        </p:spPr>
        <p:txBody>
          <a:bodyPr lIns="0" tIns="0" rIns="0" bIns="0" rtlCol="0" anchor="t">
            <a:spAutoFit/>
          </a:bodyPr>
          <a:lstStyle/>
          <a:p>
            <a:pPr algn="ctr">
              <a:lnSpc>
                <a:spcPts val="3366"/>
              </a:lnSpc>
              <a:spcBef>
                <a:spcPct val="0"/>
              </a:spcBef>
            </a:pPr>
            <a:r>
              <a:rPr lang="en-US" sz="2404" dirty="0" err="1">
                <a:solidFill>
                  <a:srgbClr val="513F33"/>
                </a:solidFill>
                <a:latin typeface="Arial" panose="020B0604020202020204" pitchFamily="34" charset="0"/>
                <a:ea typeface="微軟正黑體" panose="020B0604030504040204" pitchFamily="34" charset="-120"/>
              </a:rPr>
              <a:t>氣體感測器</a:t>
            </a:r>
            <a:endParaRPr lang="en-US" sz="2404" dirty="0">
              <a:solidFill>
                <a:srgbClr val="513F33"/>
              </a:solidFill>
              <a:latin typeface="Arial" panose="020B0604020202020204" pitchFamily="34" charset="0"/>
              <a:ea typeface="微軟正黑體" panose="020B0604030504040204" pitchFamily="34" charset="-120"/>
            </a:endParaRPr>
          </a:p>
        </p:txBody>
      </p:sp>
      <p:sp>
        <p:nvSpPr>
          <p:cNvPr id="27" name="TextBox 27"/>
          <p:cNvSpPr txBox="1"/>
          <p:nvPr/>
        </p:nvSpPr>
        <p:spPr>
          <a:xfrm>
            <a:off x="5011543" y="6035641"/>
            <a:ext cx="2032207" cy="900888"/>
          </a:xfrm>
          <a:prstGeom prst="rect">
            <a:avLst/>
          </a:prstGeom>
        </p:spPr>
        <p:txBody>
          <a:bodyPr lIns="0" tIns="0" rIns="0" bIns="0" rtlCol="0" anchor="t">
            <a:spAutoFit/>
          </a:bodyPr>
          <a:lstStyle/>
          <a:p>
            <a:pPr algn="ctr">
              <a:lnSpc>
                <a:spcPts val="3665"/>
              </a:lnSpc>
            </a:pPr>
            <a:r>
              <a:rPr lang="en-US" sz="2400" dirty="0">
                <a:solidFill>
                  <a:srgbClr val="513F33"/>
                </a:solidFill>
                <a:latin typeface="Arial" panose="020B0604020202020204" pitchFamily="34" charset="0"/>
                <a:ea typeface="微軟正黑體" panose="020B0604030504040204" pitchFamily="34" charset="-120"/>
              </a:rPr>
              <a:t>PM2.5</a:t>
            </a:r>
          </a:p>
          <a:p>
            <a:pPr algn="ctr">
              <a:lnSpc>
                <a:spcPts val="3665"/>
              </a:lnSpc>
              <a:spcBef>
                <a:spcPct val="0"/>
              </a:spcBef>
            </a:pPr>
            <a:r>
              <a:rPr lang="en-US" sz="2400" dirty="0" err="1">
                <a:solidFill>
                  <a:srgbClr val="513F33"/>
                </a:solidFill>
                <a:latin typeface="Arial" panose="020B0604020202020204" pitchFamily="34" charset="0"/>
                <a:ea typeface="微軟正黑體" panose="020B0604030504040204" pitchFamily="34" charset="-120"/>
              </a:rPr>
              <a:t>粉塵感測器</a:t>
            </a:r>
            <a:endParaRPr lang="en-US" sz="2400" dirty="0">
              <a:solidFill>
                <a:srgbClr val="513F33"/>
              </a:solidFill>
              <a:latin typeface="Arial" panose="020B0604020202020204" pitchFamily="34" charset="0"/>
              <a:ea typeface="微軟正黑體" panose="020B0604030504040204" pitchFamily="34" charset="-120"/>
            </a:endParaRPr>
          </a:p>
        </p:txBody>
      </p:sp>
      <p:sp>
        <p:nvSpPr>
          <p:cNvPr id="28" name="TextBox 28"/>
          <p:cNvSpPr txBox="1"/>
          <p:nvPr/>
        </p:nvSpPr>
        <p:spPr>
          <a:xfrm>
            <a:off x="1665607" y="790575"/>
            <a:ext cx="3258964" cy="1018292"/>
          </a:xfrm>
          <a:prstGeom prst="rect">
            <a:avLst/>
          </a:prstGeom>
        </p:spPr>
        <p:txBody>
          <a:bodyPr wrap="square" lIns="0" tIns="0" rIns="0" bIns="0" rtlCol="0" anchor="t">
            <a:spAutoFit/>
          </a:bodyPr>
          <a:lstStyle/>
          <a:p>
            <a:pPr algn="ctr">
              <a:lnSpc>
                <a:spcPts val="8539"/>
              </a:lnSpc>
              <a:spcBef>
                <a:spcPct val="0"/>
              </a:spcBef>
            </a:pPr>
            <a:r>
              <a:rPr lang="en-US" sz="6000" b="1" spc="365" dirty="0" err="1">
                <a:solidFill>
                  <a:srgbClr val="513F33"/>
                </a:solidFill>
                <a:latin typeface="Arial" panose="020B0604020202020204" pitchFamily="34" charset="0"/>
                <a:ea typeface="微軟正黑體" panose="020B0604030504040204" pitchFamily="34" charset="-120"/>
              </a:rPr>
              <a:t>功能介紹</a:t>
            </a:r>
            <a:endParaRPr lang="en-US" sz="6000" b="1" spc="365" dirty="0">
              <a:solidFill>
                <a:srgbClr val="513F33"/>
              </a:solidFill>
              <a:latin typeface="Arial" panose="020B0604020202020204" pitchFamily="34" charset="0"/>
              <a:ea typeface="微軟正黑體" panose="020B0604030504040204" pitchFamily="34" charset="-120"/>
            </a:endParaRPr>
          </a:p>
        </p:txBody>
      </p:sp>
      <p:sp>
        <p:nvSpPr>
          <p:cNvPr id="29" name="TextBox 29"/>
          <p:cNvSpPr txBox="1"/>
          <p:nvPr/>
        </p:nvSpPr>
        <p:spPr>
          <a:xfrm>
            <a:off x="2545023" y="4504485"/>
            <a:ext cx="2050686" cy="397609"/>
          </a:xfrm>
          <a:prstGeom prst="rect">
            <a:avLst/>
          </a:prstGeom>
        </p:spPr>
        <p:txBody>
          <a:bodyPr lIns="0" tIns="0" rIns="0" bIns="0" rtlCol="0" anchor="t">
            <a:spAutoFit/>
          </a:bodyPr>
          <a:lstStyle/>
          <a:p>
            <a:pPr algn="ctr">
              <a:lnSpc>
                <a:spcPts val="3366"/>
              </a:lnSpc>
              <a:spcBef>
                <a:spcPct val="0"/>
              </a:spcBef>
            </a:pPr>
            <a:r>
              <a:rPr lang="en-US" sz="2404" dirty="0" err="1">
                <a:solidFill>
                  <a:srgbClr val="513F33"/>
                </a:solidFill>
                <a:latin typeface="Arial" panose="020B0604020202020204" pitchFamily="34" charset="0"/>
                <a:ea typeface="微軟正黑體" panose="020B0604030504040204" pitchFamily="34" charset="-120"/>
              </a:rPr>
              <a:t>超音波感測器</a:t>
            </a:r>
            <a:endParaRPr lang="en-US" sz="2404" dirty="0">
              <a:solidFill>
                <a:srgbClr val="513F33"/>
              </a:solidFill>
              <a:latin typeface="Arial" panose="020B0604020202020204" pitchFamily="34" charset="0"/>
              <a:ea typeface="微軟正黑體" panose="020B0604030504040204" pitchFamily="34" charset="-120"/>
            </a:endParaRPr>
          </a:p>
        </p:txBody>
      </p:sp>
      <p:sp>
        <p:nvSpPr>
          <p:cNvPr id="30" name="TextBox 30"/>
          <p:cNvSpPr txBox="1"/>
          <p:nvPr/>
        </p:nvSpPr>
        <p:spPr>
          <a:xfrm>
            <a:off x="9673115" y="8178196"/>
            <a:ext cx="2837302" cy="397609"/>
          </a:xfrm>
          <a:prstGeom prst="rect">
            <a:avLst/>
          </a:prstGeom>
        </p:spPr>
        <p:txBody>
          <a:bodyPr lIns="0" tIns="0" rIns="0" bIns="0" rtlCol="0" anchor="t">
            <a:spAutoFit/>
          </a:bodyPr>
          <a:lstStyle/>
          <a:p>
            <a:pPr algn="ctr">
              <a:lnSpc>
                <a:spcPts val="3366"/>
              </a:lnSpc>
              <a:spcBef>
                <a:spcPct val="0"/>
              </a:spcBef>
            </a:pPr>
            <a:r>
              <a:rPr lang="en-US" sz="2404" dirty="0" err="1">
                <a:solidFill>
                  <a:srgbClr val="513F33"/>
                </a:solidFill>
                <a:latin typeface="Arial" panose="020B0604020202020204" pitchFamily="34" charset="0"/>
                <a:ea typeface="微軟正黑體" panose="020B0604030504040204" pitchFamily="34" charset="-120"/>
              </a:rPr>
              <a:t>溫度過高傳訊息警告</a:t>
            </a:r>
            <a:endParaRPr lang="en-US" sz="2404" dirty="0">
              <a:solidFill>
                <a:srgbClr val="513F33"/>
              </a:solidFill>
              <a:latin typeface="Arial" panose="020B0604020202020204" pitchFamily="34" charset="0"/>
              <a:ea typeface="微軟正黑體" panose="020B0604030504040204" pitchFamily="34" charset="-120"/>
            </a:endParaRPr>
          </a:p>
        </p:txBody>
      </p:sp>
      <p:sp>
        <p:nvSpPr>
          <p:cNvPr id="31" name="TextBox 31"/>
          <p:cNvSpPr txBox="1"/>
          <p:nvPr/>
        </p:nvSpPr>
        <p:spPr>
          <a:xfrm>
            <a:off x="9404285" y="8849805"/>
            <a:ext cx="3449114" cy="397609"/>
          </a:xfrm>
          <a:prstGeom prst="rect">
            <a:avLst/>
          </a:prstGeom>
        </p:spPr>
        <p:txBody>
          <a:bodyPr lIns="0" tIns="0" rIns="0" bIns="0" rtlCol="0" anchor="t">
            <a:spAutoFit/>
          </a:bodyPr>
          <a:lstStyle/>
          <a:p>
            <a:pPr algn="ctr">
              <a:lnSpc>
                <a:spcPts val="3366"/>
              </a:lnSpc>
              <a:spcBef>
                <a:spcPct val="0"/>
              </a:spcBef>
            </a:pPr>
            <a:r>
              <a:rPr lang="en-US" sz="2404" dirty="0" err="1">
                <a:solidFill>
                  <a:srgbClr val="513F33"/>
                </a:solidFill>
                <a:latin typeface="Arial" panose="020B0604020202020204" pitchFamily="34" charset="0"/>
                <a:ea typeface="微軟正黑體" panose="020B0604030504040204" pitchFamily="34" charset="-120"/>
              </a:rPr>
              <a:t>易燃性氣體偵測訊息警告</a:t>
            </a:r>
            <a:endParaRPr lang="en-US" sz="2404" dirty="0">
              <a:solidFill>
                <a:srgbClr val="513F33"/>
              </a:solidFill>
              <a:latin typeface="Arial" panose="020B0604020202020204" pitchFamily="34" charset="0"/>
              <a:ea typeface="微軟正黑體" panose="020B0604030504040204" pitchFamily="34" charset="-120"/>
            </a:endParaRPr>
          </a:p>
        </p:txBody>
      </p:sp>
      <p:sp>
        <p:nvSpPr>
          <p:cNvPr id="32" name="TextBox 32"/>
          <p:cNvSpPr txBox="1"/>
          <p:nvPr/>
        </p:nvSpPr>
        <p:spPr>
          <a:xfrm>
            <a:off x="11302582" y="2269851"/>
            <a:ext cx="2017242" cy="1744359"/>
          </a:xfrm>
          <a:prstGeom prst="rect">
            <a:avLst/>
          </a:prstGeom>
        </p:spPr>
        <p:txBody>
          <a:bodyPr lIns="0" tIns="0" rIns="0" bIns="0" rtlCol="0" anchor="t">
            <a:spAutoFit/>
          </a:bodyPr>
          <a:lstStyle/>
          <a:p>
            <a:pPr algn="ctr">
              <a:lnSpc>
                <a:spcPts val="3366"/>
              </a:lnSpc>
            </a:pPr>
            <a:r>
              <a:rPr lang="en-US" sz="2404" dirty="0">
                <a:solidFill>
                  <a:srgbClr val="513F33"/>
                </a:solidFill>
                <a:latin typeface="Arial" panose="020B0604020202020204" pitchFamily="34" charset="0"/>
                <a:ea typeface="微軟正黑體" panose="020B0604030504040204" pitchFamily="34" charset="-120"/>
              </a:rPr>
              <a:t>顯示PM1.0</a:t>
            </a:r>
          </a:p>
          <a:p>
            <a:pPr algn="ctr">
              <a:lnSpc>
                <a:spcPts val="3366"/>
              </a:lnSpc>
            </a:pPr>
            <a:r>
              <a:rPr lang="en-US" sz="2404" dirty="0">
                <a:solidFill>
                  <a:srgbClr val="513F33"/>
                </a:solidFill>
                <a:latin typeface="Arial" panose="020B0604020202020204" pitchFamily="34" charset="0"/>
                <a:ea typeface="微軟正黑體" panose="020B0604030504040204" pitchFamily="34" charset="-120"/>
              </a:rPr>
              <a:t>顯示PM2.5</a:t>
            </a:r>
          </a:p>
          <a:p>
            <a:pPr algn="ctr">
              <a:lnSpc>
                <a:spcPts val="3366"/>
              </a:lnSpc>
            </a:pPr>
            <a:r>
              <a:rPr lang="en-US" sz="2404" dirty="0">
                <a:solidFill>
                  <a:srgbClr val="513F33"/>
                </a:solidFill>
                <a:latin typeface="Arial" panose="020B0604020202020204" pitchFamily="34" charset="0"/>
                <a:ea typeface="微軟正黑體" panose="020B0604030504040204" pitchFamily="34" charset="-120"/>
              </a:rPr>
              <a:t>顯示PM10</a:t>
            </a:r>
          </a:p>
          <a:p>
            <a:pPr algn="ctr">
              <a:lnSpc>
                <a:spcPts val="3366"/>
              </a:lnSpc>
              <a:spcBef>
                <a:spcPct val="0"/>
              </a:spcBef>
            </a:pPr>
            <a:r>
              <a:rPr lang="en-US" sz="2404" dirty="0" err="1">
                <a:solidFill>
                  <a:srgbClr val="513F33"/>
                </a:solidFill>
                <a:latin typeface="Arial" panose="020B0604020202020204" pitchFamily="34" charset="0"/>
                <a:ea typeface="微軟正黑體" panose="020B0604030504040204" pitchFamily="34" charset="-120"/>
              </a:rPr>
              <a:t>顯示溫溼度</a:t>
            </a:r>
            <a:endParaRPr lang="en-US" sz="2404" dirty="0">
              <a:solidFill>
                <a:srgbClr val="513F33"/>
              </a:solidFill>
              <a:latin typeface="Arial" panose="020B0604020202020204" pitchFamily="34" charset="0"/>
              <a:ea typeface="微軟正黑體" panose="020B0604030504040204" pitchFamily="34" charset="-120"/>
            </a:endParaRPr>
          </a:p>
        </p:txBody>
      </p:sp>
      <p:sp>
        <p:nvSpPr>
          <p:cNvPr id="33" name="Freeform 33"/>
          <p:cNvSpPr/>
          <p:nvPr/>
        </p:nvSpPr>
        <p:spPr>
          <a:xfrm rot="-1466117">
            <a:off x="13369069" y="6448685"/>
            <a:ext cx="1242918" cy="886170"/>
          </a:xfrm>
          <a:custGeom>
            <a:avLst/>
            <a:gdLst/>
            <a:ahLst/>
            <a:cxnLst/>
            <a:rect l="l" t="t" r="r" b="b"/>
            <a:pathLst>
              <a:path w="1242918" h="886170">
                <a:moveTo>
                  <a:pt x="0" y="0"/>
                </a:moveTo>
                <a:lnTo>
                  <a:pt x="1242918" y="0"/>
                </a:lnTo>
                <a:lnTo>
                  <a:pt x="1242918" y="886170"/>
                </a:lnTo>
                <a:lnTo>
                  <a:pt x="0" y="8861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sp>
        <p:nvSpPr>
          <p:cNvPr id="34" name="TextBox 34"/>
          <p:cNvSpPr txBox="1"/>
          <p:nvPr/>
        </p:nvSpPr>
        <p:spPr>
          <a:xfrm>
            <a:off x="14672603" y="6234749"/>
            <a:ext cx="2837302" cy="397609"/>
          </a:xfrm>
          <a:prstGeom prst="rect">
            <a:avLst/>
          </a:prstGeom>
        </p:spPr>
        <p:txBody>
          <a:bodyPr lIns="0" tIns="0" rIns="0" bIns="0" rtlCol="0" anchor="t">
            <a:spAutoFit/>
          </a:bodyPr>
          <a:lstStyle/>
          <a:p>
            <a:pPr algn="ctr">
              <a:lnSpc>
                <a:spcPts val="3366"/>
              </a:lnSpc>
              <a:spcBef>
                <a:spcPct val="0"/>
              </a:spcBef>
            </a:pPr>
            <a:r>
              <a:rPr lang="en-US" sz="2404" dirty="0" err="1">
                <a:solidFill>
                  <a:srgbClr val="513F33"/>
                </a:solidFill>
                <a:latin typeface="Arial" panose="020B0604020202020204" pitchFamily="34" charset="0"/>
                <a:ea typeface="微軟正黑體" panose="020B0604030504040204" pitchFamily="34" charset="-120"/>
              </a:rPr>
              <a:t>傳送訊息後立刻排風</a:t>
            </a:r>
            <a:endParaRPr lang="en-US" sz="2404" dirty="0">
              <a:solidFill>
                <a:srgbClr val="513F33"/>
              </a:solidFill>
              <a:latin typeface="Arial" panose="020B0604020202020204" pitchFamily="34" charset="0"/>
              <a:ea typeface="微軟正黑體" panose="020B0604030504040204" pitchFamily="34" charset="-120"/>
            </a:endParaRPr>
          </a:p>
        </p:txBody>
      </p:sp>
      <p:sp>
        <p:nvSpPr>
          <p:cNvPr id="35" name="Freeform 35"/>
          <p:cNvSpPr/>
          <p:nvPr/>
        </p:nvSpPr>
        <p:spPr>
          <a:xfrm>
            <a:off x="9525" y="7554975"/>
            <a:ext cx="2673970" cy="2732025"/>
          </a:xfrm>
          <a:custGeom>
            <a:avLst/>
            <a:gdLst/>
            <a:ahLst/>
            <a:cxnLst/>
            <a:rect l="l" t="t" r="r" b="b"/>
            <a:pathLst>
              <a:path w="2673970" h="2732025">
                <a:moveTo>
                  <a:pt x="0" y="0"/>
                </a:moveTo>
                <a:lnTo>
                  <a:pt x="2673970" y="0"/>
                </a:lnTo>
                <a:lnTo>
                  <a:pt x="2673970" y="2732025"/>
                </a:lnTo>
                <a:lnTo>
                  <a:pt x="0" y="2732025"/>
                </a:lnTo>
                <a:lnTo>
                  <a:pt x="0" y="0"/>
                </a:lnTo>
                <a:close/>
              </a:path>
            </a:pathLst>
          </a:custGeom>
          <a:blipFill>
            <a:blip r:embed="rId13">
              <a:alphaModFix amt="20999"/>
              <a:extLst>
                <a:ext uri="{96DAC541-7B7A-43D3-8B79-37D633B846F1}">
                  <asvg:svgBlip xmlns:asvg="http://schemas.microsoft.com/office/drawing/2016/SVG/main" r:embed="rId14"/>
                </a:ext>
              </a:extLst>
            </a:blip>
            <a:stretch>
              <a:fillRect/>
            </a:stretch>
          </a:blipFill>
        </p:spPr>
        <p:txBody>
          <a:bodyPr/>
          <a:lstStyle/>
          <a:p>
            <a:endParaRPr lang="zh-TW" altLang="en-US"/>
          </a:p>
        </p:txBody>
      </p:sp>
      <p:sp>
        <p:nvSpPr>
          <p:cNvPr id="36" name="Freeform 36"/>
          <p:cNvSpPr/>
          <p:nvPr/>
        </p:nvSpPr>
        <p:spPr>
          <a:xfrm rot="8993259">
            <a:off x="6149697" y="-1112405"/>
            <a:ext cx="2090970" cy="1817139"/>
          </a:xfrm>
          <a:custGeom>
            <a:avLst/>
            <a:gdLst/>
            <a:ahLst/>
            <a:cxnLst/>
            <a:rect l="l" t="t" r="r" b="b"/>
            <a:pathLst>
              <a:path w="2090970" h="1817139">
                <a:moveTo>
                  <a:pt x="0" y="0"/>
                </a:moveTo>
                <a:lnTo>
                  <a:pt x="2090970" y="0"/>
                </a:lnTo>
                <a:lnTo>
                  <a:pt x="2090970" y="1817139"/>
                </a:lnTo>
                <a:lnTo>
                  <a:pt x="0" y="18171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zh-TW" altLang="en-US"/>
          </a:p>
        </p:txBody>
      </p:sp>
      <p:sp>
        <p:nvSpPr>
          <p:cNvPr id="37" name="Freeform 37"/>
          <p:cNvSpPr/>
          <p:nvPr/>
        </p:nvSpPr>
        <p:spPr>
          <a:xfrm rot="-3151604">
            <a:off x="15888700" y="-2706546"/>
            <a:ext cx="4798601" cy="4114800"/>
          </a:xfrm>
          <a:custGeom>
            <a:avLst/>
            <a:gdLst/>
            <a:ahLst/>
            <a:cxnLst/>
            <a:rect l="l" t="t" r="r" b="b"/>
            <a:pathLst>
              <a:path w="4798601" h="4114800">
                <a:moveTo>
                  <a:pt x="0" y="0"/>
                </a:moveTo>
                <a:lnTo>
                  <a:pt x="4798600" y="0"/>
                </a:lnTo>
                <a:lnTo>
                  <a:pt x="4798600"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zh-TW" altLang="en-US"/>
          </a:p>
        </p:txBody>
      </p:sp>
      <p:sp>
        <p:nvSpPr>
          <p:cNvPr id="38" name="Freeform 38"/>
          <p:cNvSpPr/>
          <p:nvPr/>
        </p:nvSpPr>
        <p:spPr>
          <a:xfrm rot="9162527">
            <a:off x="8855614" y="9378430"/>
            <a:ext cx="2090970" cy="1817139"/>
          </a:xfrm>
          <a:custGeom>
            <a:avLst/>
            <a:gdLst/>
            <a:ahLst/>
            <a:cxnLst/>
            <a:rect l="l" t="t" r="r" b="b"/>
            <a:pathLst>
              <a:path w="2090970" h="1817139">
                <a:moveTo>
                  <a:pt x="0" y="0"/>
                </a:moveTo>
                <a:lnTo>
                  <a:pt x="2090971" y="0"/>
                </a:lnTo>
                <a:lnTo>
                  <a:pt x="2090971" y="1817140"/>
                </a:lnTo>
                <a:lnTo>
                  <a:pt x="0" y="18171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zh-TW" altLang="en-US"/>
          </a:p>
        </p:txBody>
      </p:sp>
      <p:sp>
        <p:nvSpPr>
          <p:cNvPr id="39" name="Freeform 39"/>
          <p:cNvSpPr/>
          <p:nvPr/>
        </p:nvSpPr>
        <p:spPr>
          <a:xfrm>
            <a:off x="16393578" y="8229600"/>
            <a:ext cx="4546740" cy="4114800"/>
          </a:xfrm>
          <a:custGeom>
            <a:avLst/>
            <a:gdLst/>
            <a:ahLst/>
            <a:cxnLst/>
            <a:rect l="l" t="t" r="r" b="b"/>
            <a:pathLst>
              <a:path w="4546740" h="4114800">
                <a:moveTo>
                  <a:pt x="0" y="0"/>
                </a:moveTo>
                <a:lnTo>
                  <a:pt x="4546740" y="0"/>
                </a:lnTo>
                <a:lnTo>
                  <a:pt x="4546740"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zh-TW" altLang="en-US"/>
          </a:p>
        </p:txBody>
      </p:sp>
      <p:sp>
        <p:nvSpPr>
          <p:cNvPr id="40" name="TextBox 29">
            <a:extLst>
              <a:ext uri="{FF2B5EF4-FFF2-40B4-BE49-F238E27FC236}">
                <a16:creationId xmlns:a16="http://schemas.microsoft.com/office/drawing/2014/main" id="{1E97C763-7270-889E-F57C-CBBE6144276D}"/>
              </a:ext>
            </a:extLst>
          </p:cNvPr>
          <p:cNvSpPr txBox="1"/>
          <p:nvPr/>
        </p:nvSpPr>
        <p:spPr>
          <a:xfrm>
            <a:off x="5011543" y="3636914"/>
            <a:ext cx="2050686" cy="397609"/>
          </a:xfrm>
          <a:prstGeom prst="rect">
            <a:avLst/>
          </a:prstGeom>
        </p:spPr>
        <p:txBody>
          <a:bodyPr lIns="0" tIns="0" rIns="0" bIns="0" rtlCol="0" anchor="t">
            <a:spAutoFit/>
          </a:bodyPr>
          <a:lstStyle/>
          <a:p>
            <a:pPr algn="ctr">
              <a:lnSpc>
                <a:spcPts val="3366"/>
              </a:lnSpc>
              <a:spcBef>
                <a:spcPct val="0"/>
              </a:spcBef>
            </a:pPr>
            <a:r>
              <a:rPr lang="en-US" sz="2404" dirty="0">
                <a:solidFill>
                  <a:srgbClr val="513F33"/>
                </a:solidFill>
                <a:latin typeface="Arial" panose="020B0604020202020204" pitchFamily="34" charset="0"/>
                <a:ea typeface="微軟正黑體" panose="020B0604030504040204" pitchFamily="34" charset="-120"/>
              </a:rPr>
              <a:t>HUB 5168+</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E4E3"/>
        </a:solidFill>
        <a:effectLst/>
      </p:bgPr>
    </p:bg>
    <p:spTree>
      <p:nvGrpSpPr>
        <p:cNvPr id="1" name=""/>
        <p:cNvGrpSpPr/>
        <p:nvPr/>
      </p:nvGrpSpPr>
      <p:grpSpPr>
        <a:xfrm>
          <a:off x="0" y="0"/>
          <a:ext cx="0" cy="0"/>
          <a:chOff x="0" y="0"/>
          <a:chExt cx="0" cy="0"/>
        </a:xfrm>
      </p:grpSpPr>
      <p:grpSp>
        <p:nvGrpSpPr>
          <p:cNvPr id="2" name="Group 2"/>
          <p:cNvGrpSpPr/>
          <p:nvPr/>
        </p:nvGrpSpPr>
        <p:grpSpPr>
          <a:xfrm>
            <a:off x="8651323" y="2131199"/>
            <a:ext cx="8805086" cy="7127101"/>
            <a:chOff x="0" y="0"/>
            <a:chExt cx="2319035" cy="1877096"/>
          </a:xfrm>
        </p:grpSpPr>
        <p:sp>
          <p:nvSpPr>
            <p:cNvPr id="3" name="Freeform 3"/>
            <p:cNvSpPr/>
            <p:nvPr/>
          </p:nvSpPr>
          <p:spPr>
            <a:xfrm>
              <a:off x="0" y="0"/>
              <a:ext cx="2319035" cy="1877096"/>
            </a:xfrm>
            <a:custGeom>
              <a:avLst/>
              <a:gdLst/>
              <a:ahLst/>
              <a:cxnLst/>
              <a:rect l="l" t="t" r="r" b="b"/>
              <a:pathLst>
                <a:path w="2319035" h="1877096">
                  <a:moveTo>
                    <a:pt x="44842" y="0"/>
                  </a:moveTo>
                  <a:lnTo>
                    <a:pt x="2274193" y="0"/>
                  </a:lnTo>
                  <a:cubicBezTo>
                    <a:pt x="2298959" y="0"/>
                    <a:pt x="2319035" y="20076"/>
                    <a:pt x="2319035" y="44842"/>
                  </a:cubicBezTo>
                  <a:lnTo>
                    <a:pt x="2319035" y="1832254"/>
                  </a:lnTo>
                  <a:cubicBezTo>
                    <a:pt x="2319035" y="1857020"/>
                    <a:pt x="2298959" y="1877096"/>
                    <a:pt x="2274193" y="1877096"/>
                  </a:cubicBezTo>
                  <a:lnTo>
                    <a:pt x="44842" y="1877096"/>
                  </a:lnTo>
                  <a:cubicBezTo>
                    <a:pt x="20076" y="1877096"/>
                    <a:pt x="0" y="1857020"/>
                    <a:pt x="0" y="1832254"/>
                  </a:cubicBezTo>
                  <a:lnTo>
                    <a:pt x="0" y="44842"/>
                  </a:lnTo>
                  <a:cubicBezTo>
                    <a:pt x="0" y="20076"/>
                    <a:pt x="20076" y="0"/>
                    <a:pt x="44842" y="0"/>
                  </a:cubicBezTo>
                  <a:close/>
                </a:path>
              </a:pathLst>
            </a:custGeom>
            <a:solidFill>
              <a:srgbClr val="FFFFFF"/>
            </a:solidFill>
          </p:spPr>
          <p:txBody>
            <a:bodyPr/>
            <a:lstStyle/>
            <a:p>
              <a:endParaRPr lang="zh-TW" altLang="en-US"/>
            </a:p>
          </p:txBody>
        </p:sp>
        <p:sp>
          <p:nvSpPr>
            <p:cNvPr id="4" name="TextBox 4"/>
            <p:cNvSpPr txBox="1"/>
            <p:nvPr/>
          </p:nvSpPr>
          <p:spPr>
            <a:xfrm>
              <a:off x="0" y="-76200"/>
              <a:ext cx="2319035" cy="1953296"/>
            </a:xfrm>
            <a:prstGeom prst="rect">
              <a:avLst/>
            </a:prstGeom>
          </p:spPr>
          <p:txBody>
            <a:bodyPr lIns="50800" tIns="50800" rIns="50800" bIns="50800" rtlCol="0" anchor="ctr"/>
            <a:lstStyle/>
            <a:p>
              <a:pPr algn="ctr">
                <a:lnSpc>
                  <a:spcPts val="2756"/>
                </a:lnSpc>
              </a:pPr>
              <a:endParaRPr/>
            </a:p>
          </p:txBody>
        </p:sp>
      </p:grpSp>
      <p:sp>
        <p:nvSpPr>
          <p:cNvPr id="5" name="Freeform 5"/>
          <p:cNvSpPr/>
          <p:nvPr/>
        </p:nvSpPr>
        <p:spPr>
          <a:xfrm>
            <a:off x="8915035" y="2484494"/>
            <a:ext cx="1861358" cy="1694624"/>
          </a:xfrm>
          <a:custGeom>
            <a:avLst/>
            <a:gdLst/>
            <a:ahLst/>
            <a:cxnLst/>
            <a:rect l="l" t="t" r="r" b="b"/>
            <a:pathLst>
              <a:path w="1861358" h="1694624">
                <a:moveTo>
                  <a:pt x="0" y="0"/>
                </a:moveTo>
                <a:lnTo>
                  <a:pt x="1861358" y="0"/>
                </a:lnTo>
                <a:lnTo>
                  <a:pt x="1861358" y="1694624"/>
                </a:lnTo>
                <a:lnTo>
                  <a:pt x="0" y="1694624"/>
                </a:lnTo>
                <a:lnTo>
                  <a:pt x="0" y="0"/>
                </a:lnTo>
                <a:close/>
              </a:path>
            </a:pathLst>
          </a:custGeom>
          <a:blipFill>
            <a:blip r:embed="rId2"/>
            <a:stretch>
              <a:fillRect/>
            </a:stretch>
          </a:blipFill>
        </p:spPr>
        <p:txBody>
          <a:bodyPr/>
          <a:lstStyle/>
          <a:p>
            <a:endParaRPr lang="zh-TW" altLang="en-US"/>
          </a:p>
        </p:txBody>
      </p:sp>
      <p:sp>
        <p:nvSpPr>
          <p:cNvPr id="14" name="Freeform 14"/>
          <p:cNvSpPr/>
          <p:nvPr/>
        </p:nvSpPr>
        <p:spPr>
          <a:xfrm>
            <a:off x="7077084" y="2687605"/>
            <a:ext cx="1242918" cy="886170"/>
          </a:xfrm>
          <a:custGeom>
            <a:avLst/>
            <a:gdLst/>
            <a:ahLst/>
            <a:cxnLst/>
            <a:rect l="l" t="t" r="r" b="b"/>
            <a:pathLst>
              <a:path w="1242918" h="886170">
                <a:moveTo>
                  <a:pt x="0" y="0"/>
                </a:moveTo>
                <a:lnTo>
                  <a:pt x="1242919" y="0"/>
                </a:lnTo>
                <a:lnTo>
                  <a:pt x="1242919" y="886169"/>
                </a:lnTo>
                <a:lnTo>
                  <a:pt x="0" y="8861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a:p>
        </p:txBody>
      </p:sp>
      <p:sp>
        <p:nvSpPr>
          <p:cNvPr id="16" name="Freeform 16"/>
          <p:cNvSpPr/>
          <p:nvPr/>
        </p:nvSpPr>
        <p:spPr>
          <a:xfrm>
            <a:off x="9525" y="7554975"/>
            <a:ext cx="2673970" cy="2732025"/>
          </a:xfrm>
          <a:custGeom>
            <a:avLst/>
            <a:gdLst/>
            <a:ahLst/>
            <a:cxnLst/>
            <a:rect l="l" t="t" r="r" b="b"/>
            <a:pathLst>
              <a:path w="2673970" h="2732025">
                <a:moveTo>
                  <a:pt x="0" y="0"/>
                </a:moveTo>
                <a:lnTo>
                  <a:pt x="2673970" y="0"/>
                </a:lnTo>
                <a:lnTo>
                  <a:pt x="2673970" y="2732025"/>
                </a:lnTo>
                <a:lnTo>
                  <a:pt x="0" y="2732025"/>
                </a:lnTo>
                <a:lnTo>
                  <a:pt x="0" y="0"/>
                </a:lnTo>
                <a:close/>
              </a:path>
            </a:pathLst>
          </a:custGeom>
          <a:blipFill>
            <a:blip r:embed="rId5">
              <a:alphaModFix amt="20999"/>
              <a:extLst>
                <a:ext uri="{96DAC541-7B7A-43D3-8B79-37D633B846F1}">
                  <asvg:svgBlip xmlns:asvg="http://schemas.microsoft.com/office/drawing/2016/SVG/main" r:embed="rId6"/>
                </a:ext>
              </a:extLst>
            </a:blip>
            <a:stretch>
              <a:fillRect/>
            </a:stretch>
          </a:blipFill>
        </p:spPr>
        <p:txBody>
          <a:bodyPr/>
          <a:lstStyle/>
          <a:p>
            <a:endParaRPr lang="zh-TW" altLang="en-US"/>
          </a:p>
        </p:txBody>
      </p:sp>
      <p:sp>
        <p:nvSpPr>
          <p:cNvPr id="17" name="Freeform 17"/>
          <p:cNvSpPr/>
          <p:nvPr/>
        </p:nvSpPr>
        <p:spPr>
          <a:xfrm rot="8993259">
            <a:off x="6149697" y="-1112405"/>
            <a:ext cx="2090970" cy="1817139"/>
          </a:xfrm>
          <a:custGeom>
            <a:avLst/>
            <a:gdLst/>
            <a:ahLst/>
            <a:cxnLst/>
            <a:rect l="l" t="t" r="r" b="b"/>
            <a:pathLst>
              <a:path w="2090970" h="1817139">
                <a:moveTo>
                  <a:pt x="0" y="0"/>
                </a:moveTo>
                <a:lnTo>
                  <a:pt x="2090970" y="0"/>
                </a:lnTo>
                <a:lnTo>
                  <a:pt x="2090970" y="1817139"/>
                </a:lnTo>
                <a:lnTo>
                  <a:pt x="0" y="18171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zh-TW" altLang="en-US"/>
          </a:p>
        </p:txBody>
      </p:sp>
      <p:sp>
        <p:nvSpPr>
          <p:cNvPr id="18" name="Freeform 18"/>
          <p:cNvSpPr/>
          <p:nvPr/>
        </p:nvSpPr>
        <p:spPr>
          <a:xfrm rot="-3151604">
            <a:off x="15888700" y="-2706546"/>
            <a:ext cx="4798601" cy="4114800"/>
          </a:xfrm>
          <a:custGeom>
            <a:avLst/>
            <a:gdLst/>
            <a:ahLst/>
            <a:cxnLst/>
            <a:rect l="l" t="t" r="r" b="b"/>
            <a:pathLst>
              <a:path w="4798601" h="4114800">
                <a:moveTo>
                  <a:pt x="0" y="0"/>
                </a:moveTo>
                <a:lnTo>
                  <a:pt x="4798600" y="0"/>
                </a:lnTo>
                <a:lnTo>
                  <a:pt x="47986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zh-TW" altLang="en-US"/>
          </a:p>
        </p:txBody>
      </p:sp>
      <p:sp>
        <p:nvSpPr>
          <p:cNvPr id="19" name="Freeform 19"/>
          <p:cNvSpPr/>
          <p:nvPr/>
        </p:nvSpPr>
        <p:spPr>
          <a:xfrm rot="9162527">
            <a:off x="8855614" y="9378430"/>
            <a:ext cx="2090970" cy="1817139"/>
          </a:xfrm>
          <a:custGeom>
            <a:avLst/>
            <a:gdLst/>
            <a:ahLst/>
            <a:cxnLst/>
            <a:rect l="l" t="t" r="r" b="b"/>
            <a:pathLst>
              <a:path w="2090970" h="1817139">
                <a:moveTo>
                  <a:pt x="0" y="0"/>
                </a:moveTo>
                <a:lnTo>
                  <a:pt x="2090971" y="0"/>
                </a:lnTo>
                <a:lnTo>
                  <a:pt x="2090971" y="1817140"/>
                </a:lnTo>
                <a:lnTo>
                  <a:pt x="0" y="18171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zh-TW" altLang="en-US"/>
          </a:p>
        </p:txBody>
      </p:sp>
      <p:sp>
        <p:nvSpPr>
          <p:cNvPr id="20" name="Freeform 20"/>
          <p:cNvSpPr/>
          <p:nvPr/>
        </p:nvSpPr>
        <p:spPr>
          <a:xfrm>
            <a:off x="16393578" y="8229600"/>
            <a:ext cx="4546740" cy="4114800"/>
          </a:xfrm>
          <a:custGeom>
            <a:avLst/>
            <a:gdLst/>
            <a:ahLst/>
            <a:cxnLst/>
            <a:rect l="l" t="t" r="r" b="b"/>
            <a:pathLst>
              <a:path w="4546740" h="4114800">
                <a:moveTo>
                  <a:pt x="0" y="0"/>
                </a:moveTo>
                <a:lnTo>
                  <a:pt x="4546740" y="0"/>
                </a:lnTo>
                <a:lnTo>
                  <a:pt x="454674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zh-TW" altLang="en-US"/>
          </a:p>
        </p:txBody>
      </p:sp>
      <p:sp>
        <p:nvSpPr>
          <p:cNvPr id="21" name="Freeform 21"/>
          <p:cNvSpPr/>
          <p:nvPr/>
        </p:nvSpPr>
        <p:spPr>
          <a:xfrm>
            <a:off x="14260302" y="2511135"/>
            <a:ext cx="3103249" cy="6544120"/>
          </a:xfrm>
          <a:custGeom>
            <a:avLst/>
            <a:gdLst/>
            <a:ahLst/>
            <a:cxnLst/>
            <a:rect l="l" t="t" r="r" b="b"/>
            <a:pathLst>
              <a:path w="3103249" h="6544120">
                <a:moveTo>
                  <a:pt x="0" y="0"/>
                </a:moveTo>
                <a:lnTo>
                  <a:pt x="3103249" y="0"/>
                </a:lnTo>
                <a:lnTo>
                  <a:pt x="3103249" y="6544120"/>
                </a:lnTo>
                <a:lnTo>
                  <a:pt x="0" y="6544120"/>
                </a:lnTo>
                <a:lnTo>
                  <a:pt x="0" y="0"/>
                </a:lnTo>
                <a:close/>
              </a:path>
            </a:pathLst>
          </a:custGeom>
          <a:blipFill>
            <a:blip r:embed="rId13"/>
            <a:stretch>
              <a:fillRect/>
            </a:stretch>
          </a:blipFill>
        </p:spPr>
        <p:txBody>
          <a:bodyPr/>
          <a:lstStyle/>
          <a:p>
            <a:endParaRPr lang="zh-TW" altLang="en-US"/>
          </a:p>
        </p:txBody>
      </p:sp>
      <p:sp>
        <p:nvSpPr>
          <p:cNvPr id="22" name="Freeform 22"/>
          <p:cNvSpPr/>
          <p:nvPr/>
        </p:nvSpPr>
        <p:spPr>
          <a:xfrm>
            <a:off x="9726932" y="4532412"/>
            <a:ext cx="3453488" cy="4256799"/>
          </a:xfrm>
          <a:custGeom>
            <a:avLst/>
            <a:gdLst/>
            <a:ahLst/>
            <a:cxnLst/>
            <a:rect l="l" t="t" r="r" b="b"/>
            <a:pathLst>
              <a:path w="3453488" h="4256799">
                <a:moveTo>
                  <a:pt x="0" y="0"/>
                </a:moveTo>
                <a:lnTo>
                  <a:pt x="3453487" y="0"/>
                </a:lnTo>
                <a:lnTo>
                  <a:pt x="3453487" y="4256799"/>
                </a:lnTo>
                <a:lnTo>
                  <a:pt x="0" y="4256799"/>
                </a:lnTo>
                <a:lnTo>
                  <a:pt x="0" y="0"/>
                </a:lnTo>
                <a:close/>
              </a:path>
            </a:pathLst>
          </a:custGeom>
          <a:blipFill>
            <a:blip r:embed="rId14"/>
            <a:stretch>
              <a:fillRect/>
            </a:stretch>
          </a:blipFill>
        </p:spPr>
        <p:txBody>
          <a:bodyPr/>
          <a:lstStyle/>
          <a:p>
            <a:endParaRPr lang="zh-TW" altLang="en-US"/>
          </a:p>
        </p:txBody>
      </p:sp>
      <p:sp>
        <p:nvSpPr>
          <p:cNvPr id="27" name="TextBox 27"/>
          <p:cNvSpPr txBox="1"/>
          <p:nvPr/>
        </p:nvSpPr>
        <p:spPr>
          <a:xfrm>
            <a:off x="10776393" y="2868451"/>
            <a:ext cx="3479854" cy="474553"/>
          </a:xfrm>
          <a:prstGeom prst="rect">
            <a:avLst/>
          </a:prstGeom>
        </p:spPr>
        <p:txBody>
          <a:bodyPr lIns="0" tIns="0" rIns="0" bIns="0" rtlCol="0" anchor="t">
            <a:spAutoFit/>
          </a:bodyPr>
          <a:lstStyle/>
          <a:p>
            <a:pPr algn="ctr">
              <a:lnSpc>
                <a:spcPts val="4206"/>
              </a:lnSpc>
              <a:spcBef>
                <a:spcPct val="0"/>
              </a:spcBef>
            </a:pPr>
            <a:r>
              <a:rPr lang="en-US" sz="2404" dirty="0" err="1">
                <a:solidFill>
                  <a:srgbClr val="513F33"/>
                </a:solidFill>
                <a:latin typeface="Arial" panose="020B0604020202020204" pitchFamily="34" charset="0"/>
                <a:ea typeface="微軟正黑體" panose="020B0604030504040204" pitchFamily="34" charset="-120"/>
              </a:rPr>
              <a:t>溫度過高訊息警告</a:t>
            </a:r>
            <a:endParaRPr lang="en-US" sz="2404" dirty="0">
              <a:solidFill>
                <a:srgbClr val="513F33"/>
              </a:solidFill>
              <a:latin typeface="Arial" panose="020B0604020202020204" pitchFamily="34" charset="0"/>
              <a:ea typeface="微軟正黑體" panose="020B0604030504040204" pitchFamily="34" charset="-120"/>
            </a:endParaRPr>
          </a:p>
        </p:txBody>
      </p:sp>
      <p:sp>
        <p:nvSpPr>
          <p:cNvPr id="28" name="TextBox 28"/>
          <p:cNvSpPr txBox="1"/>
          <p:nvPr/>
        </p:nvSpPr>
        <p:spPr>
          <a:xfrm>
            <a:off x="10780448" y="3460111"/>
            <a:ext cx="3558366" cy="474553"/>
          </a:xfrm>
          <a:prstGeom prst="rect">
            <a:avLst/>
          </a:prstGeom>
        </p:spPr>
        <p:txBody>
          <a:bodyPr lIns="0" tIns="0" rIns="0" bIns="0" rtlCol="0" anchor="t">
            <a:spAutoFit/>
          </a:bodyPr>
          <a:lstStyle/>
          <a:p>
            <a:pPr algn="ctr">
              <a:lnSpc>
                <a:spcPts val="4206"/>
              </a:lnSpc>
              <a:spcBef>
                <a:spcPct val="0"/>
              </a:spcBef>
            </a:pPr>
            <a:r>
              <a:rPr lang="en-US" sz="2404" dirty="0" err="1">
                <a:solidFill>
                  <a:srgbClr val="513F33"/>
                </a:solidFill>
                <a:latin typeface="Arial" panose="020B0604020202020204" pitchFamily="34" charset="0"/>
                <a:ea typeface="微軟正黑體" panose="020B0604030504040204" pitchFamily="34" charset="-120"/>
              </a:rPr>
              <a:t>易燃性氣體訊息警告</a:t>
            </a:r>
            <a:endParaRPr lang="en-US" sz="2404" dirty="0">
              <a:solidFill>
                <a:srgbClr val="513F33"/>
              </a:solidFill>
              <a:latin typeface="Arial" panose="020B0604020202020204" pitchFamily="34" charset="0"/>
              <a:ea typeface="微軟正黑體" panose="020B0604030504040204" pitchFamily="34" charset="-120"/>
            </a:endParaRPr>
          </a:p>
        </p:txBody>
      </p:sp>
      <p:sp>
        <p:nvSpPr>
          <p:cNvPr id="29" name="TextBox 29"/>
          <p:cNvSpPr txBox="1"/>
          <p:nvPr/>
        </p:nvSpPr>
        <p:spPr>
          <a:xfrm>
            <a:off x="1665607" y="790575"/>
            <a:ext cx="3258964" cy="1018292"/>
          </a:xfrm>
          <a:prstGeom prst="rect">
            <a:avLst/>
          </a:prstGeom>
        </p:spPr>
        <p:txBody>
          <a:bodyPr wrap="square" lIns="0" tIns="0" rIns="0" bIns="0" rtlCol="0" anchor="t">
            <a:spAutoFit/>
          </a:bodyPr>
          <a:lstStyle/>
          <a:p>
            <a:pPr algn="ctr">
              <a:lnSpc>
                <a:spcPts val="8539"/>
              </a:lnSpc>
              <a:spcBef>
                <a:spcPct val="0"/>
              </a:spcBef>
            </a:pPr>
            <a:r>
              <a:rPr lang="en-US" sz="6000" b="1" spc="365" dirty="0" err="1">
                <a:solidFill>
                  <a:srgbClr val="513F33"/>
                </a:solidFill>
                <a:latin typeface="Arial" panose="020B0604020202020204" pitchFamily="34" charset="0"/>
                <a:ea typeface="微軟正黑體" panose="020B0604030504040204" pitchFamily="34" charset="-120"/>
              </a:rPr>
              <a:t>功能介紹</a:t>
            </a:r>
            <a:endParaRPr lang="en-US" sz="6000" b="1" spc="365" dirty="0">
              <a:solidFill>
                <a:srgbClr val="513F33"/>
              </a:solidFill>
              <a:latin typeface="Arial" panose="020B0604020202020204" pitchFamily="34" charset="0"/>
              <a:ea typeface="微軟正黑體" panose="020B0604030504040204" pitchFamily="34" charset="-120"/>
            </a:endParaRPr>
          </a:p>
        </p:txBody>
      </p:sp>
      <p:grpSp>
        <p:nvGrpSpPr>
          <p:cNvPr id="30" name="Group 6">
            <a:extLst>
              <a:ext uri="{FF2B5EF4-FFF2-40B4-BE49-F238E27FC236}">
                <a16:creationId xmlns:a16="http://schemas.microsoft.com/office/drawing/2014/main" id="{125985F0-6431-D22A-3114-DF68A706E0CA}"/>
              </a:ext>
            </a:extLst>
          </p:cNvPr>
          <p:cNvGrpSpPr/>
          <p:nvPr/>
        </p:nvGrpSpPr>
        <p:grpSpPr>
          <a:xfrm>
            <a:off x="1119770" y="2627520"/>
            <a:ext cx="5969322" cy="5009249"/>
            <a:chOff x="0" y="0"/>
            <a:chExt cx="1572167" cy="1319308"/>
          </a:xfrm>
        </p:grpSpPr>
        <p:sp>
          <p:nvSpPr>
            <p:cNvPr id="31" name="Freeform 7">
              <a:extLst>
                <a:ext uri="{FF2B5EF4-FFF2-40B4-BE49-F238E27FC236}">
                  <a16:creationId xmlns:a16="http://schemas.microsoft.com/office/drawing/2014/main" id="{A0AD29B6-D155-E86D-21DA-F846F5F29767}"/>
                </a:ext>
              </a:extLst>
            </p:cNvPr>
            <p:cNvSpPr/>
            <p:nvPr/>
          </p:nvSpPr>
          <p:spPr>
            <a:xfrm>
              <a:off x="0" y="0"/>
              <a:ext cx="1572167" cy="1319308"/>
            </a:xfrm>
            <a:custGeom>
              <a:avLst/>
              <a:gdLst/>
              <a:ahLst/>
              <a:cxnLst/>
              <a:rect l="l" t="t" r="r" b="b"/>
              <a:pathLst>
                <a:path w="1572167" h="1319308">
                  <a:moveTo>
                    <a:pt x="66145" y="0"/>
                  </a:moveTo>
                  <a:lnTo>
                    <a:pt x="1506023" y="0"/>
                  </a:lnTo>
                  <a:cubicBezTo>
                    <a:pt x="1523565" y="0"/>
                    <a:pt x="1540389" y="6969"/>
                    <a:pt x="1552794" y="19373"/>
                  </a:cubicBezTo>
                  <a:cubicBezTo>
                    <a:pt x="1565198" y="31778"/>
                    <a:pt x="1572167" y="48602"/>
                    <a:pt x="1572167" y="66145"/>
                  </a:cubicBezTo>
                  <a:lnTo>
                    <a:pt x="1572167" y="1253164"/>
                  </a:lnTo>
                  <a:cubicBezTo>
                    <a:pt x="1572167" y="1270707"/>
                    <a:pt x="1565198" y="1287531"/>
                    <a:pt x="1552794" y="1299935"/>
                  </a:cubicBezTo>
                  <a:cubicBezTo>
                    <a:pt x="1540389" y="1312340"/>
                    <a:pt x="1523565" y="1319308"/>
                    <a:pt x="1506023" y="1319308"/>
                  </a:cubicBezTo>
                  <a:lnTo>
                    <a:pt x="66145" y="1319308"/>
                  </a:lnTo>
                  <a:cubicBezTo>
                    <a:pt x="48602" y="1319308"/>
                    <a:pt x="31778" y="1312340"/>
                    <a:pt x="19373" y="1299935"/>
                  </a:cubicBezTo>
                  <a:cubicBezTo>
                    <a:pt x="6969" y="1287531"/>
                    <a:pt x="0" y="1270707"/>
                    <a:pt x="0" y="1253164"/>
                  </a:cubicBezTo>
                  <a:lnTo>
                    <a:pt x="0" y="66145"/>
                  </a:lnTo>
                  <a:cubicBezTo>
                    <a:pt x="0" y="48602"/>
                    <a:pt x="6969" y="31778"/>
                    <a:pt x="19373" y="19373"/>
                  </a:cubicBezTo>
                  <a:cubicBezTo>
                    <a:pt x="31778" y="6969"/>
                    <a:pt x="48602" y="0"/>
                    <a:pt x="66145" y="0"/>
                  </a:cubicBezTo>
                  <a:close/>
                </a:path>
              </a:pathLst>
            </a:custGeom>
            <a:solidFill>
              <a:srgbClr val="FFFFFF"/>
            </a:solidFill>
          </p:spPr>
          <p:txBody>
            <a:bodyPr/>
            <a:lstStyle/>
            <a:p>
              <a:endParaRPr lang="zh-TW" altLang="en-US">
                <a:latin typeface="Arial" panose="020B0604020202020204" pitchFamily="34" charset="0"/>
                <a:ea typeface="微軟正黑體" panose="020B0604030504040204" pitchFamily="34" charset="-120"/>
              </a:endParaRPr>
            </a:p>
          </p:txBody>
        </p:sp>
        <p:sp>
          <p:nvSpPr>
            <p:cNvPr id="32" name="TextBox 8">
              <a:extLst>
                <a:ext uri="{FF2B5EF4-FFF2-40B4-BE49-F238E27FC236}">
                  <a16:creationId xmlns:a16="http://schemas.microsoft.com/office/drawing/2014/main" id="{C67FC547-D6A9-94CD-DDB4-CB60E9ECE824}"/>
                </a:ext>
              </a:extLst>
            </p:cNvPr>
            <p:cNvSpPr txBox="1"/>
            <p:nvPr/>
          </p:nvSpPr>
          <p:spPr>
            <a:xfrm>
              <a:off x="0" y="-76200"/>
              <a:ext cx="1572167" cy="1395508"/>
            </a:xfrm>
            <a:prstGeom prst="rect">
              <a:avLst/>
            </a:prstGeom>
          </p:spPr>
          <p:txBody>
            <a:bodyPr lIns="50800" tIns="50800" rIns="50800" bIns="50800" rtlCol="0" anchor="ctr"/>
            <a:lstStyle/>
            <a:p>
              <a:pPr algn="ctr">
                <a:lnSpc>
                  <a:spcPts val="2756"/>
                </a:lnSpc>
              </a:pPr>
              <a:endParaRPr>
                <a:latin typeface="Arial" panose="020B0604020202020204" pitchFamily="34" charset="0"/>
                <a:ea typeface="微軟正黑體" panose="020B0604030504040204" pitchFamily="34" charset="-120"/>
              </a:endParaRPr>
            </a:p>
          </p:txBody>
        </p:sp>
      </p:grpSp>
      <p:sp>
        <p:nvSpPr>
          <p:cNvPr id="33" name="Freeform 9">
            <a:extLst>
              <a:ext uri="{FF2B5EF4-FFF2-40B4-BE49-F238E27FC236}">
                <a16:creationId xmlns:a16="http://schemas.microsoft.com/office/drawing/2014/main" id="{F55193F9-B37E-DAA7-E09E-678741104693}"/>
              </a:ext>
            </a:extLst>
          </p:cNvPr>
          <p:cNvSpPr/>
          <p:nvPr/>
        </p:nvSpPr>
        <p:spPr>
          <a:xfrm rot="-2574485">
            <a:off x="5369693" y="3900699"/>
            <a:ext cx="534021" cy="846218"/>
          </a:xfrm>
          <a:custGeom>
            <a:avLst/>
            <a:gdLst/>
            <a:ahLst/>
            <a:cxnLst/>
            <a:rect l="l" t="t" r="r" b="b"/>
            <a:pathLst>
              <a:path w="534021" h="846218">
                <a:moveTo>
                  <a:pt x="0" y="0"/>
                </a:moveTo>
                <a:lnTo>
                  <a:pt x="534021" y="0"/>
                </a:lnTo>
                <a:lnTo>
                  <a:pt x="534021" y="846218"/>
                </a:lnTo>
                <a:lnTo>
                  <a:pt x="0" y="846218"/>
                </a:lnTo>
                <a:lnTo>
                  <a:pt x="0" y="0"/>
                </a:lnTo>
                <a:close/>
              </a:path>
            </a:pathLst>
          </a:custGeom>
          <a:blipFill>
            <a:blip r:embed="rId15"/>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sp>
        <p:nvSpPr>
          <p:cNvPr id="34" name="Freeform 10">
            <a:extLst>
              <a:ext uri="{FF2B5EF4-FFF2-40B4-BE49-F238E27FC236}">
                <a16:creationId xmlns:a16="http://schemas.microsoft.com/office/drawing/2014/main" id="{4668298C-22A1-4D74-4FAA-A1CCB3DD86BA}"/>
              </a:ext>
            </a:extLst>
          </p:cNvPr>
          <p:cNvSpPr/>
          <p:nvPr/>
        </p:nvSpPr>
        <p:spPr>
          <a:xfrm>
            <a:off x="3236163" y="5666072"/>
            <a:ext cx="1475840" cy="1475840"/>
          </a:xfrm>
          <a:custGeom>
            <a:avLst/>
            <a:gdLst/>
            <a:ahLst/>
            <a:cxnLst/>
            <a:rect l="l" t="t" r="r" b="b"/>
            <a:pathLst>
              <a:path w="1475840" h="1475840">
                <a:moveTo>
                  <a:pt x="0" y="0"/>
                </a:moveTo>
                <a:lnTo>
                  <a:pt x="1475840" y="0"/>
                </a:lnTo>
                <a:lnTo>
                  <a:pt x="1475840" y="1475839"/>
                </a:lnTo>
                <a:lnTo>
                  <a:pt x="0" y="1475839"/>
                </a:lnTo>
                <a:lnTo>
                  <a:pt x="0" y="0"/>
                </a:lnTo>
                <a:close/>
              </a:path>
            </a:pathLst>
          </a:custGeom>
          <a:blipFill>
            <a:blip r:embed="rId16"/>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sp>
        <p:nvSpPr>
          <p:cNvPr id="35" name="Freeform 11">
            <a:extLst>
              <a:ext uri="{FF2B5EF4-FFF2-40B4-BE49-F238E27FC236}">
                <a16:creationId xmlns:a16="http://schemas.microsoft.com/office/drawing/2014/main" id="{9C415DF6-4D60-A23F-E00B-C200BA380CA6}"/>
              </a:ext>
            </a:extLst>
          </p:cNvPr>
          <p:cNvSpPr/>
          <p:nvPr/>
        </p:nvSpPr>
        <p:spPr>
          <a:xfrm>
            <a:off x="1209751" y="4497325"/>
            <a:ext cx="1862787" cy="1397090"/>
          </a:xfrm>
          <a:custGeom>
            <a:avLst/>
            <a:gdLst/>
            <a:ahLst/>
            <a:cxnLst/>
            <a:rect l="l" t="t" r="r" b="b"/>
            <a:pathLst>
              <a:path w="1862787" h="1397090">
                <a:moveTo>
                  <a:pt x="0" y="0"/>
                </a:moveTo>
                <a:lnTo>
                  <a:pt x="1862787" y="0"/>
                </a:lnTo>
                <a:lnTo>
                  <a:pt x="1862787" y="1397090"/>
                </a:lnTo>
                <a:lnTo>
                  <a:pt x="0" y="1397090"/>
                </a:lnTo>
                <a:lnTo>
                  <a:pt x="0" y="0"/>
                </a:lnTo>
                <a:close/>
              </a:path>
            </a:pathLst>
          </a:custGeom>
          <a:blipFill>
            <a:blip r:embed="rId17"/>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sp>
        <p:nvSpPr>
          <p:cNvPr id="36" name="Freeform 12">
            <a:extLst>
              <a:ext uri="{FF2B5EF4-FFF2-40B4-BE49-F238E27FC236}">
                <a16:creationId xmlns:a16="http://schemas.microsoft.com/office/drawing/2014/main" id="{2042AC7B-F903-A3F6-D8F4-AF140ADD4600}"/>
              </a:ext>
            </a:extLst>
          </p:cNvPr>
          <p:cNvSpPr/>
          <p:nvPr/>
        </p:nvSpPr>
        <p:spPr>
          <a:xfrm>
            <a:off x="4728592" y="4568296"/>
            <a:ext cx="2182275" cy="1676906"/>
          </a:xfrm>
          <a:custGeom>
            <a:avLst/>
            <a:gdLst/>
            <a:ahLst/>
            <a:cxnLst/>
            <a:rect l="l" t="t" r="r" b="b"/>
            <a:pathLst>
              <a:path w="2182275" h="1676906">
                <a:moveTo>
                  <a:pt x="0" y="0"/>
                </a:moveTo>
                <a:lnTo>
                  <a:pt x="2182275" y="0"/>
                </a:lnTo>
                <a:lnTo>
                  <a:pt x="2182275" y="1676906"/>
                </a:lnTo>
                <a:lnTo>
                  <a:pt x="0" y="1676906"/>
                </a:lnTo>
                <a:lnTo>
                  <a:pt x="0" y="0"/>
                </a:lnTo>
                <a:close/>
              </a:path>
            </a:pathLst>
          </a:custGeom>
          <a:blipFill>
            <a:blip r:embed="rId18"/>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sp>
        <p:nvSpPr>
          <p:cNvPr id="37" name="Freeform 13">
            <a:extLst>
              <a:ext uri="{FF2B5EF4-FFF2-40B4-BE49-F238E27FC236}">
                <a16:creationId xmlns:a16="http://schemas.microsoft.com/office/drawing/2014/main" id="{3743590D-287B-0D71-6A93-6A3DDF58E8B8}"/>
              </a:ext>
            </a:extLst>
          </p:cNvPr>
          <p:cNvSpPr/>
          <p:nvPr/>
        </p:nvSpPr>
        <p:spPr>
          <a:xfrm>
            <a:off x="4924571" y="2627520"/>
            <a:ext cx="2164520" cy="956416"/>
          </a:xfrm>
          <a:custGeom>
            <a:avLst/>
            <a:gdLst/>
            <a:ahLst/>
            <a:cxnLst/>
            <a:rect l="l" t="t" r="r" b="b"/>
            <a:pathLst>
              <a:path w="2164520" h="956416">
                <a:moveTo>
                  <a:pt x="0" y="0"/>
                </a:moveTo>
                <a:lnTo>
                  <a:pt x="2164520" y="0"/>
                </a:lnTo>
                <a:lnTo>
                  <a:pt x="2164520" y="956416"/>
                </a:lnTo>
                <a:lnTo>
                  <a:pt x="0" y="956416"/>
                </a:lnTo>
                <a:lnTo>
                  <a:pt x="0" y="0"/>
                </a:lnTo>
                <a:close/>
              </a:path>
            </a:pathLst>
          </a:custGeom>
          <a:blipFill>
            <a:blip r:embed="rId19"/>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sp>
        <p:nvSpPr>
          <p:cNvPr id="38" name="Freeform 15">
            <a:extLst>
              <a:ext uri="{FF2B5EF4-FFF2-40B4-BE49-F238E27FC236}">
                <a16:creationId xmlns:a16="http://schemas.microsoft.com/office/drawing/2014/main" id="{8947BCA9-6C11-6A59-93B8-112CEB07C76B}"/>
              </a:ext>
            </a:extLst>
          </p:cNvPr>
          <p:cNvSpPr/>
          <p:nvPr/>
        </p:nvSpPr>
        <p:spPr>
          <a:xfrm>
            <a:off x="2677906" y="3322865"/>
            <a:ext cx="1698064" cy="1036405"/>
          </a:xfrm>
          <a:custGeom>
            <a:avLst/>
            <a:gdLst/>
            <a:ahLst/>
            <a:cxnLst/>
            <a:rect l="l" t="t" r="r" b="b"/>
            <a:pathLst>
              <a:path w="1698064" h="1036405">
                <a:moveTo>
                  <a:pt x="0" y="0"/>
                </a:moveTo>
                <a:lnTo>
                  <a:pt x="1698064" y="0"/>
                </a:lnTo>
                <a:lnTo>
                  <a:pt x="1698064" y="1036404"/>
                </a:lnTo>
                <a:lnTo>
                  <a:pt x="0" y="1036404"/>
                </a:lnTo>
                <a:lnTo>
                  <a:pt x="0" y="0"/>
                </a:lnTo>
                <a:close/>
              </a:path>
            </a:pathLst>
          </a:custGeom>
          <a:blipFill>
            <a:blip r:embed="rId20"/>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sp>
        <p:nvSpPr>
          <p:cNvPr id="39" name="TextBox 25">
            <a:extLst>
              <a:ext uri="{FF2B5EF4-FFF2-40B4-BE49-F238E27FC236}">
                <a16:creationId xmlns:a16="http://schemas.microsoft.com/office/drawing/2014/main" id="{028B17A7-22D4-BF96-06F2-75E5B4AC30BE}"/>
              </a:ext>
            </a:extLst>
          </p:cNvPr>
          <p:cNvSpPr txBox="1"/>
          <p:nvPr/>
        </p:nvSpPr>
        <p:spPr>
          <a:xfrm>
            <a:off x="2978456" y="7068560"/>
            <a:ext cx="1986947" cy="397609"/>
          </a:xfrm>
          <a:prstGeom prst="rect">
            <a:avLst/>
          </a:prstGeom>
        </p:spPr>
        <p:txBody>
          <a:bodyPr lIns="0" tIns="0" rIns="0" bIns="0" rtlCol="0" anchor="t">
            <a:spAutoFit/>
          </a:bodyPr>
          <a:lstStyle/>
          <a:p>
            <a:pPr algn="ctr">
              <a:lnSpc>
                <a:spcPts val="3366"/>
              </a:lnSpc>
              <a:spcBef>
                <a:spcPct val="0"/>
              </a:spcBef>
            </a:pPr>
            <a:r>
              <a:rPr lang="en-US" sz="2404" dirty="0" err="1">
                <a:solidFill>
                  <a:srgbClr val="513F33"/>
                </a:solidFill>
                <a:latin typeface="Arial" panose="020B0604020202020204" pitchFamily="34" charset="0"/>
                <a:ea typeface="微軟正黑體" panose="020B0604030504040204" pitchFamily="34" charset="-120"/>
              </a:rPr>
              <a:t>溫溼度感測器</a:t>
            </a:r>
            <a:endParaRPr lang="en-US" sz="2404" dirty="0">
              <a:solidFill>
                <a:srgbClr val="513F33"/>
              </a:solidFill>
              <a:latin typeface="Arial" panose="020B0604020202020204" pitchFamily="34" charset="0"/>
              <a:ea typeface="微軟正黑體" panose="020B0604030504040204" pitchFamily="34" charset="-120"/>
            </a:endParaRPr>
          </a:p>
        </p:txBody>
      </p:sp>
      <p:sp>
        <p:nvSpPr>
          <p:cNvPr id="40" name="TextBox 26">
            <a:extLst>
              <a:ext uri="{FF2B5EF4-FFF2-40B4-BE49-F238E27FC236}">
                <a16:creationId xmlns:a16="http://schemas.microsoft.com/office/drawing/2014/main" id="{6951BFA3-5D1A-D1A4-2AB7-F5D721D08AD4}"/>
              </a:ext>
            </a:extLst>
          </p:cNvPr>
          <p:cNvSpPr txBox="1"/>
          <p:nvPr/>
        </p:nvSpPr>
        <p:spPr>
          <a:xfrm>
            <a:off x="1328678" y="5695610"/>
            <a:ext cx="1787057" cy="397609"/>
          </a:xfrm>
          <a:prstGeom prst="rect">
            <a:avLst/>
          </a:prstGeom>
        </p:spPr>
        <p:txBody>
          <a:bodyPr lIns="0" tIns="0" rIns="0" bIns="0" rtlCol="0" anchor="t">
            <a:spAutoFit/>
          </a:bodyPr>
          <a:lstStyle/>
          <a:p>
            <a:pPr algn="ctr">
              <a:lnSpc>
                <a:spcPts val="3366"/>
              </a:lnSpc>
              <a:spcBef>
                <a:spcPct val="0"/>
              </a:spcBef>
            </a:pPr>
            <a:r>
              <a:rPr lang="en-US" sz="2404" dirty="0" err="1">
                <a:solidFill>
                  <a:srgbClr val="513F33"/>
                </a:solidFill>
                <a:latin typeface="Arial" panose="020B0604020202020204" pitchFamily="34" charset="0"/>
                <a:ea typeface="微軟正黑體" panose="020B0604030504040204" pitchFamily="34" charset="-120"/>
              </a:rPr>
              <a:t>氣體感測器</a:t>
            </a:r>
            <a:endParaRPr lang="en-US" sz="2404" dirty="0">
              <a:solidFill>
                <a:srgbClr val="513F33"/>
              </a:solidFill>
              <a:latin typeface="Arial" panose="020B0604020202020204" pitchFamily="34" charset="0"/>
              <a:ea typeface="微軟正黑體" panose="020B0604030504040204" pitchFamily="34" charset="-120"/>
            </a:endParaRPr>
          </a:p>
        </p:txBody>
      </p:sp>
      <p:sp>
        <p:nvSpPr>
          <p:cNvPr id="41" name="TextBox 27">
            <a:extLst>
              <a:ext uri="{FF2B5EF4-FFF2-40B4-BE49-F238E27FC236}">
                <a16:creationId xmlns:a16="http://schemas.microsoft.com/office/drawing/2014/main" id="{B076195D-B621-C1FC-84ED-0DECB7190AA6}"/>
              </a:ext>
            </a:extLst>
          </p:cNvPr>
          <p:cNvSpPr txBox="1"/>
          <p:nvPr/>
        </p:nvSpPr>
        <p:spPr>
          <a:xfrm>
            <a:off x="5011543" y="6035641"/>
            <a:ext cx="2032207" cy="900888"/>
          </a:xfrm>
          <a:prstGeom prst="rect">
            <a:avLst/>
          </a:prstGeom>
        </p:spPr>
        <p:txBody>
          <a:bodyPr lIns="0" tIns="0" rIns="0" bIns="0" rtlCol="0" anchor="t">
            <a:spAutoFit/>
          </a:bodyPr>
          <a:lstStyle/>
          <a:p>
            <a:pPr algn="ctr">
              <a:lnSpc>
                <a:spcPts val="3665"/>
              </a:lnSpc>
            </a:pPr>
            <a:r>
              <a:rPr lang="en-US" sz="2400" dirty="0">
                <a:solidFill>
                  <a:srgbClr val="513F33"/>
                </a:solidFill>
                <a:latin typeface="Arial" panose="020B0604020202020204" pitchFamily="34" charset="0"/>
                <a:ea typeface="微軟正黑體" panose="020B0604030504040204" pitchFamily="34" charset="-120"/>
              </a:rPr>
              <a:t>PM2.5</a:t>
            </a:r>
          </a:p>
          <a:p>
            <a:pPr algn="ctr">
              <a:lnSpc>
                <a:spcPts val="3665"/>
              </a:lnSpc>
              <a:spcBef>
                <a:spcPct val="0"/>
              </a:spcBef>
            </a:pPr>
            <a:r>
              <a:rPr lang="en-US" sz="2400" dirty="0" err="1">
                <a:solidFill>
                  <a:srgbClr val="513F33"/>
                </a:solidFill>
                <a:latin typeface="Arial" panose="020B0604020202020204" pitchFamily="34" charset="0"/>
                <a:ea typeface="微軟正黑體" panose="020B0604030504040204" pitchFamily="34" charset="-120"/>
              </a:rPr>
              <a:t>粉塵感測器</a:t>
            </a:r>
            <a:endParaRPr lang="en-US" sz="2400" dirty="0">
              <a:solidFill>
                <a:srgbClr val="513F33"/>
              </a:solidFill>
              <a:latin typeface="Arial" panose="020B0604020202020204" pitchFamily="34" charset="0"/>
              <a:ea typeface="微軟正黑體" panose="020B0604030504040204" pitchFamily="34" charset="-120"/>
            </a:endParaRPr>
          </a:p>
        </p:txBody>
      </p:sp>
      <p:sp>
        <p:nvSpPr>
          <p:cNvPr id="42" name="TextBox 29">
            <a:extLst>
              <a:ext uri="{FF2B5EF4-FFF2-40B4-BE49-F238E27FC236}">
                <a16:creationId xmlns:a16="http://schemas.microsoft.com/office/drawing/2014/main" id="{F70DD14E-15F5-882A-6EEB-95B7E823BB52}"/>
              </a:ext>
            </a:extLst>
          </p:cNvPr>
          <p:cNvSpPr txBox="1"/>
          <p:nvPr/>
        </p:nvSpPr>
        <p:spPr>
          <a:xfrm>
            <a:off x="2545023" y="4504485"/>
            <a:ext cx="2050686" cy="397609"/>
          </a:xfrm>
          <a:prstGeom prst="rect">
            <a:avLst/>
          </a:prstGeom>
        </p:spPr>
        <p:txBody>
          <a:bodyPr lIns="0" tIns="0" rIns="0" bIns="0" rtlCol="0" anchor="t">
            <a:spAutoFit/>
          </a:bodyPr>
          <a:lstStyle/>
          <a:p>
            <a:pPr algn="ctr">
              <a:lnSpc>
                <a:spcPts val="3366"/>
              </a:lnSpc>
              <a:spcBef>
                <a:spcPct val="0"/>
              </a:spcBef>
            </a:pPr>
            <a:r>
              <a:rPr lang="en-US" sz="2404" dirty="0" err="1">
                <a:solidFill>
                  <a:srgbClr val="513F33"/>
                </a:solidFill>
                <a:latin typeface="Arial" panose="020B0604020202020204" pitchFamily="34" charset="0"/>
                <a:ea typeface="微軟正黑體" panose="020B0604030504040204" pitchFamily="34" charset="-120"/>
              </a:rPr>
              <a:t>超音波感測器</a:t>
            </a:r>
            <a:endParaRPr lang="en-US" sz="2404" dirty="0">
              <a:solidFill>
                <a:srgbClr val="513F33"/>
              </a:solidFill>
              <a:latin typeface="Arial" panose="020B0604020202020204" pitchFamily="34" charset="0"/>
              <a:ea typeface="微軟正黑體" panose="020B0604030504040204" pitchFamily="34" charset="-120"/>
            </a:endParaRPr>
          </a:p>
        </p:txBody>
      </p:sp>
      <p:sp>
        <p:nvSpPr>
          <p:cNvPr id="43" name="TextBox 29">
            <a:extLst>
              <a:ext uri="{FF2B5EF4-FFF2-40B4-BE49-F238E27FC236}">
                <a16:creationId xmlns:a16="http://schemas.microsoft.com/office/drawing/2014/main" id="{6D93BCA4-E0D2-E598-E4EA-7BE587C6132C}"/>
              </a:ext>
            </a:extLst>
          </p:cNvPr>
          <p:cNvSpPr txBox="1"/>
          <p:nvPr/>
        </p:nvSpPr>
        <p:spPr>
          <a:xfrm>
            <a:off x="5011543" y="3636914"/>
            <a:ext cx="2050686" cy="397609"/>
          </a:xfrm>
          <a:prstGeom prst="rect">
            <a:avLst/>
          </a:prstGeom>
        </p:spPr>
        <p:txBody>
          <a:bodyPr lIns="0" tIns="0" rIns="0" bIns="0" rtlCol="0" anchor="t">
            <a:spAutoFit/>
          </a:bodyPr>
          <a:lstStyle/>
          <a:p>
            <a:pPr algn="ctr">
              <a:lnSpc>
                <a:spcPts val="3366"/>
              </a:lnSpc>
              <a:spcBef>
                <a:spcPct val="0"/>
              </a:spcBef>
            </a:pPr>
            <a:r>
              <a:rPr lang="en-US" sz="2404" dirty="0">
                <a:solidFill>
                  <a:srgbClr val="513F33"/>
                </a:solidFill>
                <a:latin typeface="Arial" panose="020B0604020202020204" pitchFamily="34" charset="0"/>
                <a:ea typeface="微軟正黑體" panose="020B0604030504040204" pitchFamily="34" charset="-120"/>
              </a:rPr>
              <a:t>HUB 5168+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E4E3"/>
        </a:solidFill>
        <a:effectLst/>
      </p:bgPr>
    </p:bg>
    <p:spTree>
      <p:nvGrpSpPr>
        <p:cNvPr id="1" name=""/>
        <p:cNvGrpSpPr/>
        <p:nvPr/>
      </p:nvGrpSpPr>
      <p:grpSpPr>
        <a:xfrm>
          <a:off x="0" y="0"/>
          <a:ext cx="0" cy="0"/>
          <a:chOff x="0" y="0"/>
          <a:chExt cx="0" cy="0"/>
        </a:xfrm>
      </p:grpSpPr>
      <p:sp>
        <p:nvSpPr>
          <p:cNvPr id="10" name="Freeform 10"/>
          <p:cNvSpPr/>
          <p:nvPr/>
        </p:nvSpPr>
        <p:spPr>
          <a:xfrm>
            <a:off x="7077084" y="2687605"/>
            <a:ext cx="1242918" cy="886170"/>
          </a:xfrm>
          <a:custGeom>
            <a:avLst/>
            <a:gdLst/>
            <a:ahLst/>
            <a:cxnLst/>
            <a:rect l="l" t="t" r="r" b="b"/>
            <a:pathLst>
              <a:path w="1242918" h="886170">
                <a:moveTo>
                  <a:pt x="0" y="0"/>
                </a:moveTo>
                <a:lnTo>
                  <a:pt x="1242919" y="0"/>
                </a:lnTo>
                <a:lnTo>
                  <a:pt x="1242919" y="886169"/>
                </a:lnTo>
                <a:lnTo>
                  <a:pt x="0" y="8861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12" name="Freeform 12"/>
          <p:cNvSpPr/>
          <p:nvPr/>
        </p:nvSpPr>
        <p:spPr>
          <a:xfrm>
            <a:off x="9525" y="7554975"/>
            <a:ext cx="2673970" cy="2732025"/>
          </a:xfrm>
          <a:custGeom>
            <a:avLst/>
            <a:gdLst/>
            <a:ahLst/>
            <a:cxnLst/>
            <a:rect l="l" t="t" r="r" b="b"/>
            <a:pathLst>
              <a:path w="2673970" h="2732025">
                <a:moveTo>
                  <a:pt x="0" y="0"/>
                </a:moveTo>
                <a:lnTo>
                  <a:pt x="2673970" y="0"/>
                </a:lnTo>
                <a:lnTo>
                  <a:pt x="2673970" y="2732025"/>
                </a:lnTo>
                <a:lnTo>
                  <a:pt x="0" y="2732025"/>
                </a:lnTo>
                <a:lnTo>
                  <a:pt x="0" y="0"/>
                </a:lnTo>
                <a:close/>
              </a:path>
            </a:pathLst>
          </a:custGeom>
          <a:blipFill>
            <a:blip r:embed="rId4">
              <a:alphaModFix amt="20999"/>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13" name="Freeform 13"/>
          <p:cNvSpPr/>
          <p:nvPr/>
        </p:nvSpPr>
        <p:spPr>
          <a:xfrm rot="8993259">
            <a:off x="6149697" y="-1112405"/>
            <a:ext cx="2090970" cy="1817139"/>
          </a:xfrm>
          <a:custGeom>
            <a:avLst/>
            <a:gdLst/>
            <a:ahLst/>
            <a:cxnLst/>
            <a:rect l="l" t="t" r="r" b="b"/>
            <a:pathLst>
              <a:path w="2090970" h="1817139">
                <a:moveTo>
                  <a:pt x="0" y="0"/>
                </a:moveTo>
                <a:lnTo>
                  <a:pt x="2090970" y="0"/>
                </a:lnTo>
                <a:lnTo>
                  <a:pt x="2090970" y="1817139"/>
                </a:lnTo>
                <a:lnTo>
                  <a:pt x="0" y="18171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
        <p:nvSpPr>
          <p:cNvPr id="14" name="Freeform 14"/>
          <p:cNvSpPr/>
          <p:nvPr/>
        </p:nvSpPr>
        <p:spPr>
          <a:xfrm rot="-3151604">
            <a:off x="15888700" y="-2706546"/>
            <a:ext cx="4798601" cy="4114800"/>
          </a:xfrm>
          <a:custGeom>
            <a:avLst/>
            <a:gdLst/>
            <a:ahLst/>
            <a:cxnLst/>
            <a:rect l="l" t="t" r="r" b="b"/>
            <a:pathLst>
              <a:path w="4798601" h="4114800">
                <a:moveTo>
                  <a:pt x="0" y="0"/>
                </a:moveTo>
                <a:lnTo>
                  <a:pt x="4798600" y="0"/>
                </a:lnTo>
                <a:lnTo>
                  <a:pt x="47986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zh-TW" altLang="en-US"/>
          </a:p>
        </p:txBody>
      </p:sp>
      <p:sp>
        <p:nvSpPr>
          <p:cNvPr id="15" name="Freeform 15"/>
          <p:cNvSpPr/>
          <p:nvPr/>
        </p:nvSpPr>
        <p:spPr>
          <a:xfrm rot="9162527">
            <a:off x="8855614" y="9378430"/>
            <a:ext cx="2090970" cy="1817139"/>
          </a:xfrm>
          <a:custGeom>
            <a:avLst/>
            <a:gdLst/>
            <a:ahLst/>
            <a:cxnLst/>
            <a:rect l="l" t="t" r="r" b="b"/>
            <a:pathLst>
              <a:path w="2090970" h="1817139">
                <a:moveTo>
                  <a:pt x="0" y="0"/>
                </a:moveTo>
                <a:lnTo>
                  <a:pt x="2090971" y="0"/>
                </a:lnTo>
                <a:lnTo>
                  <a:pt x="2090971" y="1817140"/>
                </a:lnTo>
                <a:lnTo>
                  <a:pt x="0" y="18171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
        <p:nvSpPr>
          <p:cNvPr id="16" name="Freeform 16"/>
          <p:cNvSpPr/>
          <p:nvPr/>
        </p:nvSpPr>
        <p:spPr>
          <a:xfrm>
            <a:off x="16393578" y="8229600"/>
            <a:ext cx="4546740" cy="4114800"/>
          </a:xfrm>
          <a:custGeom>
            <a:avLst/>
            <a:gdLst/>
            <a:ahLst/>
            <a:cxnLst/>
            <a:rect l="l" t="t" r="r" b="b"/>
            <a:pathLst>
              <a:path w="4546740" h="4114800">
                <a:moveTo>
                  <a:pt x="0" y="0"/>
                </a:moveTo>
                <a:lnTo>
                  <a:pt x="4546740" y="0"/>
                </a:lnTo>
                <a:lnTo>
                  <a:pt x="454674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zh-TW" altLang="en-US"/>
          </a:p>
        </p:txBody>
      </p:sp>
      <p:grpSp>
        <p:nvGrpSpPr>
          <p:cNvPr id="17" name="Group 17"/>
          <p:cNvGrpSpPr/>
          <p:nvPr/>
        </p:nvGrpSpPr>
        <p:grpSpPr>
          <a:xfrm>
            <a:off x="8681953" y="1703488"/>
            <a:ext cx="8210521" cy="6984765"/>
            <a:chOff x="0" y="0"/>
            <a:chExt cx="1228689" cy="1045257"/>
          </a:xfrm>
        </p:grpSpPr>
        <p:sp>
          <p:nvSpPr>
            <p:cNvPr id="18" name="Freeform 18"/>
            <p:cNvSpPr/>
            <p:nvPr/>
          </p:nvSpPr>
          <p:spPr>
            <a:xfrm>
              <a:off x="0" y="0"/>
              <a:ext cx="1228689" cy="1045257"/>
            </a:xfrm>
            <a:custGeom>
              <a:avLst/>
              <a:gdLst/>
              <a:ahLst/>
              <a:cxnLst/>
              <a:rect l="l" t="t" r="r" b="b"/>
              <a:pathLst>
                <a:path w="1228689" h="1045257">
                  <a:moveTo>
                    <a:pt x="48089" y="0"/>
                  </a:moveTo>
                  <a:lnTo>
                    <a:pt x="1180600" y="0"/>
                  </a:lnTo>
                  <a:cubicBezTo>
                    <a:pt x="1207159" y="0"/>
                    <a:pt x="1228689" y="21530"/>
                    <a:pt x="1228689" y="48089"/>
                  </a:cubicBezTo>
                  <a:lnTo>
                    <a:pt x="1228689" y="997168"/>
                  </a:lnTo>
                  <a:cubicBezTo>
                    <a:pt x="1228689" y="1009922"/>
                    <a:pt x="1223623" y="1022154"/>
                    <a:pt x="1214604" y="1031172"/>
                  </a:cubicBezTo>
                  <a:cubicBezTo>
                    <a:pt x="1205586" y="1040191"/>
                    <a:pt x="1193354" y="1045257"/>
                    <a:pt x="1180600" y="1045257"/>
                  </a:cubicBezTo>
                  <a:lnTo>
                    <a:pt x="48089" y="1045257"/>
                  </a:lnTo>
                  <a:cubicBezTo>
                    <a:pt x="21530" y="1045257"/>
                    <a:pt x="0" y="1023727"/>
                    <a:pt x="0" y="997168"/>
                  </a:cubicBezTo>
                  <a:lnTo>
                    <a:pt x="0" y="48089"/>
                  </a:lnTo>
                  <a:cubicBezTo>
                    <a:pt x="0" y="35335"/>
                    <a:pt x="5067" y="23104"/>
                    <a:pt x="14085" y="14085"/>
                  </a:cubicBezTo>
                  <a:cubicBezTo>
                    <a:pt x="23104" y="5067"/>
                    <a:pt x="35335" y="0"/>
                    <a:pt x="48089" y="0"/>
                  </a:cubicBezTo>
                  <a:close/>
                </a:path>
              </a:pathLst>
            </a:custGeom>
            <a:solidFill>
              <a:srgbClr val="FFFFFF"/>
            </a:solidFill>
          </p:spPr>
          <p:txBody>
            <a:bodyPr/>
            <a:lstStyle/>
            <a:p>
              <a:endParaRPr lang="zh-TW" altLang="en-US"/>
            </a:p>
          </p:txBody>
        </p:sp>
        <p:sp>
          <p:nvSpPr>
            <p:cNvPr id="19" name="TextBox 19"/>
            <p:cNvSpPr txBox="1"/>
            <p:nvPr/>
          </p:nvSpPr>
          <p:spPr>
            <a:xfrm>
              <a:off x="0" y="-76200"/>
              <a:ext cx="1228689" cy="1121457"/>
            </a:xfrm>
            <a:prstGeom prst="rect">
              <a:avLst/>
            </a:prstGeom>
          </p:spPr>
          <p:txBody>
            <a:bodyPr lIns="50800" tIns="50800" rIns="50800" bIns="50800" rtlCol="0" anchor="ctr"/>
            <a:lstStyle/>
            <a:p>
              <a:pPr algn="ctr">
                <a:lnSpc>
                  <a:spcPts val="2756"/>
                </a:lnSpc>
              </a:pPr>
              <a:endParaRPr/>
            </a:p>
          </p:txBody>
        </p:sp>
      </p:grpSp>
      <p:sp>
        <p:nvSpPr>
          <p:cNvPr id="20" name="Freeform 20"/>
          <p:cNvSpPr/>
          <p:nvPr/>
        </p:nvSpPr>
        <p:spPr>
          <a:xfrm>
            <a:off x="9094360" y="3130690"/>
            <a:ext cx="5365058" cy="4257057"/>
          </a:xfrm>
          <a:custGeom>
            <a:avLst/>
            <a:gdLst/>
            <a:ahLst/>
            <a:cxnLst/>
            <a:rect l="l" t="t" r="r" b="b"/>
            <a:pathLst>
              <a:path w="5365058" h="4257057">
                <a:moveTo>
                  <a:pt x="0" y="0"/>
                </a:moveTo>
                <a:lnTo>
                  <a:pt x="5365058" y="0"/>
                </a:lnTo>
                <a:lnTo>
                  <a:pt x="5365058" y="4257057"/>
                </a:lnTo>
                <a:lnTo>
                  <a:pt x="0" y="4257057"/>
                </a:lnTo>
                <a:lnTo>
                  <a:pt x="0" y="0"/>
                </a:lnTo>
                <a:close/>
              </a:path>
            </a:pathLst>
          </a:custGeom>
          <a:blipFill>
            <a:blip r:embed="rId12"/>
            <a:stretch>
              <a:fillRect/>
            </a:stretch>
          </a:blipFill>
        </p:spPr>
        <p:txBody>
          <a:bodyPr/>
          <a:lstStyle/>
          <a:p>
            <a:endParaRPr lang="zh-TW" altLang="en-US"/>
          </a:p>
        </p:txBody>
      </p:sp>
      <p:sp>
        <p:nvSpPr>
          <p:cNvPr id="25" name="TextBox 25"/>
          <p:cNvSpPr txBox="1"/>
          <p:nvPr/>
        </p:nvSpPr>
        <p:spPr>
          <a:xfrm>
            <a:off x="14916025" y="3528767"/>
            <a:ext cx="1976450" cy="3334205"/>
          </a:xfrm>
          <a:prstGeom prst="rect">
            <a:avLst/>
          </a:prstGeom>
        </p:spPr>
        <p:txBody>
          <a:bodyPr wrap="square" lIns="0" tIns="0" rIns="0" bIns="0" rtlCol="0" anchor="t">
            <a:spAutoFit/>
          </a:bodyPr>
          <a:lstStyle/>
          <a:p>
            <a:pPr algn="just">
              <a:lnSpc>
                <a:spcPts val="5224"/>
              </a:lnSpc>
            </a:pPr>
            <a:r>
              <a:rPr lang="en-US" sz="2400" dirty="0">
                <a:solidFill>
                  <a:srgbClr val="513F33"/>
                </a:solidFill>
                <a:latin typeface="Arial" panose="020B0604020202020204" pitchFamily="34" charset="0"/>
                <a:ea typeface="微軟正黑體" panose="020B0604030504040204" pitchFamily="34" charset="-120"/>
              </a:rPr>
              <a:t>顯示PM1.0</a:t>
            </a:r>
          </a:p>
          <a:p>
            <a:pPr algn="just">
              <a:lnSpc>
                <a:spcPts val="5224"/>
              </a:lnSpc>
            </a:pPr>
            <a:r>
              <a:rPr lang="en-US" sz="2400" dirty="0">
                <a:solidFill>
                  <a:srgbClr val="513F33"/>
                </a:solidFill>
                <a:latin typeface="Arial" panose="020B0604020202020204" pitchFamily="34" charset="0"/>
                <a:ea typeface="微軟正黑體" panose="020B0604030504040204" pitchFamily="34" charset="-120"/>
              </a:rPr>
              <a:t>顯示PM2.5</a:t>
            </a:r>
          </a:p>
          <a:p>
            <a:pPr algn="just">
              <a:lnSpc>
                <a:spcPts val="5224"/>
              </a:lnSpc>
            </a:pPr>
            <a:r>
              <a:rPr lang="en-US" sz="2400" dirty="0">
                <a:solidFill>
                  <a:srgbClr val="513F33"/>
                </a:solidFill>
                <a:latin typeface="Arial" panose="020B0604020202020204" pitchFamily="34" charset="0"/>
                <a:ea typeface="微軟正黑體" panose="020B0604030504040204" pitchFamily="34" charset="-120"/>
              </a:rPr>
              <a:t>顯示PM10</a:t>
            </a:r>
          </a:p>
          <a:p>
            <a:pPr algn="just">
              <a:lnSpc>
                <a:spcPts val="5224"/>
              </a:lnSpc>
            </a:pPr>
            <a:r>
              <a:rPr lang="en-US" sz="2400" dirty="0" err="1">
                <a:solidFill>
                  <a:srgbClr val="513F33"/>
                </a:solidFill>
                <a:latin typeface="Arial" panose="020B0604020202020204" pitchFamily="34" charset="0"/>
                <a:ea typeface="微軟正黑體" panose="020B0604030504040204" pitchFamily="34" charset="-120"/>
              </a:rPr>
              <a:t>顯示溫度</a:t>
            </a:r>
            <a:endParaRPr lang="en-US" sz="2400" dirty="0">
              <a:solidFill>
                <a:srgbClr val="513F33"/>
              </a:solidFill>
              <a:latin typeface="Arial" panose="020B0604020202020204" pitchFamily="34" charset="0"/>
              <a:ea typeface="微軟正黑體" panose="020B0604030504040204" pitchFamily="34" charset="-120"/>
            </a:endParaRPr>
          </a:p>
          <a:p>
            <a:pPr algn="just">
              <a:lnSpc>
                <a:spcPts val="5224"/>
              </a:lnSpc>
              <a:spcBef>
                <a:spcPct val="0"/>
              </a:spcBef>
            </a:pPr>
            <a:r>
              <a:rPr lang="en-US" sz="2400" dirty="0" err="1">
                <a:solidFill>
                  <a:srgbClr val="513F33"/>
                </a:solidFill>
                <a:latin typeface="Arial" panose="020B0604020202020204" pitchFamily="34" charset="0"/>
                <a:ea typeface="微軟正黑體" panose="020B0604030504040204" pitchFamily="34" charset="-120"/>
              </a:rPr>
              <a:t>顯示濕度</a:t>
            </a:r>
            <a:endParaRPr lang="en-US" sz="2400" dirty="0">
              <a:solidFill>
                <a:srgbClr val="513F33"/>
              </a:solidFill>
              <a:latin typeface="Arial" panose="020B0604020202020204" pitchFamily="34" charset="0"/>
              <a:ea typeface="微軟正黑體" panose="020B0604030504040204" pitchFamily="34" charset="-120"/>
            </a:endParaRPr>
          </a:p>
        </p:txBody>
      </p:sp>
      <p:sp>
        <p:nvSpPr>
          <p:cNvPr id="26" name="TextBox 26"/>
          <p:cNvSpPr txBox="1"/>
          <p:nvPr/>
        </p:nvSpPr>
        <p:spPr>
          <a:xfrm>
            <a:off x="1665607" y="790575"/>
            <a:ext cx="3268562" cy="1018292"/>
          </a:xfrm>
          <a:prstGeom prst="rect">
            <a:avLst/>
          </a:prstGeom>
        </p:spPr>
        <p:txBody>
          <a:bodyPr wrap="square" lIns="0" tIns="0" rIns="0" bIns="0" rtlCol="0" anchor="t">
            <a:spAutoFit/>
          </a:bodyPr>
          <a:lstStyle/>
          <a:p>
            <a:pPr algn="ctr">
              <a:lnSpc>
                <a:spcPts val="8539"/>
              </a:lnSpc>
              <a:spcBef>
                <a:spcPct val="0"/>
              </a:spcBef>
            </a:pPr>
            <a:r>
              <a:rPr lang="en-US" sz="6000" b="1" spc="365" dirty="0" err="1">
                <a:solidFill>
                  <a:srgbClr val="513F33"/>
                </a:solidFill>
                <a:latin typeface="Arial" panose="020B0604020202020204" pitchFamily="34" charset="0"/>
                <a:ea typeface="微軟正黑體" panose="020B0604030504040204" pitchFamily="34" charset="-120"/>
              </a:rPr>
              <a:t>功能介紹</a:t>
            </a:r>
            <a:endParaRPr lang="en-US" sz="6000" b="1" spc="365" dirty="0">
              <a:solidFill>
                <a:srgbClr val="513F33"/>
              </a:solidFill>
              <a:latin typeface="Arial" panose="020B0604020202020204" pitchFamily="34" charset="0"/>
              <a:ea typeface="微軟正黑體" panose="020B0604030504040204" pitchFamily="34" charset="-120"/>
            </a:endParaRPr>
          </a:p>
        </p:txBody>
      </p:sp>
      <p:grpSp>
        <p:nvGrpSpPr>
          <p:cNvPr id="27" name="Group 6">
            <a:extLst>
              <a:ext uri="{FF2B5EF4-FFF2-40B4-BE49-F238E27FC236}">
                <a16:creationId xmlns:a16="http://schemas.microsoft.com/office/drawing/2014/main" id="{E384A57D-D668-8DA5-44DA-6867305FE2BE}"/>
              </a:ext>
            </a:extLst>
          </p:cNvPr>
          <p:cNvGrpSpPr/>
          <p:nvPr/>
        </p:nvGrpSpPr>
        <p:grpSpPr>
          <a:xfrm>
            <a:off x="1119770" y="2627520"/>
            <a:ext cx="5969322" cy="5009249"/>
            <a:chOff x="0" y="0"/>
            <a:chExt cx="1572167" cy="1319308"/>
          </a:xfrm>
        </p:grpSpPr>
        <p:sp>
          <p:nvSpPr>
            <p:cNvPr id="28" name="Freeform 7">
              <a:extLst>
                <a:ext uri="{FF2B5EF4-FFF2-40B4-BE49-F238E27FC236}">
                  <a16:creationId xmlns:a16="http://schemas.microsoft.com/office/drawing/2014/main" id="{266EE1D8-7FAC-A116-7E89-A7D81F77EA2E}"/>
                </a:ext>
              </a:extLst>
            </p:cNvPr>
            <p:cNvSpPr/>
            <p:nvPr/>
          </p:nvSpPr>
          <p:spPr>
            <a:xfrm>
              <a:off x="0" y="0"/>
              <a:ext cx="1572167" cy="1319308"/>
            </a:xfrm>
            <a:custGeom>
              <a:avLst/>
              <a:gdLst/>
              <a:ahLst/>
              <a:cxnLst/>
              <a:rect l="l" t="t" r="r" b="b"/>
              <a:pathLst>
                <a:path w="1572167" h="1319308">
                  <a:moveTo>
                    <a:pt x="66145" y="0"/>
                  </a:moveTo>
                  <a:lnTo>
                    <a:pt x="1506023" y="0"/>
                  </a:lnTo>
                  <a:cubicBezTo>
                    <a:pt x="1523565" y="0"/>
                    <a:pt x="1540389" y="6969"/>
                    <a:pt x="1552794" y="19373"/>
                  </a:cubicBezTo>
                  <a:cubicBezTo>
                    <a:pt x="1565198" y="31778"/>
                    <a:pt x="1572167" y="48602"/>
                    <a:pt x="1572167" y="66145"/>
                  </a:cubicBezTo>
                  <a:lnTo>
                    <a:pt x="1572167" y="1253164"/>
                  </a:lnTo>
                  <a:cubicBezTo>
                    <a:pt x="1572167" y="1270707"/>
                    <a:pt x="1565198" y="1287531"/>
                    <a:pt x="1552794" y="1299935"/>
                  </a:cubicBezTo>
                  <a:cubicBezTo>
                    <a:pt x="1540389" y="1312340"/>
                    <a:pt x="1523565" y="1319308"/>
                    <a:pt x="1506023" y="1319308"/>
                  </a:cubicBezTo>
                  <a:lnTo>
                    <a:pt x="66145" y="1319308"/>
                  </a:lnTo>
                  <a:cubicBezTo>
                    <a:pt x="48602" y="1319308"/>
                    <a:pt x="31778" y="1312340"/>
                    <a:pt x="19373" y="1299935"/>
                  </a:cubicBezTo>
                  <a:cubicBezTo>
                    <a:pt x="6969" y="1287531"/>
                    <a:pt x="0" y="1270707"/>
                    <a:pt x="0" y="1253164"/>
                  </a:cubicBezTo>
                  <a:lnTo>
                    <a:pt x="0" y="66145"/>
                  </a:lnTo>
                  <a:cubicBezTo>
                    <a:pt x="0" y="48602"/>
                    <a:pt x="6969" y="31778"/>
                    <a:pt x="19373" y="19373"/>
                  </a:cubicBezTo>
                  <a:cubicBezTo>
                    <a:pt x="31778" y="6969"/>
                    <a:pt x="48602" y="0"/>
                    <a:pt x="66145" y="0"/>
                  </a:cubicBezTo>
                  <a:close/>
                </a:path>
              </a:pathLst>
            </a:custGeom>
            <a:solidFill>
              <a:srgbClr val="FFFFFF"/>
            </a:solidFill>
          </p:spPr>
          <p:txBody>
            <a:bodyPr/>
            <a:lstStyle/>
            <a:p>
              <a:endParaRPr lang="zh-TW" altLang="en-US">
                <a:latin typeface="Arial" panose="020B0604020202020204" pitchFamily="34" charset="0"/>
                <a:ea typeface="微軟正黑體" panose="020B0604030504040204" pitchFamily="34" charset="-120"/>
              </a:endParaRPr>
            </a:p>
          </p:txBody>
        </p:sp>
        <p:sp>
          <p:nvSpPr>
            <p:cNvPr id="29" name="TextBox 8">
              <a:extLst>
                <a:ext uri="{FF2B5EF4-FFF2-40B4-BE49-F238E27FC236}">
                  <a16:creationId xmlns:a16="http://schemas.microsoft.com/office/drawing/2014/main" id="{A5C053DD-45D1-5BC2-C738-72A1A89F9DDB}"/>
                </a:ext>
              </a:extLst>
            </p:cNvPr>
            <p:cNvSpPr txBox="1"/>
            <p:nvPr/>
          </p:nvSpPr>
          <p:spPr>
            <a:xfrm>
              <a:off x="0" y="-76200"/>
              <a:ext cx="1572167" cy="1395508"/>
            </a:xfrm>
            <a:prstGeom prst="rect">
              <a:avLst/>
            </a:prstGeom>
          </p:spPr>
          <p:txBody>
            <a:bodyPr lIns="50800" tIns="50800" rIns="50800" bIns="50800" rtlCol="0" anchor="ctr"/>
            <a:lstStyle/>
            <a:p>
              <a:pPr algn="ctr">
                <a:lnSpc>
                  <a:spcPts val="2756"/>
                </a:lnSpc>
              </a:pPr>
              <a:endParaRPr>
                <a:latin typeface="Arial" panose="020B0604020202020204" pitchFamily="34" charset="0"/>
                <a:ea typeface="微軟正黑體" panose="020B0604030504040204" pitchFamily="34" charset="-120"/>
              </a:endParaRPr>
            </a:p>
          </p:txBody>
        </p:sp>
      </p:grpSp>
      <p:sp>
        <p:nvSpPr>
          <p:cNvPr id="30" name="Freeform 9">
            <a:extLst>
              <a:ext uri="{FF2B5EF4-FFF2-40B4-BE49-F238E27FC236}">
                <a16:creationId xmlns:a16="http://schemas.microsoft.com/office/drawing/2014/main" id="{FED93698-B565-F704-749B-2168B0DB9215}"/>
              </a:ext>
            </a:extLst>
          </p:cNvPr>
          <p:cNvSpPr/>
          <p:nvPr/>
        </p:nvSpPr>
        <p:spPr>
          <a:xfrm rot="19025515">
            <a:off x="5369693" y="3900699"/>
            <a:ext cx="534021" cy="846218"/>
          </a:xfrm>
          <a:custGeom>
            <a:avLst/>
            <a:gdLst/>
            <a:ahLst/>
            <a:cxnLst/>
            <a:rect l="l" t="t" r="r" b="b"/>
            <a:pathLst>
              <a:path w="534021" h="846218">
                <a:moveTo>
                  <a:pt x="0" y="0"/>
                </a:moveTo>
                <a:lnTo>
                  <a:pt x="534021" y="0"/>
                </a:lnTo>
                <a:lnTo>
                  <a:pt x="534021" y="846218"/>
                </a:lnTo>
                <a:lnTo>
                  <a:pt x="0" y="846218"/>
                </a:lnTo>
                <a:lnTo>
                  <a:pt x="0" y="0"/>
                </a:lnTo>
                <a:close/>
              </a:path>
            </a:pathLst>
          </a:custGeom>
          <a:blipFill>
            <a:blip r:embed="rId13"/>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sp>
        <p:nvSpPr>
          <p:cNvPr id="31" name="Freeform 10">
            <a:extLst>
              <a:ext uri="{FF2B5EF4-FFF2-40B4-BE49-F238E27FC236}">
                <a16:creationId xmlns:a16="http://schemas.microsoft.com/office/drawing/2014/main" id="{2B0B502C-BBDF-BD27-B17A-09E6ECAF13BC}"/>
              </a:ext>
            </a:extLst>
          </p:cNvPr>
          <p:cNvSpPr/>
          <p:nvPr/>
        </p:nvSpPr>
        <p:spPr>
          <a:xfrm>
            <a:off x="3236163" y="5666072"/>
            <a:ext cx="1475840" cy="1475840"/>
          </a:xfrm>
          <a:custGeom>
            <a:avLst/>
            <a:gdLst/>
            <a:ahLst/>
            <a:cxnLst/>
            <a:rect l="l" t="t" r="r" b="b"/>
            <a:pathLst>
              <a:path w="1475840" h="1475840">
                <a:moveTo>
                  <a:pt x="0" y="0"/>
                </a:moveTo>
                <a:lnTo>
                  <a:pt x="1475840" y="0"/>
                </a:lnTo>
                <a:lnTo>
                  <a:pt x="1475840" y="1475839"/>
                </a:lnTo>
                <a:lnTo>
                  <a:pt x="0" y="1475839"/>
                </a:lnTo>
                <a:lnTo>
                  <a:pt x="0" y="0"/>
                </a:lnTo>
                <a:close/>
              </a:path>
            </a:pathLst>
          </a:custGeom>
          <a:blipFill>
            <a:blip r:embed="rId14"/>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sp>
        <p:nvSpPr>
          <p:cNvPr id="32" name="Freeform 11">
            <a:extLst>
              <a:ext uri="{FF2B5EF4-FFF2-40B4-BE49-F238E27FC236}">
                <a16:creationId xmlns:a16="http://schemas.microsoft.com/office/drawing/2014/main" id="{3927AA71-9C41-AB9E-1349-5ACA408D1F51}"/>
              </a:ext>
            </a:extLst>
          </p:cNvPr>
          <p:cNvSpPr/>
          <p:nvPr/>
        </p:nvSpPr>
        <p:spPr>
          <a:xfrm>
            <a:off x="1209751" y="4497325"/>
            <a:ext cx="1862787" cy="1397090"/>
          </a:xfrm>
          <a:custGeom>
            <a:avLst/>
            <a:gdLst/>
            <a:ahLst/>
            <a:cxnLst/>
            <a:rect l="l" t="t" r="r" b="b"/>
            <a:pathLst>
              <a:path w="1862787" h="1397090">
                <a:moveTo>
                  <a:pt x="0" y="0"/>
                </a:moveTo>
                <a:lnTo>
                  <a:pt x="1862787" y="0"/>
                </a:lnTo>
                <a:lnTo>
                  <a:pt x="1862787" y="1397090"/>
                </a:lnTo>
                <a:lnTo>
                  <a:pt x="0" y="1397090"/>
                </a:lnTo>
                <a:lnTo>
                  <a:pt x="0" y="0"/>
                </a:lnTo>
                <a:close/>
              </a:path>
            </a:pathLst>
          </a:custGeom>
          <a:blipFill>
            <a:blip r:embed="rId15"/>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sp>
        <p:nvSpPr>
          <p:cNvPr id="33" name="Freeform 12">
            <a:extLst>
              <a:ext uri="{FF2B5EF4-FFF2-40B4-BE49-F238E27FC236}">
                <a16:creationId xmlns:a16="http://schemas.microsoft.com/office/drawing/2014/main" id="{806A4B48-64C0-7477-34BC-3DE129996A74}"/>
              </a:ext>
            </a:extLst>
          </p:cNvPr>
          <p:cNvSpPr/>
          <p:nvPr/>
        </p:nvSpPr>
        <p:spPr>
          <a:xfrm>
            <a:off x="4728592" y="4568296"/>
            <a:ext cx="2182275" cy="1676906"/>
          </a:xfrm>
          <a:custGeom>
            <a:avLst/>
            <a:gdLst/>
            <a:ahLst/>
            <a:cxnLst/>
            <a:rect l="l" t="t" r="r" b="b"/>
            <a:pathLst>
              <a:path w="2182275" h="1676906">
                <a:moveTo>
                  <a:pt x="0" y="0"/>
                </a:moveTo>
                <a:lnTo>
                  <a:pt x="2182275" y="0"/>
                </a:lnTo>
                <a:lnTo>
                  <a:pt x="2182275" y="1676906"/>
                </a:lnTo>
                <a:lnTo>
                  <a:pt x="0" y="1676906"/>
                </a:lnTo>
                <a:lnTo>
                  <a:pt x="0" y="0"/>
                </a:lnTo>
                <a:close/>
              </a:path>
            </a:pathLst>
          </a:custGeom>
          <a:blipFill>
            <a:blip r:embed="rId16"/>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sp>
        <p:nvSpPr>
          <p:cNvPr id="34" name="Freeform 13">
            <a:extLst>
              <a:ext uri="{FF2B5EF4-FFF2-40B4-BE49-F238E27FC236}">
                <a16:creationId xmlns:a16="http://schemas.microsoft.com/office/drawing/2014/main" id="{C033567A-F536-CC99-D226-7D4C6558CEAB}"/>
              </a:ext>
            </a:extLst>
          </p:cNvPr>
          <p:cNvSpPr/>
          <p:nvPr/>
        </p:nvSpPr>
        <p:spPr>
          <a:xfrm>
            <a:off x="4924571" y="2627520"/>
            <a:ext cx="2164520" cy="956416"/>
          </a:xfrm>
          <a:custGeom>
            <a:avLst/>
            <a:gdLst/>
            <a:ahLst/>
            <a:cxnLst/>
            <a:rect l="l" t="t" r="r" b="b"/>
            <a:pathLst>
              <a:path w="2164520" h="956416">
                <a:moveTo>
                  <a:pt x="0" y="0"/>
                </a:moveTo>
                <a:lnTo>
                  <a:pt x="2164520" y="0"/>
                </a:lnTo>
                <a:lnTo>
                  <a:pt x="2164520" y="956416"/>
                </a:lnTo>
                <a:lnTo>
                  <a:pt x="0" y="956416"/>
                </a:lnTo>
                <a:lnTo>
                  <a:pt x="0" y="0"/>
                </a:lnTo>
                <a:close/>
              </a:path>
            </a:pathLst>
          </a:custGeom>
          <a:blipFill>
            <a:blip r:embed="rId17"/>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sp>
        <p:nvSpPr>
          <p:cNvPr id="35" name="Freeform 15">
            <a:extLst>
              <a:ext uri="{FF2B5EF4-FFF2-40B4-BE49-F238E27FC236}">
                <a16:creationId xmlns:a16="http://schemas.microsoft.com/office/drawing/2014/main" id="{670FFBDF-4FE8-CC74-E409-98BBE94A60F1}"/>
              </a:ext>
            </a:extLst>
          </p:cNvPr>
          <p:cNvSpPr/>
          <p:nvPr/>
        </p:nvSpPr>
        <p:spPr>
          <a:xfrm>
            <a:off x="2677906" y="3322865"/>
            <a:ext cx="1698064" cy="1036405"/>
          </a:xfrm>
          <a:custGeom>
            <a:avLst/>
            <a:gdLst/>
            <a:ahLst/>
            <a:cxnLst/>
            <a:rect l="l" t="t" r="r" b="b"/>
            <a:pathLst>
              <a:path w="1698064" h="1036405">
                <a:moveTo>
                  <a:pt x="0" y="0"/>
                </a:moveTo>
                <a:lnTo>
                  <a:pt x="1698064" y="0"/>
                </a:lnTo>
                <a:lnTo>
                  <a:pt x="1698064" y="1036404"/>
                </a:lnTo>
                <a:lnTo>
                  <a:pt x="0" y="1036404"/>
                </a:lnTo>
                <a:lnTo>
                  <a:pt x="0" y="0"/>
                </a:lnTo>
                <a:close/>
              </a:path>
            </a:pathLst>
          </a:custGeom>
          <a:blipFill>
            <a:blip r:embed="rId18"/>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sp>
        <p:nvSpPr>
          <p:cNvPr id="36" name="TextBox 25">
            <a:extLst>
              <a:ext uri="{FF2B5EF4-FFF2-40B4-BE49-F238E27FC236}">
                <a16:creationId xmlns:a16="http://schemas.microsoft.com/office/drawing/2014/main" id="{FD297D4A-8E94-4144-7B64-638D254ED83A}"/>
              </a:ext>
            </a:extLst>
          </p:cNvPr>
          <p:cNvSpPr txBox="1"/>
          <p:nvPr/>
        </p:nvSpPr>
        <p:spPr>
          <a:xfrm>
            <a:off x="2978456" y="7068560"/>
            <a:ext cx="1986947" cy="397609"/>
          </a:xfrm>
          <a:prstGeom prst="rect">
            <a:avLst/>
          </a:prstGeom>
        </p:spPr>
        <p:txBody>
          <a:bodyPr lIns="0" tIns="0" rIns="0" bIns="0" rtlCol="0" anchor="t">
            <a:spAutoFit/>
          </a:bodyPr>
          <a:lstStyle/>
          <a:p>
            <a:pPr algn="ctr">
              <a:lnSpc>
                <a:spcPts val="3366"/>
              </a:lnSpc>
              <a:spcBef>
                <a:spcPct val="0"/>
              </a:spcBef>
            </a:pPr>
            <a:r>
              <a:rPr lang="en-US" sz="2404" dirty="0" err="1">
                <a:solidFill>
                  <a:srgbClr val="513F33"/>
                </a:solidFill>
                <a:latin typeface="Arial" panose="020B0604020202020204" pitchFamily="34" charset="0"/>
                <a:ea typeface="微軟正黑體" panose="020B0604030504040204" pitchFamily="34" charset="-120"/>
              </a:rPr>
              <a:t>溫溼度感測器</a:t>
            </a:r>
            <a:endParaRPr lang="en-US" sz="2404" dirty="0">
              <a:solidFill>
                <a:srgbClr val="513F33"/>
              </a:solidFill>
              <a:latin typeface="Arial" panose="020B0604020202020204" pitchFamily="34" charset="0"/>
              <a:ea typeface="微軟正黑體" panose="020B0604030504040204" pitchFamily="34" charset="-120"/>
            </a:endParaRPr>
          </a:p>
        </p:txBody>
      </p:sp>
      <p:sp>
        <p:nvSpPr>
          <p:cNvPr id="37" name="TextBox 26">
            <a:extLst>
              <a:ext uri="{FF2B5EF4-FFF2-40B4-BE49-F238E27FC236}">
                <a16:creationId xmlns:a16="http://schemas.microsoft.com/office/drawing/2014/main" id="{AE3AB3DE-BC9D-9F26-C97A-3FD36FB3DFBC}"/>
              </a:ext>
            </a:extLst>
          </p:cNvPr>
          <p:cNvSpPr txBox="1"/>
          <p:nvPr/>
        </p:nvSpPr>
        <p:spPr>
          <a:xfrm>
            <a:off x="1328678" y="5695610"/>
            <a:ext cx="1787057" cy="397609"/>
          </a:xfrm>
          <a:prstGeom prst="rect">
            <a:avLst/>
          </a:prstGeom>
        </p:spPr>
        <p:txBody>
          <a:bodyPr lIns="0" tIns="0" rIns="0" bIns="0" rtlCol="0" anchor="t">
            <a:spAutoFit/>
          </a:bodyPr>
          <a:lstStyle/>
          <a:p>
            <a:pPr algn="ctr">
              <a:lnSpc>
                <a:spcPts val="3366"/>
              </a:lnSpc>
              <a:spcBef>
                <a:spcPct val="0"/>
              </a:spcBef>
            </a:pPr>
            <a:r>
              <a:rPr lang="en-US" sz="2404" dirty="0" err="1">
                <a:solidFill>
                  <a:srgbClr val="513F33"/>
                </a:solidFill>
                <a:latin typeface="Arial" panose="020B0604020202020204" pitchFamily="34" charset="0"/>
                <a:ea typeface="微軟正黑體" panose="020B0604030504040204" pitchFamily="34" charset="-120"/>
              </a:rPr>
              <a:t>氣體感測器</a:t>
            </a:r>
            <a:endParaRPr lang="en-US" sz="2404" dirty="0">
              <a:solidFill>
                <a:srgbClr val="513F33"/>
              </a:solidFill>
              <a:latin typeface="Arial" panose="020B0604020202020204" pitchFamily="34" charset="0"/>
              <a:ea typeface="微軟正黑體" panose="020B0604030504040204" pitchFamily="34" charset="-120"/>
            </a:endParaRPr>
          </a:p>
        </p:txBody>
      </p:sp>
      <p:sp>
        <p:nvSpPr>
          <p:cNvPr id="38" name="TextBox 27">
            <a:extLst>
              <a:ext uri="{FF2B5EF4-FFF2-40B4-BE49-F238E27FC236}">
                <a16:creationId xmlns:a16="http://schemas.microsoft.com/office/drawing/2014/main" id="{436FDCEF-B02C-5DC6-B0D5-EEE4CE4D7829}"/>
              </a:ext>
            </a:extLst>
          </p:cNvPr>
          <p:cNvSpPr txBox="1"/>
          <p:nvPr/>
        </p:nvSpPr>
        <p:spPr>
          <a:xfrm>
            <a:off x="5011543" y="6035641"/>
            <a:ext cx="2032207" cy="900888"/>
          </a:xfrm>
          <a:prstGeom prst="rect">
            <a:avLst/>
          </a:prstGeom>
        </p:spPr>
        <p:txBody>
          <a:bodyPr lIns="0" tIns="0" rIns="0" bIns="0" rtlCol="0" anchor="t">
            <a:spAutoFit/>
          </a:bodyPr>
          <a:lstStyle/>
          <a:p>
            <a:pPr algn="ctr">
              <a:lnSpc>
                <a:spcPts val="3665"/>
              </a:lnSpc>
            </a:pPr>
            <a:r>
              <a:rPr lang="en-US" sz="2400" dirty="0">
                <a:solidFill>
                  <a:srgbClr val="513F33"/>
                </a:solidFill>
                <a:latin typeface="Arial" panose="020B0604020202020204" pitchFamily="34" charset="0"/>
                <a:ea typeface="微軟正黑體" panose="020B0604030504040204" pitchFamily="34" charset="-120"/>
              </a:rPr>
              <a:t>PM2.5</a:t>
            </a:r>
          </a:p>
          <a:p>
            <a:pPr algn="ctr">
              <a:lnSpc>
                <a:spcPts val="3665"/>
              </a:lnSpc>
              <a:spcBef>
                <a:spcPct val="0"/>
              </a:spcBef>
            </a:pPr>
            <a:r>
              <a:rPr lang="en-US" sz="2400" dirty="0" err="1">
                <a:solidFill>
                  <a:srgbClr val="513F33"/>
                </a:solidFill>
                <a:latin typeface="Arial" panose="020B0604020202020204" pitchFamily="34" charset="0"/>
                <a:ea typeface="微軟正黑體" panose="020B0604030504040204" pitchFamily="34" charset="-120"/>
              </a:rPr>
              <a:t>粉塵感測器</a:t>
            </a:r>
            <a:endParaRPr lang="en-US" sz="2400" dirty="0">
              <a:solidFill>
                <a:srgbClr val="513F33"/>
              </a:solidFill>
              <a:latin typeface="Arial" panose="020B0604020202020204" pitchFamily="34" charset="0"/>
              <a:ea typeface="微軟正黑體" panose="020B0604030504040204" pitchFamily="34" charset="-120"/>
            </a:endParaRPr>
          </a:p>
        </p:txBody>
      </p:sp>
      <p:sp>
        <p:nvSpPr>
          <p:cNvPr id="39" name="TextBox 29">
            <a:extLst>
              <a:ext uri="{FF2B5EF4-FFF2-40B4-BE49-F238E27FC236}">
                <a16:creationId xmlns:a16="http://schemas.microsoft.com/office/drawing/2014/main" id="{20D0703D-D27E-EBC1-C7D7-09B04EF5C469}"/>
              </a:ext>
            </a:extLst>
          </p:cNvPr>
          <p:cNvSpPr txBox="1"/>
          <p:nvPr/>
        </p:nvSpPr>
        <p:spPr>
          <a:xfrm>
            <a:off x="2545023" y="4504485"/>
            <a:ext cx="2050686" cy="397609"/>
          </a:xfrm>
          <a:prstGeom prst="rect">
            <a:avLst/>
          </a:prstGeom>
        </p:spPr>
        <p:txBody>
          <a:bodyPr lIns="0" tIns="0" rIns="0" bIns="0" rtlCol="0" anchor="t">
            <a:spAutoFit/>
          </a:bodyPr>
          <a:lstStyle/>
          <a:p>
            <a:pPr algn="ctr">
              <a:lnSpc>
                <a:spcPts val="3366"/>
              </a:lnSpc>
              <a:spcBef>
                <a:spcPct val="0"/>
              </a:spcBef>
            </a:pPr>
            <a:r>
              <a:rPr lang="en-US" sz="2404" dirty="0" err="1">
                <a:solidFill>
                  <a:srgbClr val="513F33"/>
                </a:solidFill>
                <a:latin typeface="Arial" panose="020B0604020202020204" pitchFamily="34" charset="0"/>
                <a:ea typeface="微軟正黑體" panose="020B0604030504040204" pitchFamily="34" charset="-120"/>
              </a:rPr>
              <a:t>超音波感測器</a:t>
            </a:r>
            <a:endParaRPr lang="en-US" sz="2404" dirty="0">
              <a:solidFill>
                <a:srgbClr val="513F33"/>
              </a:solidFill>
              <a:latin typeface="Arial" panose="020B0604020202020204" pitchFamily="34" charset="0"/>
              <a:ea typeface="微軟正黑體" panose="020B0604030504040204" pitchFamily="34" charset="-120"/>
            </a:endParaRPr>
          </a:p>
        </p:txBody>
      </p:sp>
      <p:sp>
        <p:nvSpPr>
          <p:cNvPr id="40" name="TextBox 29">
            <a:extLst>
              <a:ext uri="{FF2B5EF4-FFF2-40B4-BE49-F238E27FC236}">
                <a16:creationId xmlns:a16="http://schemas.microsoft.com/office/drawing/2014/main" id="{87743E05-959A-3BF4-1749-3A14BB338DF2}"/>
              </a:ext>
            </a:extLst>
          </p:cNvPr>
          <p:cNvSpPr txBox="1"/>
          <p:nvPr/>
        </p:nvSpPr>
        <p:spPr>
          <a:xfrm>
            <a:off x="5011543" y="3636914"/>
            <a:ext cx="2050686" cy="397609"/>
          </a:xfrm>
          <a:prstGeom prst="rect">
            <a:avLst/>
          </a:prstGeom>
        </p:spPr>
        <p:txBody>
          <a:bodyPr lIns="0" tIns="0" rIns="0" bIns="0" rtlCol="0" anchor="t">
            <a:spAutoFit/>
          </a:bodyPr>
          <a:lstStyle/>
          <a:p>
            <a:pPr algn="ctr">
              <a:lnSpc>
                <a:spcPts val="3366"/>
              </a:lnSpc>
              <a:spcBef>
                <a:spcPct val="0"/>
              </a:spcBef>
            </a:pPr>
            <a:r>
              <a:rPr lang="en-US" sz="2404" dirty="0">
                <a:solidFill>
                  <a:srgbClr val="513F33"/>
                </a:solidFill>
                <a:latin typeface="Arial" panose="020B0604020202020204" pitchFamily="34" charset="0"/>
                <a:ea typeface="微軟正黑體" panose="020B0604030504040204" pitchFamily="34" charset="-120"/>
              </a:rPr>
              <a:t>HUB 5168+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841" b="-8841"/>
            </a:stretch>
          </a:blipFill>
        </p:spPr>
        <p:txBody>
          <a:bodyPr/>
          <a:lstStyle/>
          <a:p>
            <a:endParaRPr lang="zh-TW" altLang="en-US"/>
          </a:p>
        </p:txBody>
      </p:sp>
      <p:grpSp>
        <p:nvGrpSpPr>
          <p:cNvPr id="3" name="Group 3"/>
          <p:cNvGrpSpPr/>
          <p:nvPr/>
        </p:nvGrpSpPr>
        <p:grpSpPr>
          <a:xfrm>
            <a:off x="2433851" y="870459"/>
            <a:ext cx="2775867" cy="1732909"/>
            <a:chOff x="-352461" y="-210988"/>
            <a:chExt cx="3701156" cy="2310546"/>
          </a:xfrm>
        </p:grpSpPr>
        <p:sp>
          <p:nvSpPr>
            <p:cNvPr id="4" name="TextBox 4"/>
            <p:cNvSpPr txBox="1"/>
            <p:nvPr/>
          </p:nvSpPr>
          <p:spPr>
            <a:xfrm>
              <a:off x="-352461" y="-210988"/>
              <a:ext cx="3701156" cy="1402094"/>
            </a:xfrm>
            <a:prstGeom prst="rect">
              <a:avLst/>
            </a:prstGeom>
          </p:spPr>
          <p:txBody>
            <a:bodyPr wrap="square" lIns="0" tIns="0" rIns="0" bIns="0" rtlCol="0" anchor="t">
              <a:spAutoFit/>
            </a:bodyPr>
            <a:lstStyle/>
            <a:p>
              <a:pPr marL="0" lvl="0" indent="0" algn="ctr">
                <a:lnSpc>
                  <a:spcPts val="8234"/>
                </a:lnSpc>
                <a:spcBef>
                  <a:spcPct val="0"/>
                </a:spcBef>
              </a:pPr>
              <a:r>
                <a:rPr lang="en-US" sz="8000" b="1" u="none" strike="noStrike" spc="365" dirty="0" err="1">
                  <a:solidFill>
                    <a:srgbClr val="000000"/>
                  </a:solidFill>
                  <a:latin typeface="Arial" panose="020B0604020202020204" pitchFamily="34" charset="0"/>
                  <a:ea typeface="微軟正黑體" panose="020B0604030504040204" pitchFamily="34" charset="-120"/>
                </a:rPr>
                <a:t>目錄</a:t>
              </a:r>
              <a:endParaRPr lang="en-US" sz="8000" b="1" u="none" strike="noStrike" spc="365" dirty="0">
                <a:solidFill>
                  <a:srgbClr val="000000"/>
                </a:solidFill>
                <a:latin typeface="Arial" panose="020B0604020202020204" pitchFamily="34" charset="0"/>
                <a:ea typeface="微軟正黑體" panose="020B0604030504040204" pitchFamily="34" charset="-120"/>
              </a:endParaRPr>
            </a:p>
          </p:txBody>
        </p:sp>
        <p:sp>
          <p:nvSpPr>
            <p:cNvPr id="5" name="TextBox 5"/>
            <p:cNvSpPr txBox="1"/>
            <p:nvPr/>
          </p:nvSpPr>
          <p:spPr>
            <a:xfrm>
              <a:off x="0" y="1529317"/>
              <a:ext cx="2280108" cy="570241"/>
            </a:xfrm>
            <a:prstGeom prst="rect">
              <a:avLst/>
            </a:prstGeom>
          </p:spPr>
          <p:txBody>
            <a:bodyPr lIns="0" tIns="0" rIns="0" bIns="0" rtlCol="0" anchor="t">
              <a:spAutoFit/>
            </a:bodyPr>
            <a:lstStyle/>
            <a:p>
              <a:pPr marL="0" lvl="0" indent="0" algn="l">
                <a:lnSpc>
                  <a:spcPts val="3920"/>
                </a:lnSpc>
                <a:spcBef>
                  <a:spcPct val="0"/>
                </a:spcBef>
              </a:pPr>
              <a:endParaRPr>
                <a:latin typeface="Arial" panose="020B0604020202020204" pitchFamily="34" charset="0"/>
                <a:ea typeface="微軟正黑體" panose="020B0604030504040204" pitchFamily="34" charset="-120"/>
              </a:endParaRPr>
            </a:p>
          </p:txBody>
        </p:sp>
      </p:grpSp>
      <p:grpSp>
        <p:nvGrpSpPr>
          <p:cNvPr id="6" name="Group 6"/>
          <p:cNvGrpSpPr/>
          <p:nvPr/>
        </p:nvGrpSpPr>
        <p:grpSpPr>
          <a:xfrm>
            <a:off x="1590838" y="2420148"/>
            <a:ext cx="7012826" cy="868440"/>
            <a:chOff x="0" y="0"/>
            <a:chExt cx="9350435" cy="1157920"/>
          </a:xfrm>
        </p:grpSpPr>
        <p:sp>
          <p:nvSpPr>
            <p:cNvPr id="7" name="Freeform 7"/>
            <p:cNvSpPr/>
            <p:nvPr/>
          </p:nvSpPr>
          <p:spPr>
            <a:xfrm>
              <a:off x="0" y="0"/>
              <a:ext cx="1124235" cy="1157920"/>
            </a:xfrm>
            <a:custGeom>
              <a:avLst/>
              <a:gdLst/>
              <a:ahLst/>
              <a:cxnLst/>
              <a:rect l="l" t="t" r="r" b="b"/>
              <a:pathLst>
                <a:path w="1124235" h="1157920">
                  <a:moveTo>
                    <a:pt x="0" y="0"/>
                  </a:moveTo>
                  <a:lnTo>
                    <a:pt x="1124235" y="0"/>
                  </a:lnTo>
                  <a:lnTo>
                    <a:pt x="1124235" y="1157920"/>
                  </a:lnTo>
                  <a:lnTo>
                    <a:pt x="0" y="1157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sp>
          <p:nvSpPr>
            <p:cNvPr id="8" name="TextBox 8"/>
            <p:cNvSpPr txBox="1"/>
            <p:nvPr/>
          </p:nvSpPr>
          <p:spPr>
            <a:xfrm>
              <a:off x="1775219" y="221632"/>
              <a:ext cx="7575216" cy="718145"/>
            </a:xfrm>
            <a:prstGeom prst="rect">
              <a:avLst/>
            </a:prstGeom>
          </p:spPr>
          <p:txBody>
            <a:bodyPr lIns="0" tIns="0" rIns="0" bIns="0" rtlCol="0" anchor="t">
              <a:spAutoFit/>
            </a:bodyPr>
            <a:lstStyle/>
            <a:p>
              <a:pPr algn="l">
                <a:lnSpc>
                  <a:spcPts val="4199"/>
                </a:lnSpc>
              </a:pPr>
              <a:r>
                <a:rPr lang="en-US" sz="4000" b="1" dirty="0" err="1">
                  <a:solidFill>
                    <a:srgbClr val="000000"/>
                  </a:solidFill>
                  <a:latin typeface="Arial" panose="020B0604020202020204" pitchFamily="34" charset="0"/>
                  <a:ea typeface="微軟正黑體" panose="020B0604030504040204" pitchFamily="34" charset="-120"/>
                </a:rPr>
                <a:t>設計動機</a:t>
              </a:r>
              <a:endParaRPr lang="en-US" sz="4000" b="1" dirty="0">
                <a:solidFill>
                  <a:srgbClr val="000000"/>
                </a:solidFill>
                <a:latin typeface="Arial" panose="020B0604020202020204" pitchFamily="34" charset="0"/>
                <a:ea typeface="微軟正黑體" panose="020B0604030504040204" pitchFamily="34" charset="-120"/>
              </a:endParaRPr>
            </a:p>
          </p:txBody>
        </p:sp>
        <p:sp>
          <p:nvSpPr>
            <p:cNvPr id="9" name="TextBox 9"/>
            <p:cNvSpPr txBox="1"/>
            <p:nvPr/>
          </p:nvSpPr>
          <p:spPr>
            <a:xfrm>
              <a:off x="375108" y="476065"/>
              <a:ext cx="421625" cy="381045"/>
            </a:xfrm>
            <a:prstGeom prst="rect">
              <a:avLst/>
            </a:prstGeom>
          </p:spPr>
          <p:txBody>
            <a:bodyPr lIns="0" tIns="0" rIns="0" bIns="0" rtlCol="0" anchor="t">
              <a:spAutoFit/>
            </a:bodyPr>
            <a:lstStyle/>
            <a:p>
              <a:pPr algn="ctr">
                <a:lnSpc>
                  <a:spcPts val="1960"/>
                </a:lnSpc>
              </a:pPr>
              <a:r>
                <a:rPr lang="en-US" sz="3200" dirty="0">
                  <a:solidFill>
                    <a:srgbClr val="000000"/>
                  </a:solidFill>
                  <a:latin typeface="Arial" panose="020B0604020202020204" pitchFamily="34" charset="0"/>
                  <a:ea typeface="微軟正黑體" panose="020B0604030504040204" pitchFamily="34" charset="-120"/>
                </a:rPr>
                <a:t>1</a:t>
              </a:r>
            </a:p>
          </p:txBody>
        </p:sp>
      </p:grpSp>
      <p:grpSp>
        <p:nvGrpSpPr>
          <p:cNvPr id="10" name="Group 10"/>
          <p:cNvGrpSpPr/>
          <p:nvPr/>
        </p:nvGrpSpPr>
        <p:grpSpPr>
          <a:xfrm>
            <a:off x="1590838" y="3460038"/>
            <a:ext cx="7006799" cy="868440"/>
            <a:chOff x="0" y="0"/>
            <a:chExt cx="9342399" cy="1157920"/>
          </a:xfrm>
        </p:grpSpPr>
        <p:sp>
          <p:nvSpPr>
            <p:cNvPr id="11" name="TextBox 11"/>
            <p:cNvSpPr txBox="1"/>
            <p:nvPr/>
          </p:nvSpPr>
          <p:spPr>
            <a:xfrm>
              <a:off x="1767183" y="220187"/>
              <a:ext cx="7575216" cy="718145"/>
            </a:xfrm>
            <a:prstGeom prst="rect">
              <a:avLst/>
            </a:prstGeom>
          </p:spPr>
          <p:txBody>
            <a:bodyPr lIns="0" tIns="0" rIns="0" bIns="0" rtlCol="0" anchor="t">
              <a:spAutoFit/>
            </a:bodyPr>
            <a:lstStyle>
              <a:defPPr>
                <a:defRPr lang="en-US"/>
              </a:defPPr>
              <a:lvl1pPr>
                <a:lnSpc>
                  <a:spcPts val="4199"/>
                </a:lnSpc>
                <a:defRPr sz="4000" b="1">
                  <a:solidFill>
                    <a:srgbClr val="000000"/>
                  </a:solidFill>
                  <a:latin typeface="Arial" panose="020B0604020202020204" pitchFamily="34" charset="0"/>
                  <a:ea typeface="微軟正黑體" panose="020B0604030504040204" pitchFamily="34" charset="-120"/>
                </a:defRPr>
              </a:lvl1pPr>
            </a:lstStyle>
            <a:p>
              <a:r>
                <a:rPr lang="en-US" dirty="0" err="1"/>
                <a:t>基本介紹</a:t>
              </a:r>
              <a:endParaRPr lang="en-US" dirty="0"/>
            </a:p>
          </p:txBody>
        </p:sp>
        <p:sp>
          <p:nvSpPr>
            <p:cNvPr id="12" name="Freeform 12"/>
            <p:cNvSpPr/>
            <p:nvPr/>
          </p:nvSpPr>
          <p:spPr>
            <a:xfrm>
              <a:off x="0" y="0"/>
              <a:ext cx="1124235" cy="1157920"/>
            </a:xfrm>
            <a:custGeom>
              <a:avLst/>
              <a:gdLst/>
              <a:ahLst/>
              <a:cxnLst/>
              <a:rect l="l" t="t" r="r" b="b"/>
              <a:pathLst>
                <a:path w="1124235" h="1157920">
                  <a:moveTo>
                    <a:pt x="0" y="0"/>
                  </a:moveTo>
                  <a:lnTo>
                    <a:pt x="1124235" y="0"/>
                  </a:lnTo>
                  <a:lnTo>
                    <a:pt x="1124235" y="1157920"/>
                  </a:lnTo>
                  <a:lnTo>
                    <a:pt x="0" y="1157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sp>
          <p:nvSpPr>
            <p:cNvPr id="13" name="TextBox 13"/>
            <p:cNvSpPr txBox="1"/>
            <p:nvPr/>
          </p:nvSpPr>
          <p:spPr>
            <a:xfrm>
              <a:off x="375108" y="496164"/>
              <a:ext cx="421625" cy="381045"/>
            </a:xfrm>
            <a:prstGeom prst="rect">
              <a:avLst/>
            </a:prstGeom>
          </p:spPr>
          <p:txBody>
            <a:bodyPr lIns="0" tIns="0" rIns="0" bIns="0" rtlCol="0" anchor="t">
              <a:spAutoFit/>
            </a:bodyPr>
            <a:lstStyle/>
            <a:p>
              <a:pPr algn="ctr">
                <a:lnSpc>
                  <a:spcPts val="1960"/>
                </a:lnSpc>
              </a:pPr>
              <a:r>
                <a:rPr lang="en-US" sz="3200" dirty="0">
                  <a:solidFill>
                    <a:srgbClr val="000000"/>
                  </a:solidFill>
                  <a:latin typeface="Arial" panose="020B0604020202020204" pitchFamily="34" charset="0"/>
                  <a:ea typeface="微軟正黑體" panose="020B0604030504040204" pitchFamily="34" charset="-120"/>
                </a:rPr>
                <a:t>2</a:t>
              </a:r>
            </a:p>
          </p:txBody>
        </p:sp>
      </p:grpSp>
      <p:grpSp>
        <p:nvGrpSpPr>
          <p:cNvPr id="14" name="Group 14"/>
          <p:cNvGrpSpPr/>
          <p:nvPr/>
        </p:nvGrpSpPr>
        <p:grpSpPr>
          <a:xfrm>
            <a:off x="1590675" y="7558583"/>
            <a:ext cx="7006962" cy="868440"/>
            <a:chOff x="0" y="0"/>
            <a:chExt cx="9342616" cy="1157920"/>
          </a:xfrm>
        </p:grpSpPr>
        <p:sp>
          <p:nvSpPr>
            <p:cNvPr id="15" name="TextBox 15"/>
            <p:cNvSpPr txBox="1"/>
            <p:nvPr/>
          </p:nvSpPr>
          <p:spPr>
            <a:xfrm>
              <a:off x="1767400" y="244235"/>
              <a:ext cx="7575216" cy="718145"/>
            </a:xfrm>
            <a:prstGeom prst="rect">
              <a:avLst/>
            </a:prstGeom>
          </p:spPr>
          <p:txBody>
            <a:bodyPr lIns="0" tIns="0" rIns="0" bIns="0" rtlCol="0" anchor="t">
              <a:spAutoFit/>
            </a:bodyPr>
            <a:lstStyle>
              <a:defPPr>
                <a:defRPr lang="en-US"/>
              </a:defPPr>
              <a:lvl1pPr>
                <a:lnSpc>
                  <a:spcPts val="4199"/>
                </a:lnSpc>
                <a:defRPr sz="4000" b="1">
                  <a:solidFill>
                    <a:srgbClr val="000000"/>
                  </a:solidFill>
                  <a:latin typeface="Arial" panose="020B0604020202020204" pitchFamily="34" charset="0"/>
                  <a:ea typeface="微軟正黑體" panose="020B0604030504040204" pitchFamily="34" charset="-120"/>
                </a:defRPr>
              </a:lvl1pPr>
            </a:lstStyle>
            <a:p>
              <a:r>
                <a:rPr lang="en-US" dirty="0" err="1"/>
                <a:t>應用</a:t>
              </a:r>
              <a:endParaRPr lang="en-US" dirty="0"/>
            </a:p>
          </p:txBody>
        </p:sp>
        <p:sp>
          <p:nvSpPr>
            <p:cNvPr id="16" name="Freeform 16"/>
            <p:cNvSpPr/>
            <p:nvPr/>
          </p:nvSpPr>
          <p:spPr>
            <a:xfrm>
              <a:off x="0" y="0"/>
              <a:ext cx="1124235" cy="1157920"/>
            </a:xfrm>
            <a:custGeom>
              <a:avLst/>
              <a:gdLst/>
              <a:ahLst/>
              <a:cxnLst/>
              <a:rect l="l" t="t" r="r" b="b"/>
              <a:pathLst>
                <a:path w="1124235" h="1157920">
                  <a:moveTo>
                    <a:pt x="0" y="0"/>
                  </a:moveTo>
                  <a:lnTo>
                    <a:pt x="1124235" y="0"/>
                  </a:lnTo>
                  <a:lnTo>
                    <a:pt x="1124235" y="1157920"/>
                  </a:lnTo>
                  <a:lnTo>
                    <a:pt x="0" y="1157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sp>
          <p:nvSpPr>
            <p:cNvPr id="17" name="TextBox 17"/>
            <p:cNvSpPr txBox="1"/>
            <p:nvPr/>
          </p:nvSpPr>
          <p:spPr>
            <a:xfrm>
              <a:off x="395776" y="479524"/>
              <a:ext cx="421625" cy="381045"/>
            </a:xfrm>
            <a:prstGeom prst="rect">
              <a:avLst/>
            </a:prstGeom>
          </p:spPr>
          <p:txBody>
            <a:bodyPr lIns="0" tIns="0" rIns="0" bIns="0" rtlCol="0" anchor="t">
              <a:spAutoFit/>
            </a:bodyPr>
            <a:lstStyle/>
            <a:p>
              <a:pPr algn="ctr">
                <a:lnSpc>
                  <a:spcPts val="1960"/>
                </a:lnSpc>
              </a:pPr>
              <a:r>
                <a:rPr lang="en-US" sz="3200" dirty="0">
                  <a:solidFill>
                    <a:srgbClr val="000000"/>
                  </a:solidFill>
                  <a:latin typeface="Arial" panose="020B0604020202020204" pitchFamily="34" charset="0"/>
                  <a:ea typeface="微軟正黑體" panose="020B0604030504040204" pitchFamily="34" charset="-120"/>
                </a:rPr>
                <a:t>3</a:t>
              </a:r>
            </a:p>
          </p:txBody>
        </p:sp>
      </p:grpSp>
      <p:grpSp>
        <p:nvGrpSpPr>
          <p:cNvPr id="18" name="Group 18"/>
          <p:cNvGrpSpPr/>
          <p:nvPr/>
        </p:nvGrpSpPr>
        <p:grpSpPr>
          <a:xfrm>
            <a:off x="1590838" y="8824080"/>
            <a:ext cx="7006799" cy="868440"/>
            <a:chOff x="0" y="0"/>
            <a:chExt cx="9342399" cy="1157920"/>
          </a:xfrm>
        </p:grpSpPr>
        <p:sp>
          <p:nvSpPr>
            <p:cNvPr id="19" name="TextBox 19"/>
            <p:cNvSpPr txBox="1"/>
            <p:nvPr/>
          </p:nvSpPr>
          <p:spPr>
            <a:xfrm>
              <a:off x="1767183" y="219887"/>
              <a:ext cx="7575216" cy="718145"/>
            </a:xfrm>
            <a:prstGeom prst="rect">
              <a:avLst/>
            </a:prstGeom>
          </p:spPr>
          <p:txBody>
            <a:bodyPr lIns="0" tIns="0" rIns="0" bIns="0" rtlCol="0" anchor="t">
              <a:spAutoFit/>
            </a:bodyPr>
            <a:lstStyle>
              <a:defPPr>
                <a:defRPr lang="en-US"/>
              </a:defPPr>
              <a:lvl1pPr>
                <a:lnSpc>
                  <a:spcPts val="4199"/>
                </a:lnSpc>
                <a:defRPr sz="4000" b="1">
                  <a:solidFill>
                    <a:srgbClr val="000000"/>
                  </a:solidFill>
                  <a:latin typeface="Arial" panose="020B0604020202020204" pitchFamily="34" charset="0"/>
                  <a:ea typeface="微軟正黑體" panose="020B0604030504040204" pitchFamily="34" charset="-120"/>
                </a:defRPr>
              </a:lvl1pPr>
            </a:lstStyle>
            <a:p>
              <a:r>
                <a:rPr lang="en-US" dirty="0" err="1"/>
                <a:t>結論</a:t>
              </a:r>
              <a:endParaRPr lang="en-US" dirty="0"/>
            </a:p>
          </p:txBody>
        </p:sp>
        <p:sp>
          <p:nvSpPr>
            <p:cNvPr id="20" name="Freeform 20"/>
            <p:cNvSpPr/>
            <p:nvPr/>
          </p:nvSpPr>
          <p:spPr>
            <a:xfrm>
              <a:off x="0" y="0"/>
              <a:ext cx="1124235" cy="1157920"/>
            </a:xfrm>
            <a:custGeom>
              <a:avLst/>
              <a:gdLst/>
              <a:ahLst/>
              <a:cxnLst/>
              <a:rect l="l" t="t" r="r" b="b"/>
              <a:pathLst>
                <a:path w="1124235" h="1157920">
                  <a:moveTo>
                    <a:pt x="0" y="0"/>
                  </a:moveTo>
                  <a:lnTo>
                    <a:pt x="1124235" y="0"/>
                  </a:lnTo>
                  <a:lnTo>
                    <a:pt x="1124235" y="1157920"/>
                  </a:lnTo>
                  <a:lnTo>
                    <a:pt x="0" y="1157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sp>
          <p:nvSpPr>
            <p:cNvPr id="21" name="TextBox 21"/>
            <p:cNvSpPr txBox="1"/>
            <p:nvPr/>
          </p:nvSpPr>
          <p:spPr>
            <a:xfrm>
              <a:off x="375108" y="472133"/>
              <a:ext cx="421625" cy="381045"/>
            </a:xfrm>
            <a:prstGeom prst="rect">
              <a:avLst/>
            </a:prstGeom>
          </p:spPr>
          <p:txBody>
            <a:bodyPr lIns="0" tIns="0" rIns="0" bIns="0" rtlCol="0" anchor="t">
              <a:spAutoFit/>
            </a:bodyPr>
            <a:lstStyle>
              <a:defPPr>
                <a:defRPr lang="en-US"/>
              </a:defPPr>
              <a:lvl1pPr algn="ctr">
                <a:lnSpc>
                  <a:spcPts val="1960"/>
                </a:lnSpc>
                <a:defRPr sz="3200">
                  <a:solidFill>
                    <a:srgbClr val="000000"/>
                  </a:solidFill>
                  <a:latin typeface="Arial" panose="020B0604020202020204" pitchFamily="34" charset="0"/>
                  <a:ea typeface="微軟正黑體" panose="020B0604030504040204" pitchFamily="34" charset="-120"/>
                </a:defRPr>
              </a:lvl1pPr>
            </a:lstStyle>
            <a:p>
              <a:r>
                <a:rPr lang="en-US" dirty="0"/>
                <a:t>4</a:t>
              </a:r>
            </a:p>
          </p:txBody>
        </p:sp>
      </p:grpSp>
      <p:sp>
        <p:nvSpPr>
          <p:cNvPr id="22" name="Freeform 22"/>
          <p:cNvSpPr/>
          <p:nvPr/>
        </p:nvSpPr>
        <p:spPr>
          <a:xfrm>
            <a:off x="10725746" y="1223394"/>
            <a:ext cx="1820933" cy="1630974"/>
          </a:xfrm>
          <a:custGeom>
            <a:avLst/>
            <a:gdLst/>
            <a:ahLst/>
            <a:cxnLst/>
            <a:rect l="l" t="t" r="r" b="b"/>
            <a:pathLst>
              <a:path w="1820933" h="1630974">
                <a:moveTo>
                  <a:pt x="0" y="0"/>
                </a:moveTo>
                <a:lnTo>
                  <a:pt x="1820933" y="0"/>
                </a:lnTo>
                <a:lnTo>
                  <a:pt x="1820933" y="1630974"/>
                </a:lnTo>
                <a:lnTo>
                  <a:pt x="0" y="1630974"/>
                </a:lnTo>
                <a:lnTo>
                  <a:pt x="0" y="0"/>
                </a:lnTo>
                <a:close/>
              </a:path>
            </a:pathLst>
          </a:custGeom>
          <a:blipFill>
            <a:blip r:embed="rId5"/>
            <a:stretch>
              <a:fillRect b="-28325"/>
            </a:stretch>
          </a:blipFill>
        </p:spPr>
        <p:txBody>
          <a:bodyPr/>
          <a:lstStyle/>
          <a:p>
            <a:endParaRPr lang="zh-TW" altLang="en-US"/>
          </a:p>
        </p:txBody>
      </p:sp>
      <p:sp>
        <p:nvSpPr>
          <p:cNvPr id="23" name="Freeform 23"/>
          <p:cNvSpPr/>
          <p:nvPr/>
        </p:nvSpPr>
        <p:spPr>
          <a:xfrm>
            <a:off x="7369204" y="3817200"/>
            <a:ext cx="4083455" cy="2417478"/>
          </a:xfrm>
          <a:custGeom>
            <a:avLst/>
            <a:gdLst/>
            <a:ahLst/>
            <a:cxnLst/>
            <a:rect l="l" t="t" r="r" b="b"/>
            <a:pathLst>
              <a:path w="4083455" h="2417478">
                <a:moveTo>
                  <a:pt x="0" y="0"/>
                </a:moveTo>
                <a:lnTo>
                  <a:pt x="4083455" y="0"/>
                </a:lnTo>
                <a:lnTo>
                  <a:pt x="4083455" y="2417477"/>
                </a:lnTo>
                <a:lnTo>
                  <a:pt x="0" y="2417477"/>
                </a:lnTo>
                <a:lnTo>
                  <a:pt x="0" y="0"/>
                </a:lnTo>
                <a:close/>
              </a:path>
            </a:pathLst>
          </a:custGeom>
          <a:blipFill>
            <a:blip r:embed="rId6"/>
            <a:stretch>
              <a:fillRect/>
            </a:stretch>
          </a:blipFill>
        </p:spPr>
        <p:txBody>
          <a:bodyPr/>
          <a:lstStyle/>
          <a:p>
            <a:endParaRPr lang="zh-TW" altLang="en-US"/>
          </a:p>
        </p:txBody>
      </p:sp>
      <p:sp>
        <p:nvSpPr>
          <p:cNvPr id="24" name="Freeform 24"/>
          <p:cNvSpPr/>
          <p:nvPr/>
        </p:nvSpPr>
        <p:spPr>
          <a:xfrm rot="5400000">
            <a:off x="5847890" y="6234677"/>
            <a:ext cx="3708994" cy="3708994"/>
          </a:xfrm>
          <a:custGeom>
            <a:avLst/>
            <a:gdLst/>
            <a:ahLst/>
            <a:cxnLst/>
            <a:rect l="l" t="t" r="r" b="b"/>
            <a:pathLst>
              <a:path w="3708994" h="3708994">
                <a:moveTo>
                  <a:pt x="0" y="0"/>
                </a:moveTo>
                <a:lnTo>
                  <a:pt x="3708994" y="0"/>
                </a:lnTo>
                <a:lnTo>
                  <a:pt x="3708994" y="3708994"/>
                </a:lnTo>
                <a:lnTo>
                  <a:pt x="0" y="3708994"/>
                </a:lnTo>
                <a:lnTo>
                  <a:pt x="0" y="0"/>
                </a:lnTo>
                <a:close/>
              </a:path>
            </a:pathLst>
          </a:custGeom>
          <a:blipFill>
            <a:blip r:embed="rId7"/>
            <a:stretch>
              <a:fillRect/>
            </a:stretch>
          </a:blipFill>
        </p:spPr>
        <p:txBody>
          <a:bodyPr/>
          <a:lstStyle/>
          <a:p>
            <a:endParaRPr lang="zh-TW" altLang="en-US">
              <a:latin typeface="Arial" panose="020B0604020202020204" pitchFamily="34" charset="0"/>
              <a:ea typeface="微軟正黑體" panose="020B0604030504040204" pitchFamily="34" charset="-120"/>
            </a:endParaRPr>
          </a:p>
        </p:txBody>
      </p:sp>
      <p:sp>
        <p:nvSpPr>
          <p:cNvPr id="25" name="Freeform 25"/>
          <p:cNvSpPr/>
          <p:nvPr/>
        </p:nvSpPr>
        <p:spPr>
          <a:xfrm>
            <a:off x="12170126" y="7049066"/>
            <a:ext cx="2132659" cy="1553691"/>
          </a:xfrm>
          <a:custGeom>
            <a:avLst/>
            <a:gdLst/>
            <a:ahLst/>
            <a:cxnLst/>
            <a:rect l="l" t="t" r="r" b="b"/>
            <a:pathLst>
              <a:path w="2132659" h="1553691">
                <a:moveTo>
                  <a:pt x="0" y="0"/>
                </a:moveTo>
                <a:lnTo>
                  <a:pt x="2132659" y="0"/>
                </a:lnTo>
                <a:lnTo>
                  <a:pt x="2132659" y="1553691"/>
                </a:lnTo>
                <a:lnTo>
                  <a:pt x="0" y="1553691"/>
                </a:lnTo>
                <a:lnTo>
                  <a:pt x="0" y="0"/>
                </a:lnTo>
                <a:close/>
              </a:path>
            </a:pathLst>
          </a:custGeom>
          <a:blipFill>
            <a:blip r:embed="rId8"/>
            <a:stretch>
              <a:fillRect r="-6850"/>
            </a:stretch>
          </a:blipFill>
        </p:spPr>
        <p:txBody>
          <a:bodyPr/>
          <a:lstStyle/>
          <a:p>
            <a:endParaRPr lang="zh-TW" altLang="en-US"/>
          </a:p>
        </p:txBody>
      </p:sp>
      <p:sp>
        <p:nvSpPr>
          <p:cNvPr id="26" name="TextBox 26"/>
          <p:cNvSpPr txBox="1"/>
          <p:nvPr/>
        </p:nvSpPr>
        <p:spPr>
          <a:xfrm>
            <a:off x="2729256" y="4652327"/>
            <a:ext cx="9525" cy="754694"/>
          </a:xfrm>
          <a:prstGeom prst="rect">
            <a:avLst/>
          </a:prstGeom>
        </p:spPr>
        <p:txBody>
          <a:bodyPr lIns="0" tIns="0" rIns="0" bIns="0" rtlCol="0" anchor="t">
            <a:spAutoFit/>
          </a:bodyPr>
          <a:lstStyle/>
          <a:p>
            <a:pPr algn="ctr">
              <a:lnSpc>
                <a:spcPts val="7279"/>
              </a:lnSpc>
            </a:pPr>
            <a:endParaRPr>
              <a:latin typeface="Arial" panose="020B0604020202020204" pitchFamily="34" charset="0"/>
              <a:ea typeface="微軟正黑體" panose="020B0604030504040204" pitchFamily="34" charset="-120"/>
            </a:endParaRPr>
          </a:p>
        </p:txBody>
      </p:sp>
      <p:sp>
        <p:nvSpPr>
          <p:cNvPr id="27" name="TextBox 27"/>
          <p:cNvSpPr txBox="1"/>
          <p:nvPr/>
        </p:nvSpPr>
        <p:spPr>
          <a:xfrm>
            <a:off x="3126974" y="4371389"/>
            <a:ext cx="4045736" cy="2645917"/>
          </a:xfrm>
          <a:prstGeom prst="rect">
            <a:avLst/>
          </a:prstGeom>
        </p:spPr>
        <p:txBody>
          <a:bodyPr wrap="square" lIns="0" tIns="0" rIns="0" bIns="0" rtlCol="0" anchor="t">
            <a:spAutoFit/>
          </a:bodyPr>
          <a:lstStyle/>
          <a:p>
            <a:pPr lvl="1" indent="-457200" algn="l">
              <a:lnSpc>
                <a:spcPts val="4199"/>
              </a:lnSpc>
              <a:spcBef>
                <a:spcPct val="0"/>
              </a:spcBef>
              <a:buFont typeface="Arial" panose="020B0604020202020204" pitchFamily="34" charset="0"/>
              <a:buChar char="•"/>
            </a:pPr>
            <a:r>
              <a:rPr lang="en-US" sz="2400" b="1" dirty="0">
                <a:solidFill>
                  <a:srgbClr val="000000"/>
                </a:solidFill>
                <a:latin typeface="Arial" panose="020B0604020202020204" pitchFamily="34" charset="0"/>
                <a:ea typeface="微軟正黑體" panose="020B0604030504040204" pitchFamily="34" charset="-120"/>
              </a:rPr>
              <a:t>HUB</a:t>
            </a:r>
            <a:r>
              <a:rPr lang="en-US" sz="2400" dirty="0">
                <a:solidFill>
                  <a:srgbClr val="000000"/>
                </a:solidFill>
                <a:latin typeface="Arial" panose="020B0604020202020204" pitchFamily="34" charset="0"/>
                <a:ea typeface="微軟正黑體" panose="020B0604030504040204" pitchFamily="34" charset="-120"/>
              </a:rPr>
              <a:t>  </a:t>
            </a:r>
            <a:r>
              <a:rPr lang="en-US" sz="2400" b="1" dirty="0">
                <a:solidFill>
                  <a:srgbClr val="000000"/>
                </a:solidFill>
                <a:latin typeface="Arial" panose="020B0604020202020204" pitchFamily="34" charset="0"/>
                <a:ea typeface="微軟正黑體" panose="020B0604030504040204" pitchFamily="34" charset="-120"/>
              </a:rPr>
              <a:t>5168+</a:t>
            </a:r>
          </a:p>
          <a:p>
            <a:pPr lvl="1" indent="-457200">
              <a:lnSpc>
                <a:spcPts val="4199"/>
              </a:lnSpc>
              <a:spcBef>
                <a:spcPct val="0"/>
              </a:spcBef>
              <a:buFont typeface="Arial" panose="020B0604020202020204" pitchFamily="34" charset="0"/>
              <a:buChar char="•"/>
            </a:pPr>
            <a:r>
              <a:rPr lang="en-US" altLang="zh-TW" sz="2400" b="1" dirty="0">
                <a:solidFill>
                  <a:srgbClr val="000000"/>
                </a:solidFill>
                <a:latin typeface="Arial" panose="020B0604020202020204" pitchFamily="34" charset="0"/>
                <a:ea typeface="微軟正黑體" panose="020B0604030504040204" pitchFamily="34" charset="-120"/>
              </a:rPr>
              <a:t>Arduino IDE II  </a:t>
            </a:r>
            <a:r>
              <a:rPr lang="en-US" altLang="zh-TW" sz="2400" b="1" dirty="0" err="1">
                <a:solidFill>
                  <a:srgbClr val="000000"/>
                </a:solidFill>
                <a:latin typeface="Arial" panose="020B0604020202020204" pitchFamily="34" charset="0"/>
                <a:ea typeface="微軟正黑體" panose="020B0604030504040204" pitchFamily="34" charset="-120"/>
              </a:rPr>
              <a:t>UNO板</a:t>
            </a:r>
            <a:endParaRPr lang="en-US" altLang="zh-TW" sz="2400" b="1" dirty="0">
              <a:solidFill>
                <a:srgbClr val="000000"/>
              </a:solidFill>
              <a:latin typeface="Arial" panose="020B0604020202020204" pitchFamily="34" charset="0"/>
              <a:ea typeface="微軟正黑體" panose="020B0604030504040204" pitchFamily="34" charset="-120"/>
            </a:endParaRPr>
          </a:p>
          <a:p>
            <a:pPr lvl="1" indent="-457200">
              <a:lnSpc>
                <a:spcPts val="4199"/>
              </a:lnSpc>
              <a:spcBef>
                <a:spcPct val="0"/>
              </a:spcBef>
              <a:buFont typeface="Arial" panose="020B0604020202020204" pitchFamily="34" charset="0"/>
              <a:buChar char="•"/>
            </a:pPr>
            <a:r>
              <a:rPr lang="en-US" altLang="zh-TW" sz="2400" b="1" u="none" strike="noStrike" dirty="0">
                <a:solidFill>
                  <a:srgbClr val="000000"/>
                </a:solidFill>
                <a:latin typeface="Arial" panose="020B0604020202020204" pitchFamily="34" charset="0"/>
                <a:ea typeface="微軟正黑體" panose="020B0604030504040204" pitchFamily="34" charset="-120"/>
              </a:rPr>
              <a:t>HC-SR04</a:t>
            </a:r>
          </a:p>
          <a:p>
            <a:pPr lvl="1" indent="-457200">
              <a:lnSpc>
                <a:spcPts val="4199"/>
              </a:lnSpc>
              <a:spcBef>
                <a:spcPct val="0"/>
              </a:spcBef>
              <a:buFont typeface="Arial" panose="020B0604020202020204" pitchFamily="34" charset="0"/>
              <a:buChar char="•"/>
            </a:pPr>
            <a:r>
              <a:rPr lang="en-US" altLang="zh-TW" sz="2400" b="1" dirty="0">
                <a:solidFill>
                  <a:srgbClr val="000000"/>
                </a:solidFill>
                <a:latin typeface="Arial" panose="020B0604020202020204" pitchFamily="34" charset="0"/>
                <a:ea typeface="微軟正黑體" panose="020B0604030504040204" pitchFamily="34" charset="-120"/>
              </a:rPr>
              <a:t>OLED</a:t>
            </a:r>
          </a:p>
          <a:p>
            <a:pPr lvl="1" indent="-457200">
              <a:lnSpc>
                <a:spcPts val="4199"/>
              </a:lnSpc>
              <a:spcBef>
                <a:spcPct val="0"/>
              </a:spcBef>
              <a:buFont typeface="Arial" panose="020B0604020202020204" pitchFamily="34" charset="0"/>
              <a:buChar char="•"/>
            </a:pPr>
            <a:r>
              <a:rPr lang="en-US" altLang="zh-TW" sz="2400" b="1" dirty="0">
                <a:solidFill>
                  <a:srgbClr val="000000"/>
                </a:solidFill>
                <a:latin typeface="Arial" panose="020B0604020202020204" pitchFamily="34" charset="0"/>
                <a:ea typeface="微軟正黑體" panose="020B0604030504040204" pitchFamily="34" charset="-120"/>
              </a:rPr>
              <a:t>Line</a:t>
            </a:r>
            <a:r>
              <a:rPr lang="en-US" altLang="zh-TW" sz="2400" dirty="0">
                <a:solidFill>
                  <a:srgbClr val="000000"/>
                </a:solidFill>
                <a:latin typeface="Arial" panose="020B0604020202020204" pitchFamily="34" charset="0"/>
                <a:ea typeface="微軟正黑體" panose="020B0604030504040204" pitchFamily="34" charset="-120"/>
              </a:rPr>
              <a:t> </a:t>
            </a:r>
            <a:r>
              <a:rPr lang="en-US" altLang="zh-TW" sz="2400" b="1" dirty="0">
                <a:solidFill>
                  <a:srgbClr val="000000"/>
                </a:solidFill>
                <a:latin typeface="Arial" panose="020B0604020202020204" pitchFamily="34" charset="0"/>
                <a:ea typeface="微軟正黑體" panose="020B0604030504040204" pitchFamily="34" charset="-120"/>
              </a:rPr>
              <a:t>Notify</a:t>
            </a:r>
            <a:endParaRPr lang="en-US" sz="2400" b="1" dirty="0">
              <a:solidFill>
                <a:srgbClr val="000000"/>
              </a:solidFill>
              <a:latin typeface="Arial" panose="020B0604020202020204" pitchFamily="34" charset="0"/>
              <a:ea typeface="微軟正黑體" panose="020B0604030504040204" pitchFamily="34"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E4E3"/>
        </a:solidFill>
        <a:effectLst/>
      </p:bgPr>
    </p:bg>
    <p:spTree>
      <p:nvGrpSpPr>
        <p:cNvPr id="1" name=""/>
        <p:cNvGrpSpPr/>
        <p:nvPr/>
      </p:nvGrpSpPr>
      <p:grpSpPr>
        <a:xfrm>
          <a:off x="0" y="0"/>
          <a:ext cx="0" cy="0"/>
          <a:chOff x="0" y="0"/>
          <a:chExt cx="0" cy="0"/>
        </a:xfrm>
      </p:grpSpPr>
      <p:grpSp>
        <p:nvGrpSpPr>
          <p:cNvPr id="2" name="Group 2"/>
          <p:cNvGrpSpPr/>
          <p:nvPr/>
        </p:nvGrpSpPr>
        <p:grpSpPr>
          <a:xfrm>
            <a:off x="1119770" y="2627520"/>
            <a:ext cx="5969322" cy="5009249"/>
            <a:chOff x="0" y="0"/>
            <a:chExt cx="1572167" cy="1319308"/>
          </a:xfrm>
        </p:grpSpPr>
        <p:sp>
          <p:nvSpPr>
            <p:cNvPr id="3" name="Freeform 3"/>
            <p:cNvSpPr/>
            <p:nvPr/>
          </p:nvSpPr>
          <p:spPr>
            <a:xfrm>
              <a:off x="0" y="0"/>
              <a:ext cx="1572167" cy="1319308"/>
            </a:xfrm>
            <a:custGeom>
              <a:avLst/>
              <a:gdLst/>
              <a:ahLst/>
              <a:cxnLst/>
              <a:rect l="l" t="t" r="r" b="b"/>
              <a:pathLst>
                <a:path w="1572167" h="1319308">
                  <a:moveTo>
                    <a:pt x="66145" y="0"/>
                  </a:moveTo>
                  <a:lnTo>
                    <a:pt x="1506023" y="0"/>
                  </a:lnTo>
                  <a:cubicBezTo>
                    <a:pt x="1523565" y="0"/>
                    <a:pt x="1540389" y="6969"/>
                    <a:pt x="1552794" y="19373"/>
                  </a:cubicBezTo>
                  <a:cubicBezTo>
                    <a:pt x="1565198" y="31778"/>
                    <a:pt x="1572167" y="48602"/>
                    <a:pt x="1572167" y="66145"/>
                  </a:cubicBezTo>
                  <a:lnTo>
                    <a:pt x="1572167" y="1253164"/>
                  </a:lnTo>
                  <a:cubicBezTo>
                    <a:pt x="1572167" y="1270707"/>
                    <a:pt x="1565198" y="1287531"/>
                    <a:pt x="1552794" y="1299935"/>
                  </a:cubicBezTo>
                  <a:cubicBezTo>
                    <a:pt x="1540389" y="1312340"/>
                    <a:pt x="1523565" y="1319308"/>
                    <a:pt x="1506023" y="1319308"/>
                  </a:cubicBezTo>
                  <a:lnTo>
                    <a:pt x="66145" y="1319308"/>
                  </a:lnTo>
                  <a:cubicBezTo>
                    <a:pt x="48602" y="1319308"/>
                    <a:pt x="31778" y="1312340"/>
                    <a:pt x="19373" y="1299935"/>
                  </a:cubicBezTo>
                  <a:cubicBezTo>
                    <a:pt x="6969" y="1287531"/>
                    <a:pt x="0" y="1270707"/>
                    <a:pt x="0" y="1253164"/>
                  </a:cubicBezTo>
                  <a:lnTo>
                    <a:pt x="0" y="66145"/>
                  </a:lnTo>
                  <a:cubicBezTo>
                    <a:pt x="0" y="48602"/>
                    <a:pt x="6969" y="31778"/>
                    <a:pt x="19373" y="19373"/>
                  </a:cubicBezTo>
                  <a:cubicBezTo>
                    <a:pt x="31778" y="6969"/>
                    <a:pt x="48602" y="0"/>
                    <a:pt x="66145" y="0"/>
                  </a:cubicBezTo>
                  <a:close/>
                </a:path>
              </a:pathLst>
            </a:custGeom>
            <a:solidFill>
              <a:srgbClr val="FFFFFF"/>
            </a:solidFill>
          </p:spPr>
          <p:txBody>
            <a:bodyPr/>
            <a:lstStyle/>
            <a:p>
              <a:endParaRPr lang="zh-TW" altLang="en-US"/>
            </a:p>
          </p:txBody>
        </p:sp>
        <p:sp>
          <p:nvSpPr>
            <p:cNvPr id="4" name="TextBox 4"/>
            <p:cNvSpPr txBox="1"/>
            <p:nvPr/>
          </p:nvSpPr>
          <p:spPr>
            <a:xfrm>
              <a:off x="0" y="-76200"/>
              <a:ext cx="1572167" cy="1395508"/>
            </a:xfrm>
            <a:prstGeom prst="rect">
              <a:avLst/>
            </a:prstGeom>
          </p:spPr>
          <p:txBody>
            <a:bodyPr lIns="50800" tIns="50800" rIns="50800" bIns="50800" rtlCol="0" anchor="ctr"/>
            <a:lstStyle/>
            <a:p>
              <a:pPr algn="ctr">
                <a:lnSpc>
                  <a:spcPts val="2756"/>
                </a:lnSpc>
              </a:pPr>
              <a:endParaRPr/>
            </a:p>
          </p:txBody>
        </p:sp>
      </p:grpSp>
      <p:sp>
        <p:nvSpPr>
          <p:cNvPr id="5" name="Freeform 5"/>
          <p:cNvSpPr/>
          <p:nvPr/>
        </p:nvSpPr>
        <p:spPr>
          <a:xfrm>
            <a:off x="7287875" y="4833513"/>
            <a:ext cx="1242918" cy="886170"/>
          </a:xfrm>
          <a:custGeom>
            <a:avLst/>
            <a:gdLst/>
            <a:ahLst/>
            <a:cxnLst/>
            <a:rect l="l" t="t" r="r" b="b"/>
            <a:pathLst>
              <a:path w="1242918" h="886170">
                <a:moveTo>
                  <a:pt x="0" y="0"/>
                </a:moveTo>
                <a:lnTo>
                  <a:pt x="1242919" y="0"/>
                </a:lnTo>
                <a:lnTo>
                  <a:pt x="1242919" y="886169"/>
                </a:lnTo>
                <a:lnTo>
                  <a:pt x="0" y="8861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6" name="Freeform 6"/>
          <p:cNvSpPr/>
          <p:nvPr/>
        </p:nvSpPr>
        <p:spPr>
          <a:xfrm>
            <a:off x="9525" y="7554975"/>
            <a:ext cx="2673970" cy="2732025"/>
          </a:xfrm>
          <a:custGeom>
            <a:avLst/>
            <a:gdLst/>
            <a:ahLst/>
            <a:cxnLst/>
            <a:rect l="l" t="t" r="r" b="b"/>
            <a:pathLst>
              <a:path w="2673970" h="2732025">
                <a:moveTo>
                  <a:pt x="0" y="0"/>
                </a:moveTo>
                <a:lnTo>
                  <a:pt x="2673970" y="0"/>
                </a:lnTo>
                <a:lnTo>
                  <a:pt x="2673970" y="2732025"/>
                </a:lnTo>
                <a:lnTo>
                  <a:pt x="0" y="2732025"/>
                </a:lnTo>
                <a:lnTo>
                  <a:pt x="0" y="0"/>
                </a:lnTo>
                <a:close/>
              </a:path>
            </a:pathLst>
          </a:custGeom>
          <a:blipFill>
            <a:blip r:embed="rId4">
              <a:alphaModFix amt="20999"/>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7" name="Freeform 7"/>
          <p:cNvSpPr/>
          <p:nvPr/>
        </p:nvSpPr>
        <p:spPr>
          <a:xfrm rot="8993259">
            <a:off x="6149697" y="-1112405"/>
            <a:ext cx="2090970" cy="1817139"/>
          </a:xfrm>
          <a:custGeom>
            <a:avLst/>
            <a:gdLst/>
            <a:ahLst/>
            <a:cxnLst/>
            <a:rect l="l" t="t" r="r" b="b"/>
            <a:pathLst>
              <a:path w="2090970" h="1817139">
                <a:moveTo>
                  <a:pt x="0" y="0"/>
                </a:moveTo>
                <a:lnTo>
                  <a:pt x="2090970" y="0"/>
                </a:lnTo>
                <a:lnTo>
                  <a:pt x="2090970" y="1817139"/>
                </a:lnTo>
                <a:lnTo>
                  <a:pt x="0" y="18171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
        <p:nvSpPr>
          <p:cNvPr id="8" name="Freeform 8"/>
          <p:cNvSpPr/>
          <p:nvPr/>
        </p:nvSpPr>
        <p:spPr>
          <a:xfrm rot="-3151604">
            <a:off x="15888700" y="-2706546"/>
            <a:ext cx="4798601" cy="4114800"/>
          </a:xfrm>
          <a:custGeom>
            <a:avLst/>
            <a:gdLst/>
            <a:ahLst/>
            <a:cxnLst/>
            <a:rect l="l" t="t" r="r" b="b"/>
            <a:pathLst>
              <a:path w="4798601" h="4114800">
                <a:moveTo>
                  <a:pt x="0" y="0"/>
                </a:moveTo>
                <a:lnTo>
                  <a:pt x="4798600" y="0"/>
                </a:lnTo>
                <a:lnTo>
                  <a:pt x="47986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zh-TW" altLang="en-US"/>
          </a:p>
        </p:txBody>
      </p:sp>
      <p:sp>
        <p:nvSpPr>
          <p:cNvPr id="9" name="Freeform 9"/>
          <p:cNvSpPr/>
          <p:nvPr/>
        </p:nvSpPr>
        <p:spPr>
          <a:xfrm rot="9162527">
            <a:off x="8855614" y="9378430"/>
            <a:ext cx="2090970" cy="1817139"/>
          </a:xfrm>
          <a:custGeom>
            <a:avLst/>
            <a:gdLst/>
            <a:ahLst/>
            <a:cxnLst/>
            <a:rect l="l" t="t" r="r" b="b"/>
            <a:pathLst>
              <a:path w="2090970" h="1817139">
                <a:moveTo>
                  <a:pt x="0" y="0"/>
                </a:moveTo>
                <a:lnTo>
                  <a:pt x="2090971" y="0"/>
                </a:lnTo>
                <a:lnTo>
                  <a:pt x="2090971" y="1817140"/>
                </a:lnTo>
                <a:lnTo>
                  <a:pt x="0" y="18171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
        <p:nvSpPr>
          <p:cNvPr id="10" name="Freeform 10"/>
          <p:cNvSpPr/>
          <p:nvPr/>
        </p:nvSpPr>
        <p:spPr>
          <a:xfrm>
            <a:off x="16393578" y="8229600"/>
            <a:ext cx="4546740" cy="4114800"/>
          </a:xfrm>
          <a:custGeom>
            <a:avLst/>
            <a:gdLst/>
            <a:ahLst/>
            <a:cxnLst/>
            <a:rect l="l" t="t" r="r" b="b"/>
            <a:pathLst>
              <a:path w="4546740" h="4114800">
                <a:moveTo>
                  <a:pt x="0" y="0"/>
                </a:moveTo>
                <a:lnTo>
                  <a:pt x="4546740" y="0"/>
                </a:lnTo>
                <a:lnTo>
                  <a:pt x="454674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zh-TW" altLang="en-US"/>
          </a:p>
        </p:txBody>
      </p:sp>
      <p:grpSp>
        <p:nvGrpSpPr>
          <p:cNvPr id="11" name="Group 11"/>
          <p:cNvGrpSpPr/>
          <p:nvPr/>
        </p:nvGrpSpPr>
        <p:grpSpPr>
          <a:xfrm>
            <a:off x="8729578" y="1784215"/>
            <a:ext cx="8210521" cy="6984765"/>
            <a:chOff x="0" y="0"/>
            <a:chExt cx="1228689" cy="1045257"/>
          </a:xfrm>
        </p:grpSpPr>
        <p:sp>
          <p:nvSpPr>
            <p:cNvPr id="12" name="Freeform 12"/>
            <p:cNvSpPr/>
            <p:nvPr/>
          </p:nvSpPr>
          <p:spPr>
            <a:xfrm>
              <a:off x="0" y="0"/>
              <a:ext cx="1228689" cy="1045257"/>
            </a:xfrm>
            <a:custGeom>
              <a:avLst/>
              <a:gdLst/>
              <a:ahLst/>
              <a:cxnLst/>
              <a:rect l="l" t="t" r="r" b="b"/>
              <a:pathLst>
                <a:path w="1228689" h="1045257">
                  <a:moveTo>
                    <a:pt x="48089" y="0"/>
                  </a:moveTo>
                  <a:lnTo>
                    <a:pt x="1180600" y="0"/>
                  </a:lnTo>
                  <a:cubicBezTo>
                    <a:pt x="1207159" y="0"/>
                    <a:pt x="1228689" y="21530"/>
                    <a:pt x="1228689" y="48089"/>
                  </a:cubicBezTo>
                  <a:lnTo>
                    <a:pt x="1228689" y="997168"/>
                  </a:lnTo>
                  <a:cubicBezTo>
                    <a:pt x="1228689" y="1009922"/>
                    <a:pt x="1223623" y="1022154"/>
                    <a:pt x="1214604" y="1031172"/>
                  </a:cubicBezTo>
                  <a:cubicBezTo>
                    <a:pt x="1205586" y="1040191"/>
                    <a:pt x="1193354" y="1045257"/>
                    <a:pt x="1180600" y="1045257"/>
                  </a:cubicBezTo>
                  <a:lnTo>
                    <a:pt x="48089" y="1045257"/>
                  </a:lnTo>
                  <a:cubicBezTo>
                    <a:pt x="21530" y="1045257"/>
                    <a:pt x="0" y="1023727"/>
                    <a:pt x="0" y="997168"/>
                  </a:cubicBezTo>
                  <a:lnTo>
                    <a:pt x="0" y="48089"/>
                  </a:lnTo>
                  <a:cubicBezTo>
                    <a:pt x="0" y="35335"/>
                    <a:pt x="5067" y="23104"/>
                    <a:pt x="14085" y="14085"/>
                  </a:cubicBezTo>
                  <a:cubicBezTo>
                    <a:pt x="23104" y="5067"/>
                    <a:pt x="35335" y="0"/>
                    <a:pt x="48089" y="0"/>
                  </a:cubicBezTo>
                  <a:close/>
                </a:path>
              </a:pathLst>
            </a:custGeom>
            <a:solidFill>
              <a:srgbClr val="FFFFFF"/>
            </a:solidFill>
          </p:spPr>
          <p:txBody>
            <a:bodyPr/>
            <a:lstStyle/>
            <a:p>
              <a:endParaRPr lang="zh-TW" altLang="en-US"/>
            </a:p>
          </p:txBody>
        </p:sp>
        <p:sp>
          <p:nvSpPr>
            <p:cNvPr id="13" name="TextBox 13"/>
            <p:cNvSpPr txBox="1"/>
            <p:nvPr/>
          </p:nvSpPr>
          <p:spPr>
            <a:xfrm>
              <a:off x="0" y="-76200"/>
              <a:ext cx="1228689" cy="1121457"/>
            </a:xfrm>
            <a:prstGeom prst="rect">
              <a:avLst/>
            </a:prstGeom>
          </p:spPr>
          <p:txBody>
            <a:bodyPr lIns="50800" tIns="50800" rIns="50800" bIns="50800" rtlCol="0" anchor="ctr"/>
            <a:lstStyle/>
            <a:p>
              <a:pPr algn="ctr">
                <a:lnSpc>
                  <a:spcPts val="2756"/>
                </a:lnSpc>
              </a:pPr>
              <a:endParaRPr/>
            </a:p>
          </p:txBody>
        </p:sp>
      </p:grpSp>
      <p:sp>
        <p:nvSpPr>
          <p:cNvPr id="14" name="Freeform 14"/>
          <p:cNvSpPr/>
          <p:nvPr/>
        </p:nvSpPr>
        <p:spPr>
          <a:xfrm>
            <a:off x="2154738" y="3130689"/>
            <a:ext cx="3899385" cy="3094077"/>
          </a:xfrm>
          <a:custGeom>
            <a:avLst/>
            <a:gdLst/>
            <a:ahLst/>
            <a:cxnLst/>
            <a:rect l="l" t="t" r="r" b="b"/>
            <a:pathLst>
              <a:path w="3899385" h="3094077">
                <a:moveTo>
                  <a:pt x="0" y="0"/>
                </a:moveTo>
                <a:lnTo>
                  <a:pt x="3899385" y="0"/>
                </a:lnTo>
                <a:lnTo>
                  <a:pt x="3899385" y="3094077"/>
                </a:lnTo>
                <a:lnTo>
                  <a:pt x="0" y="3094077"/>
                </a:lnTo>
                <a:lnTo>
                  <a:pt x="0" y="0"/>
                </a:lnTo>
                <a:close/>
              </a:path>
            </a:pathLst>
          </a:custGeom>
          <a:blipFill>
            <a:blip r:embed="rId12"/>
            <a:stretch>
              <a:fillRect/>
            </a:stretch>
          </a:blipFill>
        </p:spPr>
        <p:txBody>
          <a:bodyPr/>
          <a:lstStyle/>
          <a:p>
            <a:endParaRPr lang="zh-TW" altLang="en-US"/>
          </a:p>
        </p:txBody>
      </p:sp>
      <p:sp>
        <p:nvSpPr>
          <p:cNvPr id="15" name="TextBox 15"/>
          <p:cNvSpPr txBox="1"/>
          <p:nvPr/>
        </p:nvSpPr>
        <p:spPr>
          <a:xfrm>
            <a:off x="1665606" y="790575"/>
            <a:ext cx="3454927" cy="1018292"/>
          </a:xfrm>
          <a:prstGeom prst="rect">
            <a:avLst/>
          </a:prstGeom>
        </p:spPr>
        <p:txBody>
          <a:bodyPr wrap="square" lIns="0" tIns="0" rIns="0" bIns="0" rtlCol="0" anchor="t">
            <a:spAutoFit/>
          </a:bodyPr>
          <a:lstStyle/>
          <a:p>
            <a:pPr algn="ctr">
              <a:lnSpc>
                <a:spcPts val="8539"/>
              </a:lnSpc>
              <a:spcBef>
                <a:spcPct val="0"/>
              </a:spcBef>
            </a:pPr>
            <a:r>
              <a:rPr lang="en-US" sz="6000" b="1" spc="365" dirty="0" err="1">
                <a:solidFill>
                  <a:srgbClr val="513F33"/>
                </a:solidFill>
                <a:latin typeface="Arial" panose="020B0604020202020204" pitchFamily="34" charset="0"/>
                <a:ea typeface="微軟正黑體" panose="020B0604030504040204" pitchFamily="34" charset="-120"/>
              </a:rPr>
              <a:t>功能介紹</a:t>
            </a:r>
            <a:endParaRPr lang="en-US" sz="6000" b="1" spc="365" dirty="0">
              <a:solidFill>
                <a:srgbClr val="513F33"/>
              </a:solidFill>
              <a:latin typeface="Arial" panose="020B0604020202020204" pitchFamily="34" charset="0"/>
              <a:ea typeface="微軟正黑體" panose="020B0604030504040204" pitchFamily="34" charset="-120"/>
            </a:endParaRPr>
          </a:p>
        </p:txBody>
      </p:sp>
      <p:sp>
        <p:nvSpPr>
          <p:cNvPr id="16" name="TextBox 16"/>
          <p:cNvSpPr txBox="1"/>
          <p:nvPr/>
        </p:nvSpPr>
        <p:spPr>
          <a:xfrm>
            <a:off x="3088327" y="6608235"/>
            <a:ext cx="2032207" cy="426463"/>
          </a:xfrm>
          <a:prstGeom prst="rect">
            <a:avLst/>
          </a:prstGeom>
        </p:spPr>
        <p:txBody>
          <a:bodyPr lIns="0" tIns="0" rIns="0" bIns="0" rtlCol="0" anchor="t">
            <a:spAutoFit/>
          </a:bodyPr>
          <a:lstStyle/>
          <a:p>
            <a:pPr algn="ctr">
              <a:lnSpc>
                <a:spcPts val="3665"/>
              </a:lnSpc>
              <a:spcBef>
                <a:spcPct val="0"/>
              </a:spcBef>
            </a:pPr>
            <a:r>
              <a:rPr lang="en-US" sz="2404" dirty="0" err="1">
                <a:solidFill>
                  <a:srgbClr val="513F33"/>
                </a:solidFill>
                <a:latin typeface="Arial" panose="020B0604020202020204" pitchFamily="34" charset="0"/>
                <a:ea typeface="微軟正黑體" panose="020B0604030504040204" pitchFamily="34" charset="-120"/>
              </a:rPr>
              <a:t>緊急按鈕</a:t>
            </a:r>
            <a:endParaRPr lang="en-US" sz="2404" dirty="0">
              <a:solidFill>
                <a:srgbClr val="513F33"/>
              </a:solidFill>
              <a:latin typeface="Arial" panose="020B0604020202020204" pitchFamily="34" charset="0"/>
              <a:ea typeface="微軟正黑體" panose="020B0604030504040204" pitchFamily="34" charset="-120"/>
            </a:endParaRPr>
          </a:p>
        </p:txBody>
      </p:sp>
      <p:sp>
        <p:nvSpPr>
          <p:cNvPr id="17" name="Freeform 17"/>
          <p:cNvSpPr/>
          <p:nvPr/>
        </p:nvSpPr>
        <p:spPr>
          <a:xfrm>
            <a:off x="10357451" y="2506733"/>
            <a:ext cx="4954775" cy="4978711"/>
          </a:xfrm>
          <a:custGeom>
            <a:avLst/>
            <a:gdLst/>
            <a:ahLst/>
            <a:cxnLst/>
            <a:rect l="l" t="t" r="r" b="b"/>
            <a:pathLst>
              <a:path w="4954775" h="4978711">
                <a:moveTo>
                  <a:pt x="0" y="0"/>
                </a:moveTo>
                <a:lnTo>
                  <a:pt x="4954775" y="0"/>
                </a:lnTo>
                <a:lnTo>
                  <a:pt x="4954775" y="4978711"/>
                </a:lnTo>
                <a:lnTo>
                  <a:pt x="0" y="4978711"/>
                </a:lnTo>
                <a:lnTo>
                  <a:pt x="0" y="0"/>
                </a:lnTo>
                <a:close/>
              </a:path>
            </a:pathLst>
          </a:custGeom>
          <a:blipFill>
            <a:blip r:embed="rId13"/>
            <a:stretch>
              <a:fillRect/>
            </a:stretch>
          </a:blipFill>
        </p:spPr>
        <p:txBody>
          <a:bodyPr/>
          <a:lstStyle/>
          <a:p>
            <a:endParaRPr lang="zh-TW" altLang="en-US"/>
          </a:p>
        </p:txBody>
      </p:sp>
      <p:sp>
        <p:nvSpPr>
          <p:cNvPr id="18" name="TextBox 18"/>
          <p:cNvSpPr txBox="1"/>
          <p:nvPr/>
        </p:nvSpPr>
        <p:spPr>
          <a:xfrm>
            <a:off x="11507394" y="7803137"/>
            <a:ext cx="3081661" cy="426463"/>
          </a:xfrm>
          <a:prstGeom prst="rect">
            <a:avLst/>
          </a:prstGeom>
        </p:spPr>
        <p:txBody>
          <a:bodyPr lIns="0" tIns="0" rIns="0" bIns="0" rtlCol="0" anchor="t">
            <a:spAutoFit/>
          </a:bodyPr>
          <a:lstStyle/>
          <a:p>
            <a:pPr algn="ctr">
              <a:lnSpc>
                <a:spcPts val="3665"/>
              </a:lnSpc>
              <a:spcBef>
                <a:spcPct val="0"/>
              </a:spcBef>
            </a:pPr>
            <a:r>
              <a:rPr lang="en-US" sz="2404" dirty="0" err="1">
                <a:solidFill>
                  <a:srgbClr val="513F33"/>
                </a:solidFill>
                <a:latin typeface="Arial" panose="020B0604020202020204" pitchFamily="34" charset="0"/>
                <a:ea typeface="微軟正黑體" panose="020B0604030504040204" pitchFamily="34" charset="-120"/>
              </a:rPr>
              <a:t>按下後立即轉動風扇</a:t>
            </a:r>
            <a:endParaRPr lang="en-US" sz="2404" dirty="0">
              <a:solidFill>
                <a:srgbClr val="513F33"/>
              </a:solidFill>
              <a:latin typeface="Arial" panose="020B0604020202020204" pitchFamily="34" charset="0"/>
              <a:ea typeface="微軟正黑體" panose="020B0604030504040204" pitchFamily="34" charset="-12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4E3"/>
        </a:solidFill>
        <a:effectLst/>
      </p:bgPr>
    </p:bg>
    <p:spTree>
      <p:nvGrpSpPr>
        <p:cNvPr id="1" name=""/>
        <p:cNvGrpSpPr/>
        <p:nvPr/>
      </p:nvGrpSpPr>
      <p:grpSpPr>
        <a:xfrm>
          <a:off x="0" y="0"/>
          <a:ext cx="0" cy="0"/>
          <a:chOff x="0" y="0"/>
          <a:chExt cx="0" cy="0"/>
        </a:xfrm>
      </p:grpSpPr>
      <p:sp>
        <p:nvSpPr>
          <p:cNvPr id="2" name="Freeform 2"/>
          <p:cNvSpPr/>
          <p:nvPr/>
        </p:nvSpPr>
        <p:spPr>
          <a:xfrm rot="8993259">
            <a:off x="6149697" y="-1112405"/>
            <a:ext cx="2090970" cy="1817139"/>
          </a:xfrm>
          <a:custGeom>
            <a:avLst/>
            <a:gdLst/>
            <a:ahLst/>
            <a:cxnLst/>
            <a:rect l="l" t="t" r="r" b="b"/>
            <a:pathLst>
              <a:path w="2090970" h="1817139">
                <a:moveTo>
                  <a:pt x="0" y="0"/>
                </a:moveTo>
                <a:lnTo>
                  <a:pt x="2090970" y="0"/>
                </a:lnTo>
                <a:lnTo>
                  <a:pt x="2090970" y="1817139"/>
                </a:lnTo>
                <a:lnTo>
                  <a:pt x="0" y="18171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rot="-3151604">
            <a:off x="15888700" y="-2706546"/>
            <a:ext cx="4798601" cy="4114800"/>
          </a:xfrm>
          <a:custGeom>
            <a:avLst/>
            <a:gdLst/>
            <a:ahLst/>
            <a:cxnLst/>
            <a:rect l="l" t="t" r="r" b="b"/>
            <a:pathLst>
              <a:path w="4798601" h="4114800">
                <a:moveTo>
                  <a:pt x="0" y="0"/>
                </a:moveTo>
                <a:lnTo>
                  <a:pt x="4798600" y="0"/>
                </a:lnTo>
                <a:lnTo>
                  <a:pt x="47986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rot="9162527">
            <a:off x="8855614" y="9378430"/>
            <a:ext cx="2090970" cy="1817139"/>
          </a:xfrm>
          <a:custGeom>
            <a:avLst/>
            <a:gdLst/>
            <a:ahLst/>
            <a:cxnLst/>
            <a:rect l="l" t="t" r="r" b="b"/>
            <a:pathLst>
              <a:path w="2090970" h="1817139">
                <a:moveTo>
                  <a:pt x="0" y="0"/>
                </a:moveTo>
                <a:lnTo>
                  <a:pt x="2090971" y="0"/>
                </a:lnTo>
                <a:lnTo>
                  <a:pt x="2090971" y="1817140"/>
                </a:lnTo>
                <a:lnTo>
                  <a:pt x="0" y="18171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5" name="Freeform 5"/>
          <p:cNvSpPr/>
          <p:nvPr/>
        </p:nvSpPr>
        <p:spPr>
          <a:xfrm>
            <a:off x="16393578" y="8229600"/>
            <a:ext cx="4546740" cy="4114800"/>
          </a:xfrm>
          <a:custGeom>
            <a:avLst/>
            <a:gdLst/>
            <a:ahLst/>
            <a:cxnLst/>
            <a:rect l="l" t="t" r="r" b="b"/>
            <a:pathLst>
              <a:path w="4546740" h="4114800">
                <a:moveTo>
                  <a:pt x="0" y="0"/>
                </a:moveTo>
                <a:lnTo>
                  <a:pt x="4546740" y="0"/>
                </a:lnTo>
                <a:lnTo>
                  <a:pt x="454674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grpSp>
        <p:nvGrpSpPr>
          <p:cNvPr id="6" name="Group 6"/>
          <p:cNvGrpSpPr/>
          <p:nvPr/>
        </p:nvGrpSpPr>
        <p:grpSpPr>
          <a:xfrm>
            <a:off x="1346510" y="455704"/>
            <a:ext cx="6092082" cy="4931114"/>
            <a:chOff x="0" y="0"/>
            <a:chExt cx="8122776" cy="6574819"/>
          </a:xfrm>
        </p:grpSpPr>
        <p:grpSp>
          <p:nvGrpSpPr>
            <p:cNvPr id="7" name="Group 7"/>
            <p:cNvGrpSpPr/>
            <p:nvPr/>
          </p:nvGrpSpPr>
          <p:grpSpPr>
            <a:xfrm>
              <a:off x="0" y="0"/>
              <a:ext cx="8122776" cy="6574819"/>
              <a:chOff x="0" y="0"/>
              <a:chExt cx="2319035" cy="1877096"/>
            </a:xfrm>
          </p:grpSpPr>
          <p:sp>
            <p:nvSpPr>
              <p:cNvPr id="8" name="Freeform 8"/>
              <p:cNvSpPr/>
              <p:nvPr/>
            </p:nvSpPr>
            <p:spPr>
              <a:xfrm>
                <a:off x="0" y="0"/>
                <a:ext cx="2319035" cy="1877096"/>
              </a:xfrm>
              <a:custGeom>
                <a:avLst/>
                <a:gdLst/>
                <a:ahLst/>
                <a:cxnLst/>
                <a:rect l="l" t="t" r="r" b="b"/>
                <a:pathLst>
                  <a:path w="2319035" h="1877096">
                    <a:moveTo>
                      <a:pt x="44842" y="0"/>
                    </a:moveTo>
                    <a:lnTo>
                      <a:pt x="2274193" y="0"/>
                    </a:lnTo>
                    <a:cubicBezTo>
                      <a:pt x="2298959" y="0"/>
                      <a:pt x="2319035" y="20076"/>
                      <a:pt x="2319035" y="44842"/>
                    </a:cubicBezTo>
                    <a:lnTo>
                      <a:pt x="2319035" y="1832254"/>
                    </a:lnTo>
                    <a:cubicBezTo>
                      <a:pt x="2319035" y="1857020"/>
                      <a:pt x="2298959" y="1877096"/>
                      <a:pt x="2274193" y="1877096"/>
                    </a:cubicBezTo>
                    <a:lnTo>
                      <a:pt x="44842" y="1877096"/>
                    </a:lnTo>
                    <a:cubicBezTo>
                      <a:pt x="20076" y="1877096"/>
                      <a:pt x="0" y="1857020"/>
                      <a:pt x="0" y="1832254"/>
                    </a:cubicBezTo>
                    <a:lnTo>
                      <a:pt x="0" y="44842"/>
                    </a:lnTo>
                    <a:cubicBezTo>
                      <a:pt x="0" y="20076"/>
                      <a:pt x="20076" y="0"/>
                      <a:pt x="44842" y="0"/>
                    </a:cubicBezTo>
                    <a:close/>
                  </a:path>
                </a:pathLst>
              </a:custGeom>
              <a:solidFill>
                <a:srgbClr val="FFFFFF"/>
              </a:solidFill>
            </p:spPr>
            <p:txBody>
              <a:bodyPr/>
              <a:lstStyle/>
              <a:p>
                <a:endParaRPr lang="zh-TW" altLang="en-US"/>
              </a:p>
            </p:txBody>
          </p:sp>
          <p:sp>
            <p:nvSpPr>
              <p:cNvPr id="9" name="TextBox 9"/>
              <p:cNvSpPr txBox="1"/>
              <p:nvPr/>
            </p:nvSpPr>
            <p:spPr>
              <a:xfrm>
                <a:off x="0" y="-76200"/>
                <a:ext cx="2319035" cy="1953296"/>
              </a:xfrm>
              <a:prstGeom prst="rect">
                <a:avLst/>
              </a:prstGeom>
            </p:spPr>
            <p:txBody>
              <a:bodyPr lIns="50800" tIns="50800" rIns="50800" bIns="50800" rtlCol="0" anchor="ctr"/>
              <a:lstStyle/>
              <a:p>
                <a:pPr algn="ctr">
                  <a:lnSpc>
                    <a:spcPts val="2756"/>
                  </a:lnSpc>
                </a:pPr>
                <a:endParaRPr/>
              </a:p>
            </p:txBody>
          </p:sp>
        </p:grpSp>
        <p:sp>
          <p:nvSpPr>
            <p:cNvPr id="10" name="Freeform 10"/>
            <p:cNvSpPr>
              <a:spLocks noChangeAspect="1"/>
            </p:cNvSpPr>
            <p:nvPr/>
          </p:nvSpPr>
          <p:spPr>
            <a:xfrm>
              <a:off x="154289" y="381281"/>
              <a:ext cx="1577353" cy="1436059"/>
            </a:xfrm>
            <a:custGeom>
              <a:avLst/>
              <a:gdLst/>
              <a:ahLst/>
              <a:cxnLst/>
              <a:rect l="l" t="t" r="r" b="b"/>
              <a:pathLst>
                <a:path w="1717121" h="1563307">
                  <a:moveTo>
                    <a:pt x="0" y="0"/>
                  </a:moveTo>
                  <a:lnTo>
                    <a:pt x="1717121" y="0"/>
                  </a:lnTo>
                  <a:lnTo>
                    <a:pt x="1717121" y="1563307"/>
                  </a:lnTo>
                  <a:lnTo>
                    <a:pt x="0" y="1563307"/>
                  </a:lnTo>
                  <a:lnTo>
                    <a:pt x="0" y="0"/>
                  </a:lnTo>
                  <a:close/>
                </a:path>
              </a:pathLst>
            </a:custGeom>
            <a:blipFill>
              <a:blip r:embed="rId8"/>
              <a:stretch>
                <a:fillRect/>
              </a:stretch>
            </a:blipFill>
          </p:spPr>
          <p:txBody>
            <a:bodyPr/>
            <a:lstStyle/>
            <a:p>
              <a:endParaRPr lang="zh-TW" altLang="en-US"/>
            </a:p>
          </p:txBody>
        </p:sp>
        <p:sp>
          <p:nvSpPr>
            <p:cNvPr id="11" name="Freeform 11"/>
            <p:cNvSpPr/>
            <p:nvPr/>
          </p:nvSpPr>
          <p:spPr>
            <a:xfrm>
              <a:off x="5040638" y="333972"/>
              <a:ext cx="2862777" cy="6037014"/>
            </a:xfrm>
            <a:custGeom>
              <a:avLst/>
              <a:gdLst/>
              <a:ahLst/>
              <a:cxnLst/>
              <a:rect l="l" t="t" r="r" b="b"/>
              <a:pathLst>
                <a:path w="2862777" h="6037014">
                  <a:moveTo>
                    <a:pt x="0" y="0"/>
                  </a:moveTo>
                  <a:lnTo>
                    <a:pt x="2862777" y="0"/>
                  </a:lnTo>
                  <a:lnTo>
                    <a:pt x="2862777" y="6037014"/>
                  </a:lnTo>
                  <a:lnTo>
                    <a:pt x="0" y="6037014"/>
                  </a:lnTo>
                  <a:lnTo>
                    <a:pt x="0" y="0"/>
                  </a:lnTo>
                  <a:close/>
                </a:path>
              </a:pathLst>
            </a:custGeom>
            <a:blipFill>
              <a:blip r:embed="rId9"/>
              <a:stretch>
                <a:fillRect/>
              </a:stretch>
            </a:blipFill>
          </p:spPr>
          <p:txBody>
            <a:bodyPr/>
            <a:lstStyle/>
            <a:p>
              <a:endParaRPr lang="zh-TW" altLang="en-US"/>
            </a:p>
          </p:txBody>
        </p:sp>
        <p:sp>
          <p:nvSpPr>
            <p:cNvPr id="12" name="Freeform 12"/>
            <p:cNvSpPr/>
            <p:nvPr/>
          </p:nvSpPr>
          <p:spPr>
            <a:xfrm>
              <a:off x="858560" y="2198620"/>
              <a:ext cx="3185876" cy="3926938"/>
            </a:xfrm>
            <a:custGeom>
              <a:avLst/>
              <a:gdLst/>
              <a:ahLst/>
              <a:cxnLst/>
              <a:rect l="l" t="t" r="r" b="b"/>
              <a:pathLst>
                <a:path w="3185876" h="3926938">
                  <a:moveTo>
                    <a:pt x="0" y="0"/>
                  </a:moveTo>
                  <a:lnTo>
                    <a:pt x="3185876" y="0"/>
                  </a:lnTo>
                  <a:lnTo>
                    <a:pt x="3185876" y="3926938"/>
                  </a:lnTo>
                  <a:lnTo>
                    <a:pt x="0" y="3926938"/>
                  </a:lnTo>
                  <a:lnTo>
                    <a:pt x="0" y="0"/>
                  </a:lnTo>
                  <a:close/>
                </a:path>
              </a:pathLst>
            </a:custGeom>
            <a:blipFill>
              <a:blip r:embed="rId10"/>
              <a:stretch>
                <a:fillRect/>
              </a:stretch>
            </a:blipFill>
          </p:spPr>
          <p:txBody>
            <a:bodyPr/>
            <a:lstStyle/>
            <a:p>
              <a:endParaRPr lang="zh-TW" altLang="en-US"/>
            </a:p>
          </p:txBody>
        </p:sp>
        <p:sp>
          <p:nvSpPr>
            <p:cNvPr id="13" name="TextBox 13"/>
            <p:cNvSpPr txBox="1"/>
            <p:nvPr/>
          </p:nvSpPr>
          <p:spPr>
            <a:xfrm>
              <a:off x="1731643" y="613621"/>
              <a:ext cx="3210199" cy="453287"/>
            </a:xfrm>
            <a:prstGeom prst="rect">
              <a:avLst/>
            </a:prstGeom>
          </p:spPr>
          <p:txBody>
            <a:bodyPr lIns="0" tIns="0" rIns="0" bIns="0" rtlCol="0" anchor="t">
              <a:spAutoFit/>
            </a:bodyPr>
            <a:lstStyle/>
            <a:p>
              <a:pPr algn="ctr">
                <a:lnSpc>
                  <a:spcPts val="2910"/>
                </a:lnSpc>
                <a:spcBef>
                  <a:spcPct val="0"/>
                </a:spcBef>
              </a:pPr>
              <a:r>
                <a:rPr lang="en-US" sz="2078" dirty="0" err="1">
                  <a:solidFill>
                    <a:srgbClr val="513F33"/>
                  </a:solidFill>
                  <a:latin typeface="Arial" panose="020B0604020202020204" pitchFamily="34" charset="0"/>
                  <a:ea typeface="微軟正黑體" panose="020B0604030504040204" pitchFamily="34" charset="-120"/>
                </a:rPr>
                <a:t>溫度過高訊息警告</a:t>
              </a:r>
              <a:endParaRPr lang="en-US" sz="2078" dirty="0">
                <a:solidFill>
                  <a:srgbClr val="513F33"/>
                </a:solidFill>
                <a:latin typeface="Arial" panose="020B0604020202020204" pitchFamily="34" charset="0"/>
                <a:ea typeface="微軟正黑體" panose="020B0604030504040204" pitchFamily="34" charset="-120"/>
              </a:endParaRPr>
            </a:p>
          </p:txBody>
        </p:sp>
        <p:sp>
          <p:nvSpPr>
            <p:cNvPr id="14" name="TextBox 14"/>
            <p:cNvSpPr txBox="1"/>
            <p:nvPr/>
          </p:nvSpPr>
          <p:spPr>
            <a:xfrm>
              <a:off x="1757296" y="1234285"/>
              <a:ext cx="3282627" cy="507388"/>
            </a:xfrm>
            <a:prstGeom prst="rect">
              <a:avLst/>
            </a:prstGeom>
          </p:spPr>
          <p:txBody>
            <a:bodyPr lIns="0" tIns="0" rIns="0" bIns="0" rtlCol="0" anchor="t">
              <a:spAutoFit/>
            </a:bodyPr>
            <a:lstStyle>
              <a:defPPr>
                <a:defRPr lang="en-US"/>
              </a:defPPr>
              <a:lvl1pPr algn="ctr">
                <a:lnSpc>
                  <a:spcPts val="2910"/>
                </a:lnSpc>
                <a:spcBef>
                  <a:spcPct val="0"/>
                </a:spcBef>
                <a:defRPr sz="2078">
                  <a:solidFill>
                    <a:srgbClr val="513F33"/>
                  </a:solidFill>
                  <a:latin typeface="Arial" panose="020B0604020202020204" pitchFamily="34" charset="0"/>
                  <a:ea typeface="微軟正黑體" panose="020B0604030504040204" pitchFamily="34" charset="-120"/>
                </a:defRPr>
              </a:lvl1pPr>
            </a:lstStyle>
            <a:p>
              <a:r>
                <a:rPr lang="en-US" dirty="0" err="1"/>
                <a:t>易燃性氣體訊息警告</a:t>
              </a:r>
              <a:endParaRPr lang="en-US" dirty="0"/>
            </a:p>
          </p:txBody>
        </p:sp>
      </p:grpSp>
      <p:sp>
        <p:nvSpPr>
          <p:cNvPr id="15" name="Freeform 15"/>
          <p:cNvSpPr/>
          <p:nvPr/>
        </p:nvSpPr>
        <p:spPr>
          <a:xfrm>
            <a:off x="7438592" y="5143500"/>
            <a:ext cx="1242918" cy="886170"/>
          </a:xfrm>
          <a:custGeom>
            <a:avLst/>
            <a:gdLst/>
            <a:ahLst/>
            <a:cxnLst/>
            <a:rect l="l" t="t" r="r" b="b"/>
            <a:pathLst>
              <a:path w="1242918" h="886170">
                <a:moveTo>
                  <a:pt x="0" y="0"/>
                </a:moveTo>
                <a:lnTo>
                  <a:pt x="1242918" y="0"/>
                </a:lnTo>
                <a:lnTo>
                  <a:pt x="1242918" y="886170"/>
                </a:lnTo>
                <a:lnTo>
                  <a:pt x="0" y="8861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zh-TW" altLang="en-US"/>
          </a:p>
        </p:txBody>
      </p:sp>
      <p:grpSp>
        <p:nvGrpSpPr>
          <p:cNvPr id="16" name="Group 16"/>
          <p:cNvGrpSpPr/>
          <p:nvPr/>
        </p:nvGrpSpPr>
        <p:grpSpPr>
          <a:xfrm>
            <a:off x="1346510" y="5829903"/>
            <a:ext cx="6092082" cy="4318601"/>
            <a:chOff x="0" y="0"/>
            <a:chExt cx="1474504" cy="1045257"/>
          </a:xfrm>
        </p:grpSpPr>
        <p:sp>
          <p:nvSpPr>
            <p:cNvPr id="17" name="Freeform 17"/>
            <p:cNvSpPr/>
            <p:nvPr/>
          </p:nvSpPr>
          <p:spPr>
            <a:xfrm>
              <a:off x="0" y="0"/>
              <a:ext cx="1474504" cy="1045257"/>
            </a:xfrm>
            <a:custGeom>
              <a:avLst/>
              <a:gdLst/>
              <a:ahLst/>
              <a:cxnLst/>
              <a:rect l="l" t="t" r="r" b="b"/>
              <a:pathLst>
                <a:path w="1474504" h="1045257">
                  <a:moveTo>
                    <a:pt x="64812" y="0"/>
                  </a:moveTo>
                  <a:lnTo>
                    <a:pt x="1409692" y="0"/>
                  </a:lnTo>
                  <a:cubicBezTo>
                    <a:pt x="1445487" y="0"/>
                    <a:pt x="1474504" y="29017"/>
                    <a:pt x="1474504" y="64812"/>
                  </a:cubicBezTo>
                  <a:lnTo>
                    <a:pt x="1474504" y="980446"/>
                  </a:lnTo>
                  <a:cubicBezTo>
                    <a:pt x="1474504" y="997635"/>
                    <a:pt x="1467675" y="1014120"/>
                    <a:pt x="1455521" y="1026274"/>
                  </a:cubicBezTo>
                  <a:cubicBezTo>
                    <a:pt x="1443366" y="1038429"/>
                    <a:pt x="1426881" y="1045257"/>
                    <a:pt x="1409692" y="1045257"/>
                  </a:cubicBezTo>
                  <a:lnTo>
                    <a:pt x="64812" y="1045257"/>
                  </a:lnTo>
                  <a:cubicBezTo>
                    <a:pt x="29017" y="1045257"/>
                    <a:pt x="0" y="1016240"/>
                    <a:pt x="0" y="980446"/>
                  </a:cubicBezTo>
                  <a:lnTo>
                    <a:pt x="0" y="64812"/>
                  </a:lnTo>
                  <a:cubicBezTo>
                    <a:pt x="0" y="47623"/>
                    <a:pt x="6828" y="31137"/>
                    <a:pt x="18983" y="18983"/>
                  </a:cubicBezTo>
                  <a:cubicBezTo>
                    <a:pt x="31137" y="6828"/>
                    <a:pt x="47623" y="0"/>
                    <a:pt x="64812" y="0"/>
                  </a:cubicBezTo>
                  <a:close/>
                </a:path>
              </a:pathLst>
            </a:custGeom>
            <a:solidFill>
              <a:srgbClr val="FFFFFF"/>
            </a:solidFill>
          </p:spPr>
          <p:txBody>
            <a:bodyPr/>
            <a:lstStyle/>
            <a:p>
              <a:endParaRPr lang="zh-TW" altLang="en-US"/>
            </a:p>
          </p:txBody>
        </p:sp>
        <p:sp>
          <p:nvSpPr>
            <p:cNvPr id="18" name="TextBox 18"/>
            <p:cNvSpPr txBox="1"/>
            <p:nvPr/>
          </p:nvSpPr>
          <p:spPr>
            <a:xfrm>
              <a:off x="0" y="-76200"/>
              <a:ext cx="1474504" cy="1121457"/>
            </a:xfrm>
            <a:prstGeom prst="rect">
              <a:avLst/>
            </a:prstGeom>
          </p:spPr>
          <p:txBody>
            <a:bodyPr lIns="50800" tIns="50800" rIns="50800" bIns="50800" rtlCol="0" anchor="ctr"/>
            <a:lstStyle/>
            <a:p>
              <a:pPr algn="ctr">
                <a:lnSpc>
                  <a:spcPts val="2756"/>
                </a:lnSpc>
              </a:pPr>
              <a:endParaRPr/>
            </a:p>
          </p:txBody>
        </p:sp>
      </p:grpSp>
      <p:sp>
        <p:nvSpPr>
          <p:cNvPr id="19" name="TextBox 19"/>
          <p:cNvSpPr txBox="1"/>
          <p:nvPr/>
        </p:nvSpPr>
        <p:spPr>
          <a:xfrm>
            <a:off x="4804352" y="6534319"/>
            <a:ext cx="2634240" cy="1899273"/>
          </a:xfrm>
          <a:prstGeom prst="rect">
            <a:avLst/>
          </a:prstGeom>
        </p:spPr>
        <p:txBody>
          <a:bodyPr lIns="0" tIns="0" rIns="0" bIns="0" rtlCol="0" anchor="t">
            <a:spAutoFit/>
          </a:bodyPr>
          <a:lstStyle/>
          <a:p>
            <a:pPr algn="ctr">
              <a:lnSpc>
                <a:spcPts val="3663"/>
              </a:lnSpc>
            </a:pPr>
            <a:r>
              <a:rPr lang="en-US" sz="2400" dirty="0">
                <a:solidFill>
                  <a:srgbClr val="513F33"/>
                </a:solidFill>
                <a:latin typeface="Arial" panose="020B0604020202020204" pitchFamily="34" charset="0"/>
                <a:ea typeface="微軟正黑體" panose="020B0604030504040204" pitchFamily="34" charset="-120"/>
              </a:rPr>
              <a:t>顯示PM1.0</a:t>
            </a:r>
          </a:p>
          <a:p>
            <a:pPr algn="ctr">
              <a:lnSpc>
                <a:spcPts val="3663"/>
              </a:lnSpc>
            </a:pPr>
            <a:r>
              <a:rPr lang="en-US" sz="2400" dirty="0">
                <a:solidFill>
                  <a:srgbClr val="513F33"/>
                </a:solidFill>
                <a:latin typeface="Arial" panose="020B0604020202020204" pitchFamily="34" charset="0"/>
                <a:ea typeface="微軟正黑體" panose="020B0604030504040204" pitchFamily="34" charset="-120"/>
              </a:rPr>
              <a:t>顯示PM2.5</a:t>
            </a:r>
          </a:p>
          <a:p>
            <a:pPr algn="ctr">
              <a:lnSpc>
                <a:spcPts val="3663"/>
              </a:lnSpc>
            </a:pPr>
            <a:r>
              <a:rPr lang="en-US" sz="2400" dirty="0">
                <a:solidFill>
                  <a:srgbClr val="513F33"/>
                </a:solidFill>
                <a:latin typeface="Arial" panose="020B0604020202020204" pitchFamily="34" charset="0"/>
                <a:ea typeface="微軟正黑體" panose="020B0604030504040204" pitchFamily="34" charset="-120"/>
              </a:rPr>
              <a:t>顯示PM10</a:t>
            </a:r>
          </a:p>
          <a:p>
            <a:pPr algn="ctr">
              <a:lnSpc>
                <a:spcPts val="3663"/>
              </a:lnSpc>
              <a:spcBef>
                <a:spcPct val="0"/>
              </a:spcBef>
            </a:pPr>
            <a:r>
              <a:rPr lang="en-US" sz="2400" dirty="0" err="1">
                <a:solidFill>
                  <a:srgbClr val="513F33"/>
                </a:solidFill>
                <a:latin typeface="Arial" panose="020B0604020202020204" pitchFamily="34" charset="0"/>
                <a:ea typeface="微軟正黑體" panose="020B0604030504040204" pitchFamily="34" charset="-120"/>
              </a:rPr>
              <a:t>顯示溫溼度</a:t>
            </a:r>
            <a:endParaRPr lang="en-US" sz="2400" dirty="0">
              <a:solidFill>
                <a:srgbClr val="513F33"/>
              </a:solidFill>
              <a:latin typeface="Arial" panose="020B0604020202020204" pitchFamily="34" charset="0"/>
              <a:ea typeface="微軟正黑體" panose="020B0604030504040204" pitchFamily="34" charset="-120"/>
            </a:endParaRPr>
          </a:p>
        </p:txBody>
      </p:sp>
      <p:sp>
        <p:nvSpPr>
          <p:cNvPr id="20" name="Freeform 20"/>
          <p:cNvSpPr/>
          <p:nvPr/>
        </p:nvSpPr>
        <p:spPr>
          <a:xfrm>
            <a:off x="9525" y="8065597"/>
            <a:ext cx="2174198" cy="2221403"/>
          </a:xfrm>
          <a:custGeom>
            <a:avLst/>
            <a:gdLst/>
            <a:ahLst/>
            <a:cxnLst/>
            <a:rect l="l" t="t" r="r" b="b"/>
            <a:pathLst>
              <a:path w="2174198" h="2221403">
                <a:moveTo>
                  <a:pt x="0" y="0"/>
                </a:moveTo>
                <a:lnTo>
                  <a:pt x="2174198" y="0"/>
                </a:lnTo>
                <a:lnTo>
                  <a:pt x="2174198" y="2221403"/>
                </a:lnTo>
                <a:lnTo>
                  <a:pt x="0" y="2221403"/>
                </a:lnTo>
                <a:lnTo>
                  <a:pt x="0" y="0"/>
                </a:lnTo>
                <a:close/>
              </a:path>
            </a:pathLst>
          </a:custGeom>
          <a:blipFill>
            <a:blip r:embed="rId13">
              <a:alphaModFix amt="20999"/>
              <a:extLst>
                <a:ext uri="{96DAC541-7B7A-43D3-8B79-37D633B846F1}">
                  <asvg:svgBlip xmlns:asvg="http://schemas.microsoft.com/office/drawing/2016/SVG/main" r:embed="rId14"/>
                </a:ext>
              </a:extLst>
            </a:blip>
            <a:stretch>
              <a:fillRect/>
            </a:stretch>
          </a:blipFill>
        </p:spPr>
        <p:txBody>
          <a:bodyPr/>
          <a:lstStyle/>
          <a:p>
            <a:endParaRPr lang="zh-TW" altLang="en-US"/>
          </a:p>
        </p:txBody>
      </p:sp>
      <p:sp>
        <p:nvSpPr>
          <p:cNvPr id="21" name="Freeform 21"/>
          <p:cNvSpPr/>
          <p:nvPr/>
        </p:nvSpPr>
        <p:spPr>
          <a:xfrm>
            <a:off x="1892552" y="6083472"/>
            <a:ext cx="3198334" cy="2537809"/>
          </a:xfrm>
          <a:custGeom>
            <a:avLst/>
            <a:gdLst/>
            <a:ahLst/>
            <a:cxnLst/>
            <a:rect l="l" t="t" r="r" b="b"/>
            <a:pathLst>
              <a:path w="3198334" h="2537809">
                <a:moveTo>
                  <a:pt x="0" y="0"/>
                </a:moveTo>
                <a:lnTo>
                  <a:pt x="3198335" y="0"/>
                </a:lnTo>
                <a:lnTo>
                  <a:pt x="3198335" y="2537809"/>
                </a:lnTo>
                <a:lnTo>
                  <a:pt x="0" y="2537809"/>
                </a:lnTo>
                <a:lnTo>
                  <a:pt x="0" y="0"/>
                </a:lnTo>
                <a:close/>
              </a:path>
            </a:pathLst>
          </a:custGeom>
          <a:blipFill>
            <a:blip r:embed="rId15"/>
            <a:stretch>
              <a:fillRect/>
            </a:stretch>
          </a:blipFill>
        </p:spPr>
        <p:txBody>
          <a:bodyPr/>
          <a:lstStyle/>
          <a:p>
            <a:endParaRPr lang="zh-TW" altLang="en-US"/>
          </a:p>
        </p:txBody>
      </p:sp>
      <p:grpSp>
        <p:nvGrpSpPr>
          <p:cNvPr id="22" name="Group 22"/>
          <p:cNvGrpSpPr/>
          <p:nvPr/>
        </p:nvGrpSpPr>
        <p:grpSpPr>
          <a:xfrm>
            <a:off x="9901099" y="2068617"/>
            <a:ext cx="6309379" cy="6732407"/>
            <a:chOff x="0" y="0"/>
            <a:chExt cx="849277" cy="906218"/>
          </a:xfrm>
        </p:grpSpPr>
        <p:sp>
          <p:nvSpPr>
            <p:cNvPr id="23" name="Freeform 23"/>
            <p:cNvSpPr/>
            <p:nvPr/>
          </p:nvSpPr>
          <p:spPr>
            <a:xfrm>
              <a:off x="0" y="0"/>
              <a:ext cx="849277" cy="906218"/>
            </a:xfrm>
            <a:custGeom>
              <a:avLst/>
              <a:gdLst/>
              <a:ahLst/>
              <a:cxnLst/>
              <a:rect l="l" t="t" r="r" b="b"/>
              <a:pathLst>
                <a:path w="849277" h="906218">
                  <a:moveTo>
                    <a:pt x="62580" y="0"/>
                  </a:moveTo>
                  <a:lnTo>
                    <a:pt x="786697" y="0"/>
                  </a:lnTo>
                  <a:cubicBezTo>
                    <a:pt x="803294" y="0"/>
                    <a:pt x="819212" y="6593"/>
                    <a:pt x="830947" y="18329"/>
                  </a:cubicBezTo>
                  <a:cubicBezTo>
                    <a:pt x="842683" y="30065"/>
                    <a:pt x="849277" y="45982"/>
                    <a:pt x="849277" y="62580"/>
                  </a:cubicBezTo>
                  <a:lnTo>
                    <a:pt x="849277" y="843639"/>
                  </a:lnTo>
                  <a:cubicBezTo>
                    <a:pt x="849277" y="860236"/>
                    <a:pt x="842683" y="876153"/>
                    <a:pt x="830947" y="887889"/>
                  </a:cubicBezTo>
                  <a:cubicBezTo>
                    <a:pt x="819212" y="899625"/>
                    <a:pt x="803294" y="906218"/>
                    <a:pt x="786697" y="906218"/>
                  </a:cubicBezTo>
                  <a:lnTo>
                    <a:pt x="62580" y="906218"/>
                  </a:lnTo>
                  <a:cubicBezTo>
                    <a:pt x="45982" y="906218"/>
                    <a:pt x="30065" y="899625"/>
                    <a:pt x="18329" y="887889"/>
                  </a:cubicBezTo>
                  <a:cubicBezTo>
                    <a:pt x="6593" y="876153"/>
                    <a:pt x="0" y="860236"/>
                    <a:pt x="0" y="843639"/>
                  </a:cubicBezTo>
                  <a:lnTo>
                    <a:pt x="0" y="62580"/>
                  </a:lnTo>
                  <a:cubicBezTo>
                    <a:pt x="0" y="45982"/>
                    <a:pt x="6593" y="30065"/>
                    <a:pt x="18329" y="18329"/>
                  </a:cubicBezTo>
                  <a:cubicBezTo>
                    <a:pt x="30065" y="6593"/>
                    <a:pt x="45982" y="0"/>
                    <a:pt x="62580" y="0"/>
                  </a:cubicBezTo>
                  <a:close/>
                </a:path>
              </a:pathLst>
            </a:custGeom>
            <a:solidFill>
              <a:srgbClr val="FFFFFF"/>
            </a:solidFill>
          </p:spPr>
          <p:txBody>
            <a:bodyPr/>
            <a:lstStyle/>
            <a:p>
              <a:endParaRPr lang="zh-TW" altLang="en-US"/>
            </a:p>
          </p:txBody>
        </p:sp>
        <p:sp>
          <p:nvSpPr>
            <p:cNvPr id="24" name="TextBox 24"/>
            <p:cNvSpPr txBox="1"/>
            <p:nvPr/>
          </p:nvSpPr>
          <p:spPr>
            <a:xfrm>
              <a:off x="0" y="-76200"/>
              <a:ext cx="849277" cy="982418"/>
            </a:xfrm>
            <a:prstGeom prst="rect">
              <a:avLst/>
            </a:prstGeom>
          </p:spPr>
          <p:txBody>
            <a:bodyPr lIns="50800" tIns="50800" rIns="50800" bIns="50800" rtlCol="0" anchor="ctr"/>
            <a:lstStyle/>
            <a:p>
              <a:pPr algn="ctr">
                <a:lnSpc>
                  <a:spcPts val="2756"/>
                </a:lnSpc>
              </a:pPr>
              <a:endParaRPr/>
            </a:p>
          </p:txBody>
        </p:sp>
      </p:grpSp>
      <p:sp>
        <p:nvSpPr>
          <p:cNvPr id="25" name="Freeform 25"/>
          <p:cNvSpPr/>
          <p:nvPr/>
        </p:nvSpPr>
        <p:spPr>
          <a:xfrm>
            <a:off x="10578401" y="2506733"/>
            <a:ext cx="4954775" cy="4978711"/>
          </a:xfrm>
          <a:custGeom>
            <a:avLst/>
            <a:gdLst/>
            <a:ahLst/>
            <a:cxnLst/>
            <a:rect l="l" t="t" r="r" b="b"/>
            <a:pathLst>
              <a:path w="4954775" h="4978711">
                <a:moveTo>
                  <a:pt x="0" y="0"/>
                </a:moveTo>
                <a:lnTo>
                  <a:pt x="4954776" y="0"/>
                </a:lnTo>
                <a:lnTo>
                  <a:pt x="4954776" y="4978711"/>
                </a:lnTo>
                <a:lnTo>
                  <a:pt x="0" y="4978711"/>
                </a:lnTo>
                <a:lnTo>
                  <a:pt x="0" y="0"/>
                </a:lnTo>
                <a:close/>
              </a:path>
            </a:pathLst>
          </a:custGeom>
          <a:blipFill>
            <a:blip r:embed="rId16"/>
            <a:stretch>
              <a:fillRect/>
            </a:stretch>
          </a:blipFill>
        </p:spPr>
        <p:txBody>
          <a:bodyPr/>
          <a:lstStyle/>
          <a:p>
            <a:endParaRPr lang="zh-TW" altLang="en-US"/>
          </a:p>
        </p:txBody>
      </p:sp>
      <p:sp>
        <p:nvSpPr>
          <p:cNvPr id="26" name="TextBox 26"/>
          <p:cNvSpPr txBox="1"/>
          <p:nvPr/>
        </p:nvSpPr>
        <p:spPr>
          <a:xfrm>
            <a:off x="2503391" y="9156194"/>
            <a:ext cx="4035882" cy="431785"/>
          </a:xfrm>
          <a:prstGeom prst="rect">
            <a:avLst/>
          </a:prstGeom>
        </p:spPr>
        <p:txBody>
          <a:bodyPr lIns="0" tIns="0" rIns="0" bIns="0" rtlCol="0" anchor="t">
            <a:spAutoFit/>
          </a:bodyPr>
          <a:lstStyle>
            <a:defPPr>
              <a:defRPr lang="en-US"/>
            </a:defPPr>
            <a:lvl1pPr algn="ctr">
              <a:lnSpc>
                <a:spcPts val="3663"/>
              </a:lnSpc>
              <a:defRPr sz="2400">
                <a:solidFill>
                  <a:srgbClr val="513F33"/>
                </a:solidFill>
                <a:latin typeface="Arial" panose="020B0604020202020204" pitchFamily="34" charset="0"/>
                <a:ea typeface="微軟正黑體" panose="020B0604030504040204" pitchFamily="34" charset="-120"/>
              </a:defRPr>
            </a:lvl1pPr>
          </a:lstStyle>
          <a:p>
            <a:r>
              <a:rPr lang="en-US" dirty="0" err="1"/>
              <a:t>溫度過高</a:t>
            </a:r>
            <a:r>
              <a:rPr lang="zh-TW" altLang="en-US" dirty="0"/>
              <a:t>或</a:t>
            </a:r>
            <a:r>
              <a:rPr lang="en-US" dirty="0" err="1"/>
              <a:t>有易燃性氣體</a:t>
            </a:r>
            <a:endParaRPr lang="en-US" dirty="0"/>
          </a:p>
        </p:txBody>
      </p:sp>
      <p:sp>
        <p:nvSpPr>
          <p:cNvPr id="27" name="TextBox 27"/>
          <p:cNvSpPr txBox="1"/>
          <p:nvPr/>
        </p:nvSpPr>
        <p:spPr>
          <a:xfrm>
            <a:off x="10279997" y="7693005"/>
            <a:ext cx="5551582" cy="740587"/>
          </a:xfrm>
          <a:prstGeom prst="rect">
            <a:avLst/>
          </a:prstGeom>
        </p:spPr>
        <p:txBody>
          <a:bodyPr lIns="0" tIns="0" rIns="0" bIns="0" rtlCol="0" anchor="t">
            <a:spAutoFit/>
          </a:bodyPr>
          <a:lstStyle/>
          <a:p>
            <a:pPr algn="ctr">
              <a:lnSpc>
                <a:spcPts val="6587"/>
              </a:lnSpc>
              <a:spcBef>
                <a:spcPct val="0"/>
              </a:spcBef>
            </a:pPr>
            <a:r>
              <a:rPr lang="en-US" sz="3600" b="1" dirty="0" err="1">
                <a:solidFill>
                  <a:srgbClr val="513F33"/>
                </a:solidFill>
                <a:latin typeface="Arial" panose="020B0604020202020204" pitchFamily="34" charset="0"/>
                <a:ea typeface="微軟正黑體" panose="020B0604030504040204" pitchFamily="34" charset="-120"/>
              </a:rPr>
              <a:t>傳送訊息後立刻排風</a:t>
            </a:r>
            <a:endParaRPr lang="en-US" sz="3600" b="1" dirty="0">
              <a:solidFill>
                <a:srgbClr val="513F33"/>
              </a:solidFill>
              <a:latin typeface="Arial" panose="020B0604020202020204" pitchFamily="34" charset="0"/>
              <a:ea typeface="微軟正黑體" panose="020B0604030504040204" pitchFamily="34" charset="-120"/>
            </a:endParaRPr>
          </a:p>
        </p:txBody>
      </p:sp>
      <p:sp>
        <p:nvSpPr>
          <p:cNvPr id="28" name="Freeform 28"/>
          <p:cNvSpPr/>
          <p:nvPr/>
        </p:nvSpPr>
        <p:spPr>
          <a:xfrm>
            <a:off x="16393578" y="8229600"/>
            <a:ext cx="4546740" cy="4114800"/>
          </a:xfrm>
          <a:custGeom>
            <a:avLst/>
            <a:gdLst/>
            <a:ahLst/>
            <a:cxnLst/>
            <a:rect l="l" t="t" r="r" b="b"/>
            <a:pathLst>
              <a:path w="4546740" h="4114800">
                <a:moveTo>
                  <a:pt x="0" y="0"/>
                </a:moveTo>
                <a:lnTo>
                  <a:pt x="4546740" y="0"/>
                </a:lnTo>
                <a:lnTo>
                  <a:pt x="454674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4E3"/>
        </a:solidFill>
        <a:effectLst/>
      </p:bgPr>
    </p:bg>
    <p:spTree>
      <p:nvGrpSpPr>
        <p:cNvPr id="1" name=""/>
        <p:cNvGrpSpPr/>
        <p:nvPr/>
      </p:nvGrpSpPr>
      <p:grpSpPr>
        <a:xfrm>
          <a:off x="0" y="0"/>
          <a:ext cx="0" cy="0"/>
          <a:chOff x="0" y="0"/>
          <a:chExt cx="0" cy="0"/>
        </a:xfrm>
      </p:grpSpPr>
      <p:sp>
        <p:nvSpPr>
          <p:cNvPr id="2" name="Freeform 2"/>
          <p:cNvSpPr/>
          <p:nvPr/>
        </p:nvSpPr>
        <p:spPr>
          <a:xfrm rot="8993259">
            <a:off x="6149697" y="-1112405"/>
            <a:ext cx="2090970" cy="1817139"/>
          </a:xfrm>
          <a:custGeom>
            <a:avLst/>
            <a:gdLst/>
            <a:ahLst/>
            <a:cxnLst/>
            <a:rect l="l" t="t" r="r" b="b"/>
            <a:pathLst>
              <a:path w="2090970" h="1817139">
                <a:moveTo>
                  <a:pt x="0" y="0"/>
                </a:moveTo>
                <a:lnTo>
                  <a:pt x="2090970" y="0"/>
                </a:lnTo>
                <a:lnTo>
                  <a:pt x="2090970" y="1817139"/>
                </a:lnTo>
                <a:lnTo>
                  <a:pt x="0" y="18171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rot="-3151604">
            <a:off x="15888700" y="-2706546"/>
            <a:ext cx="4798601" cy="4114800"/>
          </a:xfrm>
          <a:custGeom>
            <a:avLst/>
            <a:gdLst/>
            <a:ahLst/>
            <a:cxnLst/>
            <a:rect l="l" t="t" r="r" b="b"/>
            <a:pathLst>
              <a:path w="4798601" h="4114800">
                <a:moveTo>
                  <a:pt x="0" y="0"/>
                </a:moveTo>
                <a:lnTo>
                  <a:pt x="4798600" y="0"/>
                </a:lnTo>
                <a:lnTo>
                  <a:pt x="47986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rot="9162527">
            <a:off x="8855614" y="9378430"/>
            <a:ext cx="2090970" cy="1817139"/>
          </a:xfrm>
          <a:custGeom>
            <a:avLst/>
            <a:gdLst/>
            <a:ahLst/>
            <a:cxnLst/>
            <a:rect l="l" t="t" r="r" b="b"/>
            <a:pathLst>
              <a:path w="2090970" h="1817139">
                <a:moveTo>
                  <a:pt x="0" y="0"/>
                </a:moveTo>
                <a:lnTo>
                  <a:pt x="2090971" y="0"/>
                </a:lnTo>
                <a:lnTo>
                  <a:pt x="2090971" y="1817140"/>
                </a:lnTo>
                <a:lnTo>
                  <a:pt x="0" y="18171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grpSp>
        <p:nvGrpSpPr>
          <p:cNvPr id="5" name="Group 5"/>
          <p:cNvGrpSpPr/>
          <p:nvPr/>
        </p:nvGrpSpPr>
        <p:grpSpPr>
          <a:xfrm>
            <a:off x="1457030" y="2068617"/>
            <a:ext cx="15463849" cy="6732407"/>
            <a:chOff x="0" y="0"/>
            <a:chExt cx="2081518" cy="906218"/>
          </a:xfrm>
        </p:grpSpPr>
        <p:sp>
          <p:nvSpPr>
            <p:cNvPr id="6" name="Freeform 6"/>
            <p:cNvSpPr/>
            <p:nvPr/>
          </p:nvSpPr>
          <p:spPr>
            <a:xfrm>
              <a:off x="0" y="0"/>
              <a:ext cx="2081518" cy="906218"/>
            </a:xfrm>
            <a:custGeom>
              <a:avLst/>
              <a:gdLst/>
              <a:ahLst/>
              <a:cxnLst/>
              <a:rect l="l" t="t" r="r" b="b"/>
              <a:pathLst>
                <a:path w="2081518" h="906218">
                  <a:moveTo>
                    <a:pt x="25533" y="0"/>
                  </a:moveTo>
                  <a:lnTo>
                    <a:pt x="2055985" y="0"/>
                  </a:lnTo>
                  <a:cubicBezTo>
                    <a:pt x="2070086" y="0"/>
                    <a:pt x="2081518" y="11431"/>
                    <a:pt x="2081518" y="25533"/>
                  </a:cubicBezTo>
                  <a:lnTo>
                    <a:pt x="2081518" y="880685"/>
                  </a:lnTo>
                  <a:cubicBezTo>
                    <a:pt x="2081518" y="887457"/>
                    <a:pt x="2078828" y="893952"/>
                    <a:pt x="2074039" y="898740"/>
                  </a:cubicBezTo>
                  <a:cubicBezTo>
                    <a:pt x="2069251" y="903528"/>
                    <a:pt x="2062756" y="906218"/>
                    <a:pt x="2055985" y="906218"/>
                  </a:cubicBezTo>
                  <a:lnTo>
                    <a:pt x="25533" y="906218"/>
                  </a:lnTo>
                  <a:cubicBezTo>
                    <a:pt x="11431" y="906218"/>
                    <a:pt x="0" y="894787"/>
                    <a:pt x="0" y="880685"/>
                  </a:cubicBezTo>
                  <a:lnTo>
                    <a:pt x="0" y="25533"/>
                  </a:lnTo>
                  <a:cubicBezTo>
                    <a:pt x="0" y="11431"/>
                    <a:pt x="11431" y="0"/>
                    <a:pt x="25533" y="0"/>
                  </a:cubicBezTo>
                  <a:close/>
                </a:path>
              </a:pathLst>
            </a:custGeom>
            <a:solidFill>
              <a:srgbClr val="FFFFFF"/>
            </a:solidFill>
          </p:spPr>
          <p:txBody>
            <a:bodyPr/>
            <a:lstStyle/>
            <a:p>
              <a:endParaRPr lang="zh-TW" altLang="en-US"/>
            </a:p>
          </p:txBody>
        </p:sp>
        <p:sp>
          <p:nvSpPr>
            <p:cNvPr id="7" name="TextBox 7"/>
            <p:cNvSpPr txBox="1"/>
            <p:nvPr/>
          </p:nvSpPr>
          <p:spPr>
            <a:xfrm>
              <a:off x="0" y="-76200"/>
              <a:ext cx="2081518" cy="982418"/>
            </a:xfrm>
            <a:prstGeom prst="rect">
              <a:avLst/>
            </a:prstGeom>
          </p:spPr>
          <p:txBody>
            <a:bodyPr lIns="50800" tIns="50800" rIns="50800" bIns="50800" rtlCol="0" anchor="ctr"/>
            <a:lstStyle/>
            <a:p>
              <a:pPr algn="ctr">
                <a:lnSpc>
                  <a:spcPts val="2756"/>
                </a:lnSpc>
              </a:pPr>
              <a:endParaRPr/>
            </a:p>
          </p:txBody>
        </p:sp>
      </p:grpSp>
      <p:sp>
        <p:nvSpPr>
          <p:cNvPr id="8" name="Freeform 8"/>
          <p:cNvSpPr/>
          <p:nvPr/>
        </p:nvSpPr>
        <p:spPr>
          <a:xfrm>
            <a:off x="16393578" y="8229600"/>
            <a:ext cx="4546740" cy="4114800"/>
          </a:xfrm>
          <a:custGeom>
            <a:avLst/>
            <a:gdLst/>
            <a:ahLst/>
            <a:cxnLst/>
            <a:rect l="l" t="t" r="r" b="b"/>
            <a:pathLst>
              <a:path w="4546740" h="4114800">
                <a:moveTo>
                  <a:pt x="0" y="0"/>
                </a:moveTo>
                <a:lnTo>
                  <a:pt x="4546740" y="0"/>
                </a:lnTo>
                <a:lnTo>
                  <a:pt x="454674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
        <p:nvSpPr>
          <p:cNvPr id="9" name="Freeform 9"/>
          <p:cNvSpPr/>
          <p:nvPr/>
        </p:nvSpPr>
        <p:spPr>
          <a:xfrm>
            <a:off x="16393578" y="8229600"/>
            <a:ext cx="4546740" cy="4114800"/>
          </a:xfrm>
          <a:custGeom>
            <a:avLst/>
            <a:gdLst/>
            <a:ahLst/>
            <a:cxnLst/>
            <a:rect l="l" t="t" r="r" b="b"/>
            <a:pathLst>
              <a:path w="4546740" h="4114800">
                <a:moveTo>
                  <a:pt x="0" y="0"/>
                </a:moveTo>
                <a:lnTo>
                  <a:pt x="4546740" y="0"/>
                </a:lnTo>
                <a:lnTo>
                  <a:pt x="454674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
        <p:nvSpPr>
          <p:cNvPr id="10" name="Freeform 10"/>
          <p:cNvSpPr/>
          <p:nvPr/>
        </p:nvSpPr>
        <p:spPr>
          <a:xfrm>
            <a:off x="1867655" y="2439189"/>
            <a:ext cx="14642598" cy="5991263"/>
          </a:xfrm>
          <a:custGeom>
            <a:avLst/>
            <a:gdLst/>
            <a:ahLst/>
            <a:cxnLst/>
            <a:rect l="l" t="t" r="r" b="b"/>
            <a:pathLst>
              <a:path w="14642598" h="5991263">
                <a:moveTo>
                  <a:pt x="0" y="0"/>
                </a:moveTo>
                <a:lnTo>
                  <a:pt x="14642598" y="0"/>
                </a:lnTo>
                <a:lnTo>
                  <a:pt x="14642598" y="5991263"/>
                </a:lnTo>
                <a:lnTo>
                  <a:pt x="0" y="5991263"/>
                </a:lnTo>
                <a:lnTo>
                  <a:pt x="0" y="0"/>
                </a:lnTo>
                <a:close/>
              </a:path>
            </a:pathLst>
          </a:custGeom>
          <a:blipFill>
            <a:blip r:embed="rId8"/>
            <a:stretch>
              <a:fillRect/>
            </a:stretch>
          </a:blipFill>
        </p:spPr>
        <p:txBody>
          <a:bodyPr/>
          <a:lstStyle/>
          <a:p>
            <a:endParaRPr lang="zh-TW" altLang="en-US"/>
          </a:p>
        </p:txBody>
      </p:sp>
      <p:sp>
        <p:nvSpPr>
          <p:cNvPr id="11" name="Freeform 11"/>
          <p:cNvSpPr/>
          <p:nvPr/>
        </p:nvSpPr>
        <p:spPr>
          <a:xfrm>
            <a:off x="9525" y="8065597"/>
            <a:ext cx="2174198" cy="2221403"/>
          </a:xfrm>
          <a:custGeom>
            <a:avLst/>
            <a:gdLst/>
            <a:ahLst/>
            <a:cxnLst/>
            <a:rect l="l" t="t" r="r" b="b"/>
            <a:pathLst>
              <a:path w="2174198" h="2221403">
                <a:moveTo>
                  <a:pt x="0" y="0"/>
                </a:moveTo>
                <a:lnTo>
                  <a:pt x="2174198" y="0"/>
                </a:lnTo>
                <a:lnTo>
                  <a:pt x="2174198" y="2221403"/>
                </a:lnTo>
                <a:lnTo>
                  <a:pt x="0" y="2221403"/>
                </a:lnTo>
                <a:lnTo>
                  <a:pt x="0" y="0"/>
                </a:lnTo>
                <a:close/>
              </a:path>
            </a:pathLst>
          </a:custGeom>
          <a:blipFill>
            <a:blip r:embed="rId9">
              <a:alphaModFix amt="20999"/>
              <a:extLst>
                <a:ext uri="{96DAC541-7B7A-43D3-8B79-37D633B846F1}">
                  <asvg:svgBlip xmlns:asvg="http://schemas.microsoft.com/office/drawing/2016/SVG/main" r:embed="rId10"/>
                </a:ext>
              </a:extLst>
            </a:blip>
            <a:stretch>
              <a:fillRect/>
            </a:stretch>
          </a:blipFill>
        </p:spPr>
        <p:txBody>
          <a:bodyPr/>
          <a:lstStyle/>
          <a:p>
            <a:endParaRPr lang="zh-TW" altLang="en-US"/>
          </a:p>
        </p:txBody>
      </p:sp>
      <p:sp>
        <p:nvSpPr>
          <p:cNvPr id="13" name="TextBox 6">
            <a:extLst>
              <a:ext uri="{FF2B5EF4-FFF2-40B4-BE49-F238E27FC236}">
                <a16:creationId xmlns:a16="http://schemas.microsoft.com/office/drawing/2014/main" id="{71718FFF-C656-43D2-6330-57D0E687584E}"/>
              </a:ext>
            </a:extLst>
          </p:cNvPr>
          <p:cNvSpPr txBox="1"/>
          <p:nvPr/>
        </p:nvSpPr>
        <p:spPr>
          <a:xfrm>
            <a:off x="0" y="595924"/>
            <a:ext cx="18288000" cy="1051570"/>
          </a:xfrm>
          <a:prstGeom prst="rect">
            <a:avLst/>
          </a:prstGeom>
        </p:spPr>
        <p:txBody>
          <a:bodyPr wrap="square" lIns="0" tIns="0" rIns="0" bIns="0" rtlCol="0" anchor="t">
            <a:spAutoFit/>
          </a:bodyPr>
          <a:lstStyle/>
          <a:p>
            <a:pPr marL="0" lvl="0" indent="0" algn="ctr">
              <a:lnSpc>
                <a:spcPts val="8234"/>
              </a:lnSpc>
              <a:spcBef>
                <a:spcPct val="0"/>
              </a:spcBef>
            </a:pPr>
            <a:r>
              <a:rPr lang="zh-TW" altLang="en-US" sz="8000" b="1" spc="365" dirty="0">
                <a:solidFill>
                  <a:srgbClr val="513F33"/>
                </a:solidFill>
                <a:latin typeface="Arial" panose="020B0604020202020204" pitchFamily="34" charset="0"/>
                <a:ea typeface="微軟正黑體" panose="020B0604030504040204" pitchFamily="34" charset="-120"/>
              </a:rPr>
              <a:t>電路圖</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4E3"/>
        </a:solidFill>
        <a:effectLst/>
      </p:bgPr>
    </p:bg>
    <p:spTree>
      <p:nvGrpSpPr>
        <p:cNvPr id="1" name=""/>
        <p:cNvGrpSpPr/>
        <p:nvPr/>
      </p:nvGrpSpPr>
      <p:grpSpPr>
        <a:xfrm>
          <a:off x="0" y="0"/>
          <a:ext cx="0" cy="0"/>
          <a:chOff x="0" y="0"/>
          <a:chExt cx="0" cy="0"/>
        </a:xfrm>
      </p:grpSpPr>
      <p:sp>
        <p:nvSpPr>
          <p:cNvPr id="3" name="TextBox 3"/>
          <p:cNvSpPr txBox="1"/>
          <p:nvPr/>
        </p:nvSpPr>
        <p:spPr>
          <a:xfrm>
            <a:off x="1826169" y="2319553"/>
            <a:ext cx="14635662" cy="5647893"/>
          </a:xfrm>
          <a:prstGeom prst="rect">
            <a:avLst/>
          </a:prstGeom>
        </p:spPr>
        <p:txBody>
          <a:bodyPr wrap="square" lIns="0" tIns="0" rIns="0" bIns="0" rtlCol="0" anchor="t">
            <a:spAutoFit/>
          </a:bodyPr>
          <a:lstStyle/>
          <a:p>
            <a:pPr algn="l">
              <a:lnSpc>
                <a:spcPts val="7500"/>
              </a:lnSpc>
            </a:pPr>
            <a:r>
              <a:rPr lang="en-US" sz="4000" dirty="0" err="1">
                <a:solidFill>
                  <a:srgbClr val="513F33"/>
                </a:solidFill>
                <a:latin typeface="Arial" panose="020B0604020202020204" pitchFamily="34" charset="0"/>
                <a:ea typeface="微軟正黑體" panose="020B0604030504040204" pitchFamily="34" charset="-120"/>
              </a:rPr>
              <a:t>這個智慧家居監測系統結合了氣體感測器、溫溼度感測器、OLED</a:t>
            </a:r>
            <a:r>
              <a:rPr lang="en-US" sz="4000" dirty="0">
                <a:solidFill>
                  <a:srgbClr val="513F33"/>
                </a:solidFill>
                <a:latin typeface="Arial" panose="020B0604020202020204" pitchFamily="34" charset="0"/>
                <a:ea typeface="微軟正黑體" panose="020B0604030504040204" pitchFamily="34" charset="-120"/>
              </a:rPr>
              <a:t> </a:t>
            </a:r>
            <a:r>
              <a:rPr lang="en-US" sz="4000" dirty="0" err="1">
                <a:solidFill>
                  <a:srgbClr val="513F33"/>
                </a:solidFill>
                <a:latin typeface="Arial" panose="020B0604020202020204" pitchFamily="34" charset="0"/>
                <a:ea typeface="微軟正黑體" panose="020B0604030504040204" pitchFamily="34" charset="-120"/>
              </a:rPr>
              <a:t>顯示器和風扇，提供了綜合的環境監測和控制功能。煙霧感測器可以及時檢測到室內的煙霧，並通過</a:t>
            </a:r>
            <a:r>
              <a:rPr lang="en-US" sz="4000" dirty="0">
                <a:solidFill>
                  <a:srgbClr val="513F33"/>
                </a:solidFill>
                <a:latin typeface="Arial" panose="020B0604020202020204" pitchFamily="34" charset="0"/>
                <a:ea typeface="微軟正黑體" panose="020B0604030504040204" pitchFamily="34" charset="-120"/>
              </a:rPr>
              <a:t> OLED 顯示器顯示警告訊息，同時啟動風扇以確保空氣品質。溫溼度感測器則可以監測室內的溫濕度，讓用戶隨時了解室內環境的舒適度。這樣的系統可以有效提高家居的舒適度和安全性，為用戶帶來更好的居住體驗。</a:t>
            </a:r>
          </a:p>
        </p:txBody>
      </p:sp>
      <p:sp>
        <p:nvSpPr>
          <p:cNvPr id="4" name="Freeform 4"/>
          <p:cNvSpPr/>
          <p:nvPr/>
        </p:nvSpPr>
        <p:spPr>
          <a:xfrm rot="-3151604">
            <a:off x="15888700" y="-2706546"/>
            <a:ext cx="4798601" cy="4114800"/>
          </a:xfrm>
          <a:custGeom>
            <a:avLst/>
            <a:gdLst/>
            <a:ahLst/>
            <a:cxnLst/>
            <a:rect l="l" t="t" r="r" b="b"/>
            <a:pathLst>
              <a:path w="4798601" h="4114800">
                <a:moveTo>
                  <a:pt x="0" y="0"/>
                </a:moveTo>
                <a:lnTo>
                  <a:pt x="4798600" y="0"/>
                </a:lnTo>
                <a:lnTo>
                  <a:pt x="47986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5" name="Freeform 5"/>
          <p:cNvSpPr/>
          <p:nvPr/>
        </p:nvSpPr>
        <p:spPr>
          <a:xfrm rot="9162527">
            <a:off x="8855614" y="9378430"/>
            <a:ext cx="2090970" cy="1817139"/>
          </a:xfrm>
          <a:custGeom>
            <a:avLst/>
            <a:gdLst/>
            <a:ahLst/>
            <a:cxnLst/>
            <a:rect l="l" t="t" r="r" b="b"/>
            <a:pathLst>
              <a:path w="2090970" h="1817139">
                <a:moveTo>
                  <a:pt x="0" y="0"/>
                </a:moveTo>
                <a:lnTo>
                  <a:pt x="2090971" y="0"/>
                </a:lnTo>
                <a:lnTo>
                  <a:pt x="2090971" y="1817140"/>
                </a:lnTo>
                <a:lnTo>
                  <a:pt x="0" y="18171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6" name="Freeform 6"/>
          <p:cNvSpPr/>
          <p:nvPr/>
        </p:nvSpPr>
        <p:spPr>
          <a:xfrm>
            <a:off x="16393578" y="8229600"/>
            <a:ext cx="4546740" cy="4114800"/>
          </a:xfrm>
          <a:custGeom>
            <a:avLst/>
            <a:gdLst/>
            <a:ahLst/>
            <a:cxnLst/>
            <a:rect l="l" t="t" r="r" b="b"/>
            <a:pathLst>
              <a:path w="4546740" h="4114800">
                <a:moveTo>
                  <a:pt x="0" y="0"/>
                </a:moveTo>
                <a:lnTo>
                  <a:pt x="4546740" y="0"/>
                </a:lnTo>
                <a:lnTo>
                  <a:pt x="454674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
        <p:nvSpPr>
          <p:cNvPr id="7" name="Freeform 7"/>
          <p:cNvSpPr/>
          <p:nvPr/>
        </p:nvSpPr>
        <p:spPr>
          <a:xfrm>
            <a:off x="0" y="7554975"/>
            <a:ext cx="2673970" cy="2732025"/>
          </a:xfrm>
          <a:custGeom>
            <a:avLst/>
            <a:gdLst/>
            <a:ahLst/>
            <a:cxnLst/>
            <a:rect l="l" t="t" r="r" b="b"/>
            <a:pathLst>
              <a:path w="2673970" h="2732025">
                <a:moveTo>
                  <a:pt x="0" y="0"/>
                </a:moveTo>
                <a:lnTo>
                  <a:pt x="2673970" y="0"/>
                </a:lnTo>
                <a:lnTo>
                  <a:pt x="2673970" y="2732025"/>
                </a:lnTo>
                <a:lnTo>
                  <a:pt x="0" y="2732025"/>
                </a:lnTo>
                <a:lnTo>
                  <a:pt x="0" y="0"/>
                </a:lnTo>
                <a:close/>
              </a:path>
            </a:pathLst>
          </a:custGeom>
          <a:blipFill>
            <a:blip r:embed="rId8">
              <a:alphaModFix amt="20999"/>
              <a:extLst>
                <a:ext uri="{96DAC541-7B7A-43D3-8B79-37D633B846F1}">
                  <asvg:svgBlip xmlns:asvg="http://schemas.microsoft.com/office/drawing/2016/SVG/main" r:embed="rId9"/>
                </a:ext>
              </a:extLst>
            </a:blip>
            <a:stretch>
              <a:fillRect/>
            </a:stretch>
          </a:blipFill>
        </p:spPr>
        <p:txBody>
          <a:bodyPr/>
          <a:lstStyle/>
          <a:p>
            <a:endParaRPr lang="zh-TW" altLang="en-US"/>
          </a:p>
        </p:txBody>
      </p:sp>
      <p:sp>
        <p:nvSpPr>
          <p:cNvPr id="8" name="TextBox 6">
            <a:extLst>
              <a:ext uri="{FF2B5EF4-FFF2-40B4-BE49-F238E27FC236}">
                <a16:creationId xmlns:a16="http://schemas.microsoft.com/office/drawing/2014/main" id="{9DA2A254-ED33-8A83-BB91-AD0A14762E6E}"/>
              </a:ext>
            </a:extLst>
          </p:cNvPr>
          <p:cNvSpPr txBox="1"/>
          <p:nvPr/>
        </p:nvSpPr>
        <p:spPr>
          <a:xfrm>
            <a:off x="0" y="595924"/>
            <a:ext cx="18288000" cy="1051570"/>
          </a:xfrm>
          <a:prstGeom prst="rect">
            <a:avLst/>
          </a:prstGeom>
        </p:spPr>
        <p:txBody>
          <a:bodyPr wrap="square" lIns="0" tIns="0" rIns="0" bIns="0" rtlCol="0" anchor="t">
            <a:spAutoFit/>
          </a:bodyPr>
          <a:lstStyle/>
          <a:p>
            <a:pPr marL="0" lvl="0" indent="0" algn="ctr">
              <a:lnSpc>
                <a:spcPts val="8234"/>
              </a:lnSpc>
              <a:spcBef>
                <a:spcPct val="0"/>
              </a:spcBef>
            </a:pPr>
            <a:r>
              <a:rPr lang="zh-TW" altLang="en-US" sz="8000" b="1" spc="365" dirty="0">
                <a:solidFill>
                  <a:srgbClr val="513F33"/>
                </a:solidFill>
                <a:latin typeface="Arial" panose="020B0604020202020204" pitchFamily="34" charset="0"/>
                <a:ea typeface="微軟正黑體" panose="020B0604030504040204" pitchFamily="34" charset="-120"/>
              </a:rPr>
              <a:t>結論</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4AB6F"/>
        </a:solidFill>
        <a:effectLst/>
      </p:bgPr>
    </p:bg>
    <p:spTree>
      <p:nvGrpSpPr>
        <p:cNvPr id="1" name=""/>
        <p:cNvGrpSpPr/>
        <p:nvPr/>
      </p:nvGrpSpPr>
      <p:grpSpPr>
        <a:xfrm>
          <a:off x="0" y="0"/>
          <a:ext cx="0" cy="0"/>
          <a:chOff x="0" y="0"/>
          <a:chExt cx="0" cy="0"/>
        </a:xfrm>
      </p:grpSpPr>
      <p:grpSp>
        <p:nvGrpSpPr>
          <p:cNvPr id="2" name="Group 2"/>
          <p:cNvGrpSpPr/>
          <p:nvPr/>
        </p:nvGrpSpPr>
        <p:grpSpPr>
          <a:xfrm>
            <a:off x="9430939" y="368204"/>
            <a:ext cx="8522962" cy="9550592"/>
            <a:chOff x="0" y="0"/>
            <a:chExt cx="758598" cy="850064"/>
          </a:xfrm>
        </p:grpSpPr>
        <p:sp>
          <p:nvSpPr>
            <p:cNvPr id="3" name="Freeform 3"/>
            <p:cNvSpPr/>
            <p:nvPr/>
          </p:nvSpPr>
          <p:spPr>
            <a:xfrm>
              <a:off x="0" y="0"/>
              <a:ext cx="758598" cy="850064"/>
            </a:xfrm>
            <a:custGeom>
              <a:avLst/>
              <a:gdLst/>
              <a:ahLst/>
              <a:cxnLst/>
              <a:rect l="l" t="t" r="r" b="b"/>
              <a:pathLst>
                <a:path w="758598" h="850064">
                  <a:moveTo>
                    <a:pt x="0" y="0"/>
                  </a:moveTo>
                  <a:lnTo>
                    <a:pt x="758598" y="0"/>
                  </a:lnTo>
                  <a:lnTo>
                    <a:pt x="758598" y="850064"/>
                  </a:lnTo>
                  <a:lnTo>
                    <a:pt x="0" y="850064"/>
                  </a:lnTo>
                  <a:close/>
                </a:path>
              </a:pathLst>
            </a:custGeom>
            <a:solidFill>
              <a:srgbClr val="FBF6F1"/>
            </a:solidFill>
          </p:spPr>
          <p:txBody>
            <a:bodyPr/>
            <a:lstStyle/>
            <a:p>
              <a:endParaRPr lang="zh-TW" altLang="en-US"/>
            </a:p>
          </p:txBody>
        </p:sp>
        <p:sp>
          <p:nvSpPr>
            <p:cNvPr id="4" name="TextBox 4"/>
            <p:cNvSpPr txBox="1"/>
            <p:nvPr/>
          </p:nvSpPr>
          <p:spPr>
            <a:xfrm>
              <a:off x="0" y="-38100"/>
              <a:ext cx="758598" cy="88816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0168743" y="1373029"/>
            <a:ext cx="7047354" cy="7540943"/>
          </a:xfrm>
          <a:custGeom>
            <a:avLst/>
            <a:gdLst/>
            <a:ahLst/>
            <a:cxnLst/>
            <a:rect l="l" t="t" r="r" b="b"/>
            <a:pathLst>
              <a:path w="7047354" h="7540943">
                <a:moveTo>
                  <a:pt x="0" y="0"/>
                </a:moveTo>
                <a:lnTo>
                  <a:pt x="7047354" y="0"/>
                </a:lnTo>
                <a:lnTo>
                  <a:pt x="7047354" y="7540942"/>
                </a:lnTo>
                <a:lnTo>
                  <a:pt x="0" y="75409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6" name="TextBox 6"/>
          <p:cNvSpPr txBox="1"/>
          <p:nvPr/>
        </p:nvSpPr>
        <p:spPr>
          <a:xfrm>
            <a:off x="1062838" y="3643089"/>
            <a:ext cx="7578213" cy="3000821"/>
          </a:xfrm>
          <a:prstGeom prst="rect">
            <a:avLst/>
          </a:prstGeom>
        </p:spPr>
        <p:txBody>
          <a:bodyPr lIns="0" tIns="0" rIns="0" bIns="0" rtlCol="0" anchor="t">
            <a:spAutoFit/>
          </a:bodyPr>
          <a:lstStyle/>
          <a:p>
            <a:pPr algn="l">
              <a:lnSpc>
                <a:spcPts val="11660"/>
              </a:lnSpc>
            </a:pPr>
            <a:r>
              <a:rPr lang="en-US" sz="11000" b="1" dirty="0">
                <a:solidFill>
                  <a:srgbClr val="FBF6F1"/>
                </a:solidFill>
                <a:latin typeface="Arial" panose="020B0604020202020204" pitchFamily="34" charset="0"/>
                <a:ea typeface="微軟正黑體" panose="020B0604030504040204" pitchFamily="34" charset="-120"/>
              </a:rPr>
              <a:t>Thank you very much!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E4E3"/>
        </a:solidFill>
        <a:effectLst/>
      </p:bgPr>
    </p:bg>
    <p:spTree>
      <p:nvGrpSpPr>
        <p:cNvPr id="1" name=""/>
        <p:cNvGrpSpPr/>
        <p:nvPr/>
      </p:nvGrpSpPr>
      <p:grpSpPr>
        <a:xfrm>
          <a:off x="0" y="0"/>
          <a:ext cx="0" cy="0"/>
          <a:chOff x="0" y="0"/>
          <a:chExt cx="0" cy="0"/>
        </a:xfrm>
      </p:grpSpPr>
      <p:sp>
        <p:nvSpPr>
          <p:cNvPr id="2" name="Freeform 2"/>
          <p:cNvSpPr/>
          <p:nvPr/>
        </p:nvSpPr>
        <p:spPr>
          <a:xfrm>
            <a:off x="2454328" y="0"/>
            <a:ext cx="13716000" cy="10287000"/>
          </a:xfrm>
          <a:custGeom>
            <a:avLst/>
            <a:gdLst/>
            <a:ahLst/>
            <a:cxnLst/>
            <a:rect l="l" t="t" r="r" b="b"/>
            <a:pathLst>
              <a:path w="13716000" h="10287000">
                <a:moveTo>
                  <a:pt x="0" y="0"/>
                </a:moveTo>
                <a:lnTo>
                  <a:pt x="13716000" y="0"/>
                </a:lnTo>
                <a:lnTo>
                  <a:pt x="13716000" y="10287000"/>
                </a:lnTo>
                <a:lnTo>
                  <a:pt x="0" y="10287000"/>
                </a:lnTo>
                <a:lnTo>
                  <a:pt x="0" y="0"/>
                </a:lnTo>
                <a:close/>
              </a:path>
            </a:pathLst>
          </a:custGeom>
          <a:blipFill>
            <a:blip r:embed="rId2">
              <a:alphaModFix amt="26000"/>
            </a:blip>
            <a:stretch>
              <a:fillRect/>
            </a:stretch>
          </a:blipFill>
        </p:spPr>
        <p:txBody>
          <a:bodyPr/>
          <a:lstStyle/>
          <a:p>
            <a:endParaRPr lang="zh-TW" altLang="en-US"/>
          </a:p>
        </p:txBody>
      </p:sp>
      <p:sp>
        <p:nvSpPr>
          <p:cNvPr id="3" name="TextBox 3"/>
          <p:cNvSpPr txBox="1"/>
          <p:nvPr/>
        </p:nvSpPr>
        <p:spPr>
          <a:xfrm>
            <a:off x="0" y="532636"/>
            <a:ext cx="18288000" cy="1090042"/>
          </a:xfrm>
          <a:prstGeom prst="rect">
            <a:avLst/>
          </a:prstGeom>
        </p:spPr>
        <p:txBody>
          <a:bodyPr wrap="square" lIns="0" tIns="0" rIns="0" bIns="0" rtlCol="0" anchor="t">
            <a:spAutoFit/>
          </a:bodyPr>
          <a:lstStyle/>
          <a:p>
            <a:pPr algn="ctr">
              <a:lnSpc>
                <a:spcPts val="8539"/>
              </a:lnSpc>
              <a:spcBef>
                <a:spcPct val="0"/>
              </a:spcBef>
            </a:pPr>
            <a:r>
              <a:rPr lang="en-US" sz="8000" b="1" dirty="0" err="1">
                <a:solidFill>
                  <a:srgbClr val="513F33"/>
                </a:solidFill>
                <a:latin typeface="Arial" panose="020B0604020202020204" pitchFamily="34" charset="0"/>
                <a:ea typeface="微軟正黑體" panose="020B0604030504040204" pitchFamily="34" charset="-120"/>
              </a:rPr>
              <a:t>設計動機</a:t>
            </a:r>
            <a:endParaRPr lang="en-US" sz="8000" b="1" dirty="0">
              <a:solidFill>
                <a:srgbClr val="513F33"/>
              </a:solidFill>
              <a:latin typeface="Arial" panose="020B0604020202020204" pitchFamily="34" charset="0"/>
              <a:ea typeface="微軟正黑體" panose="020B0604030504040204" pitchFamily="34" charset="-120"/>
            </a:endParaRPr>
          </a:p>
        </p:txBody>
      </p:sp>
      <p:sp>
        <p:nvSpPr>
          <p:cNvPr id="4" name="TextBox 4"/>
          <p:cNvSpPr txBox="1"/>
          <p:nvPr/>
        </p:nvSpPr>
        <p:spPr>
          <a:xfrm>
            <a:off x="1841531" y="2857500"/>
            <a:ext cx="14604938" cy="5058180"/>
          </a:xfrm>
          <a:prstGeom prst="rect">
            <a:avLst/>
          </a:prstGeom>
        </p:spPr>
        <p:txBody>
          <a:bodyPr wrap="square" lIns="0" tIns="0" rIns="0" bIns="0" rtlCol="0" anchor="t">
            <a:spAutoFit/>
          </a:bodyPr>
          <a:lstStyle/>
          <a:p>
            <a:pPr algn="just">
              <a:lnSpc>
                <a:spcPts val="6674"/>
              </a:lnSpc>
              <a:spcBef>
                <a:spcPct val="0"/>
              </a:spcBef>
            </a:pPr>
            <a:r>
              <a:rPr lang="en-US" sz="4000" b="1" dirty="0">
                <a:solidFill>
                  <a:srgbClr val="000000"/>
                </a:solidFill>
                <a:latin typeface="微軟正黑體" panose="020B0604030504040204" pitchFamily="34" charset="-120"/>
                <a:ea typeface="微軟正黑體" panose="020B0604030504040204" pitchFamily="34" charset="-120"/>
              </a:rPr>
              <a:t>設計晶片控制HC-SR04超音波感測器和PM2.5空氣品質感測器</a:t>
            </a:r>
            <a:r>
              <a:rPr lang="zh-TW" altLang="en-US" sz="4000" b="1" dirty="0">
                <a:solidFill>
                  <a:srgbClr val="000000"/>
                </a:solidFill>
                <a:latin typeface="微軟正黑體" panose="020B0604030504040204" pitchFamily="34" charset="-120"/>
                <a:ea typeface="微軟正黑體" panose="020B0604030504040204" pitchFamily="34" charset="-120"/>
              </a:rPr>
              <a:t>，</a:t>
            </a:r>
            <a:r>
              <a:rPr lang="en-US" sz="4000" b="1" dirty="0" err="1">
                <a:solidFill>
                  <a:srgbClr val="000000"/>
                </a:solidFill>
                <a:latin typeface="微軟正黑體" panose="020B0604030504040204" pitchFamily="34" charset="-120"/>
                <a:ea typeface="微軟正黑體" panose="020B0604030504040204" pitchFamily="34" charset="-120"/>
              </a:rPr>
              <a:t>並將收集的數據傳送至LINE</a:t>
            </a:r>
            <a:r>
              <a:rPr lang="en-US" sz="4000" b="1" dirty="0">
                <a:solidFill>
                  <a:srgbClr val="000000"/>
                </a:solidFill>
                <a:latin typeface="微軟正黑體" panose="020B0604030504040204" pitchFamily="34" charset="-120"/>
                <a:ea typeface="微軟正黑體" panose="020B0604030504040204" pitchFamily="34" charset="-120"/>
              </a:rPr>
              <a:t> Notify</a:t>
            </a:r>
            <a:r>
              <a:rPr lang="zh-TW" altLang="en-US" sz="4000" b="1" dirty="0">
                <a:solidFill>
                  <a:srgbClr val="000000"/>
                </a:solidFill>
                <a:latin typeface="微軟正黑體" panose="020B0604030504040204" pitchFamily="34" charset="-120"/>
                <a:ea typeface="微軟正黑體" panose="020B0604030504040204" pitchFamily="34" charset="-120"/>
              </a:rPr>
              <a:t>，</a:t>
            </a:r>
            <a:r>
              <a:rPr lang="en-US" sz="4000" b="1" dirty="0" err="1">
                <a:solidFill>
                  <a:srgbClr val="000000"/>
                </a:solidFill>
                <a:latin typeface="微軟正黑體" panose="020B0604030504040204" pitchFamily="34" charset="-120"/>
                <a:ea typeface="微軟正黑體" panose="020B0604030504040204" pitchFamily="34" charset="-120"/>
              </a:rPr>
              <a:t>主要是希望打造一個智</a:t>
            </a:r>
            <a:r>
              <a:rPr lang="zh-TW" altLang="en-US" sz="4000" b="1" dirty="0">
                <a:solidFill>
                  <a:srgbClr val="000000"/>
                </a:solidFill>
                <a:latin typeface="微軟正黑體" panose="020B0604030504040204" pitchFamily="34" charset="-120"/>
                <a:ea typeface="微軟正黑體" panose="020B0604030504040204" pitchFamily="34" charset="-120"/>
              </a:rPr>
              <a:t>慧</a:t>
            </a:r>
            <a:r>
              <a:rPr lang="en-US" sz="4000" b="1" dirty="0" err="1">
                <a:solidFill>
                  <a:srgbClr val="000000"/>
                </a:solidFill>
                <a:latin typeface="微軟正黑體" panose="020B0604030504040204" pitchFamily="34" charset="-120"/>
                <a:ea typeface="微軟正黑體" panose="020B0604030504040204" pitchFamily="34" charset="-120"/>
              </a:rPr>
              <a:t>多功能監測系統</a:t>
            </a:r>
            <a:r>
              <a:rPr lang="zh-TW" altLang="en-US" sz="4000" b="1" dirty="0">
                <a:solidFill>
                  <a:srgbClr val="000000"/>
                </a:solidFill>
                <a:latin typeface="微軟正黑體" panose="020B0604030504040204" pitchFamily="34" charset="-120"/>
                <a:ea typeface="微軟正黑體" panose="020B0604030504040204" pitchFamily="34" charset="-120"/>
              </a:rPr>
              <a:t>，</a:t>
            </a:r>
            <a:r>
              <a:rPr lang="en-US" sz="4000" b="1" dirty="0" err="1">
                <a:solidFill>
                  <a:srgbClr val="000000"/>
                </a:solidFill>
                <a:latin typeface="微軟正黑體" panose="020B0604030504040204" pitchFamily="34" charset="-120"/>
                <a:ea typeface="微軟正黑體" panose="020B0604030504040204" pitchFamily="34" charset="-120"/>
              </a:rPr>
              <a:t>讓使用者能夠遠程掌握室內環境狀況</a:t>
            </a:r>
            <a:r>
              <a:rPr lang="zh-TW" altLang="en-US" sz="4000" b="1" dirty="0">
                <a:solidFill>
                  <a:srgbClr val="000000"/>
                </a:solidFill>
                <a:latin typeface="微軟正黑體" panose="020B0604030504040204" pitchFamily="34" charset="-120"/>
                <a:ea typeface="微軟正黑體" panose="020B0604030504040204" pitchFamily="34" charset="-120"/>
              </a:rPr>
              <a:t>，</a:t>
            </a:r>
            <a:r>
              <a:rPr lang="en-US" sz="4000" b="1" dirty="0" err="1">
                <a:solidFill>
                  <a:srgbClr val="000000"/>
                </a:solidFill>
                <a:latin typeface="微軟正黑體" panose="020B0604030504040204" pitchFamily="34" charset="-120"/>
                <a:ea typeface="微軟正黑體" panose="020B0604030504040204" pitchFamily="34" charset="-120"/>
              </a:rPr>
              <a:t>在空間使用或空氣品質異常時收到即時通知</a:t>
            </a:r>
            <a:r>
              <a:rPr lang="zh-TW" altLang="en-US" sz="4000" b="1" dirty="0">
                <a:solidFill>
                  <a:srgbClr val="000000"/>
                </a:solidFill>
                <a:latin typeface="微軟正黑體" panose="020B0604030504040204" pitchFamily="34" charset="-120"/>
                <a:ea typeface="微軟正黑體" panose="020B0604030504040204" pitchFamily="34" charset="-120"/>
              </a:rPr>
              <a:t>，</a:t>
            </a:r>
            <a:r>
              <a:rPr lang="en-US" sz="4000" b="1" dirty="0" err="1">
                <a:solidFill>
                  <a:srgbClr val="000000"/>
                </a:solidFill>
                <a:latin typeface="微軟正黑體" panose="020B0604030504040204" pitchFamily="34" charset="-120"/>
                <a:ea typeface="微軟正黑體" panose="020B0604030504040204" pitchFamily="34" charset="-120"/>
              </a:rPr>
              <a:t>同時也可分析歷史數據以優化系統,藉此推廣物聯網應用</a:t>
            </a:r>
            <a:r>
              <a:rPr lang="zh-TW" altLang="en-US" sz="4000" b="1" dirty="0">
                <a:solidFill>
                  <a:srgbClr val="000000"/>
                </a:solidFill>
                <a:latin typeface="微軟正黑體" panose="020B0604030504040204" pitchFamily="34" charset="-120"/>
                <a:ea typeface="微軟正黑體" panose="020B0604030504040204" pitchFamily="34" charset="-120"/>
              </a:rPr>
              <a:t>，</a:t>
            </a:r>
            <a:r>
              <a:rPr lang="en-US" sz="4000" b="1" dirty="0" err="1">
                <a:solidFill>
                  <a:srgbClr val="000000"/>
                </a:solidFill>
                <a:latin typeface="微軟正黑體" panose="020B0604030504040204" pitchFamily="34" charset="-120"/>
                <a:ea typeface="微軟正黑體" panose="020B0604030504040204" pitchFamily="34" charset="-120"/>
              </a:rPr>
              <a:t>提升生活品質並為未來智慧家居和城市規劃提供參考依據</a:t>
            </a:r>
            <a:r>
              <a:rPr lang="en-US" sz="4000" b="1" dirty="0">
                <a:solidFill>
                  <a:srgbClr val="000000"/>
                </a:solidFill>
                <a:latin typeface="微軟正黑體" panose="020B0604030504040204" pitchFamily="34" charset="-120"/>
                <a:ea typeface="微軟正黑體" panose="020B0604030504040204" pitchFamily="34" charset="-120"/>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4E3"/>
        </a:solidFill>
        <a:effectLst/>
      </p:bgPr>
    </p:bg>
    <p:spTree>
      <p:nvGrpSpPr>
        <p:cNvPr id="1" name=""/>
        <p:cNvGrpSpPr/>
        <p:nvPr/>
      </p:nvGrpSpPr>
      <p:grpSpPr>
        <a:xfrm>
          <a:off x="0" y="0"/>
          <a:ext cx="0" cy="0"/>
          <a:chOff x="0" y="0"/>
          <a:chExt cx="0" cy="0"/>
        </a:xfrm>
      </p:grpSpPr>
      <p:sp>
        <p:nvSpPr>
          <p:cNvPr id="2" name="Freeform 2"/>
          <p:cNvSpPr/>
          <p:nvPr/>
        </p:nvSpPr>
        <p:spPr>
          <a:xfrm>
            <a:off x="0" y="7408326"/>
            <a:ext cx="2918808" cy="2878674"/>
          </a:xfrm>
          <a:custGeom>
            <a:avLst/>
            <a:gdLst/>
            <a:ahLst/>
            <a:cxnLst/>
            <a:rect l="l" t="t" r="r" b="b"/>
            <a:pathLst>
              <a:path w="2918808" h="2878674">
                <a:moveTo>
                  <a:pt x="0" y="0"/>
                </a:moveTo>
                <a:lnTo>
                  <a:pt x="2918808" y="0"/>
                </a:lnTo>
                <a:lnTo>
                  <a:pt x="2918808" y="2878674"/>
                </a:lnTo>
                <a:lnTo>
                  <a:pt x="0" y="28786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a:p>
        </p:txBody>
      </p:sp>
      <p:sp>
        <p:nvSpPr>
          <p:cNvPr id="3" name="Freeform 3"/>
          <p:cNvSpPr/>
          <p:nvPr/>
        </p:nvSpPr>
        <p:spPr>
          <a:xfrm>
            <a:off x="15160524" y="-18602"/>
            <a:ext cx="3124924" cy="2609312"/>
          </a:xfrm>
          <a:custGeom>
            <a:avLst/>
            <a:gdLst/>
            <a:ahLst/>
            <a:cxnLst/>
            <a:rect l="l" t="t" r="r" b="b"/>
            <a:pathLst>
              <a:path w="3124924" h="2609312">
                <a:moveTo>
                  <a:pt x="0" y="0"/>
                </a:moveTo>
                <a:lnTo>
                  <a:pt x="3124924" y="0"/>
                </a:lnTo>
                <a:lnTo>
                  <a:pt x="3124924" y="2609312"/>
                </a:lnTo>
                <a:lnTo>
                  <a:pt x="0" y="26093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zh-TW" altLang="en-US"/>
          </a:p>
        </p:txBody>
      </p:sp>
      <p:sp>
        <p:nvSpPr>
          <p:cNvPr id="4" name="Freeform 4"/>
          <p:cNvSpPr/>
          <p:nvPr/>
        </p:nvSpPr>
        <p:spPr>
          <a:xfrm>
            <a:off x="16267302" y="7972834"/>
            <a:ext cx="1795111" cy="2314166"/>
          </a:xfrm>
          <a:custGeom>
            <a:avLst/>
            <a:gdLst/>
            <a:ahLst/>
            <a:cxnLst/>
            <a:rect l="l" t="t" r="r" b="b"/>
            <a:pathLst>
              <a:path w="1795111" h="2314166">
                <a:moveTo>
                  <a:pt x="0" y="0"/>
                </a:moveTo>
                <a:lnTo>
                  <a:pt x="1795111" y="0"/>
                </a:lnTo>
                <a:lnTo>
                  <a:pt x="1795111" y="2314166"/>
                </a:lnTo>
                <a:lnTo>
                  <a:pt x="0" y="23141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zh-TW" altLang="en-US"/>
          </a:p>
        </p:txBody>
      </p:sp>
      <p:sp>
        <p:nvSpPr>
          <p:cNvPr id="5" name="Freeform 5"/>
          <p:cNvSpPr/>
          <p:nvPr/>
        </p:nvSpPr>
        <p:spPr>
          <a:xfrm>
            <a:off x="2785055" y="2006271"/>
            <a:ext cx="12602192" cy="7332185"/>
          </a:xfrm>
          <a:custGeom>
            <a:avLst/>
            <a:gdLst/>
            <a:ahLst/>
            <a:cxnLst/>
            <a:rect l="l" t="t" r="r" b="b"/>
            <a:pathLst>
              <a:path w="12602192" h="7332185">
                <a:moveTo>
                  <a:pt x="0" y="0"/>
                </a:moveTo>
                <a:lnTo>
                  <a:pt x="12602192" y="0"/>
                </a:lnTo>
                <a:lnTo>
                  <a:pt x="12602192" y="7332184"/>
                </a:lnTo>
                <a:lnTo>
                  <a:pt x="0" y="7332184"/>
                </a:lnTo>
                <a:lnTo>
                  <a:pt x="0" y="0"/>
                </a:lnTo>
                <a:close/>
              </a:path>
            </a:pathLst>
          </a:custGeom>
          <a:blipFill>
            <a:blip r:embed="rId9"/>
            <a:stretch>
              <a:fillRect/>
            </a:stretch>
          </a:blipFill>
        </p:spPr>
        <p:txBody>
          <a:bodyPr/>
          <a:lstStyle/>
          <a:p>
            <a:endParaRPr lang="zh-TW" altLang="en-US"/>
          </a:p>
        </p:txBody>
      </p:sp>
      <p:sp>
        <p:nvSpPr>
          <p:cNvPr id="6" name="TextBox 6"/>
          <p:cNvSpPr txBox="1"/>
          <p:nvPr/>
        </p:nvSpPr>
        <p:spPr>
          <a:xfrm>
            <a:off x="0" y="595924"/>
            <a:ext cx="18288000" cy="1051570"/>
          </a:xfrm>
          <a:prstGeom prst="rect">
            <a:avLst/>
          </a:prstGeom>
        </p:spPr>
        <p:txBody>
          <a:bodyPr wrap="square" lIns="0" tIns="0" rIns="0" bIns="0" rtlCol="0" anchor="t">
            <a:spAutoFit/>
          </a:bodyPr>
          <a:lstStyle/>
          <a:p>
            <a:pPr marL="0" lvl="0" indent="0" algn="ctr">
              <a:lnSpc>
                <a:spcPts val="8234"/>
              </a:lnSpc>
              <a:spcBef>
                <a:spcPct val="0"/>
              </a:spcBef>
            </a:pPr>
            <a:r>
              <a:rPr lang="en-US" sz="8000" spc="365" dirty="0">
                <a:solidFill>
                  <a:srgbClr val="513F33"/>
                </a:solidFill>
                <a:latin typeface="Arial Bold"/>
                <a:ea typeface="Arial Bold"/>
              </a:rPr>
              <a:t> </a:t>
            </a:r>
            <a:r>
              <a:rPr lang="en-US" sz="8000" b="1" dirty="0">
                <a:solidFill>
                  <a:srgbClr val="513F33"/>
                </a:solidFill>
                <a:latin typeface="Arial" panose="020B0604020202020204" pitchFamily="34" charset="0"/>
                <a:ea typeface="微軟正黑體" panose="020B0604030504040204" pitchFamily="34" charset="-120"/>
              </a:rPr>
              <a:t>HUB 5168+腳位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4E3"/>
        </a:solidFill>
        <a:effectLst/>
      </p:bgPr>
    </p:bg>
    <p:spTree>
      <p:nvGrpSpPr>
        <p:cNvPr id="1" name=""/>
        <p:cNvGrpSpPr/>
        <p:nvPr/>
      </p:nvGrpSpPr>
      <p:grpSpPr>
        <a:xfrm>
          <a:off x="0" y="0"/>
          <a:ext cx="0" cy="0"/>
          <a:chOff x="0" y="0"/>
          <a:chExt cx="0" cy="0"/>
        </a:xfrm>
      </p:grpSpPr>
      <p:sp>
        <p:nvSpPr>
          <p:cNvPr id="2" name="Freeform 2"/>
          <p:cNvSpPr/>
          <p:nvPr/>
        </p:nvSpPr>
        <p:spPr>
          <a:xfrm>
            <a:off x="-985607" y="7440028"/>
            <a:ext cx="4028613" cy="4114800"/>
          </a:xfrm>
          <a:custGeom>
            <a:avLst/>
            <a:gdLst/>
            <a:ahLst/>
            <a:cxnLst/>
            <a:rect l="l" t="t" r="r" b="b"/>
            <a:pathLst>
              <a:path w="4028613" h="4114800">
                <a:moveTo>
                  <a:pt x="0" y="0"/>
                </a:moveTo>
                <a:lnTo>
                  <a:pt x="4028614" y="0"/>
                </a:lnTo>
                <a:lnTo>
                  <a:pt x="402861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TextBox 3"/>
          <p:cNvSpPr txBox="1"/>
          <p:nvPr/>
        </p:nvSpPr>
        <p:spPr>
          <a:xfrm>
            <a:off x="3543300" y="2247900"/>
            <a:ext cx="11201400" cy="6350200"/>
          </a:xfrm>
          <a:prstGeom prst="rect">
            <a:avLst/>
          </a:prstGeom>
        </p:spPr>
        <p:txBody>
          <a:bodyPr wrap="square" lIns="0" tIns="0" rIns="0" bIns="0" rtlCol="0" anchor="t">
            <a:spAutoFit/>
          </a:bodyPr>
          <a:lstStyle/>
          <a:p>
            <a:pPr marL="742950" indent="-742950" algn="just">
              <a:lnSpc>
                <a:spcPct val="150000"/>
              </a:lnSpc>
              <a:buFont typeface="+mj-lt"/>
              <a:buAutoNum type="arabicPeriod"/>
            </a:pPr>
            <a:r>
              <a:rPr lang="en-US" sz="4000" dirty="0" err="1">
                <a:solidFill>
                  <a:srgbClr val="000000"/>
                </a:solidFill>
                <a:latin typeface="微軟正黑體" panose="020B0604030504040204" pitchFamily="34" charset="-120"/>
                <a:ea typeface="微軟正黑體" panose="020B0604030504040204" pitchFamily="34" charset="-120"/>
              </a:rPr>
              <a:t>雙頻Wi-Fi+藍牙SoC模組</a:t>
            </a:r>
            <a:endParaRPr lang="en-US" sz="4000" dirty="0">
              <a:solidFill>
                <a:srgbClr val="000000"/>
              </a:solidFill>
              <a:latin typeface="微軟正黑體" panose="020B0604030504040204" pitchFamily="34" charset="-120"/>
              <a:ea typeface="微軟正黑體" panose="020B0604030504040204" pitchFamily="34" charset="-120"/>
            </a:endParaRPr>
          </a:p>
          <a:p>
            <a:pPr marL="742950" indent="-742950" algn="just">
              <a:lnSpc>
                <a:spcPct val="150000"/>
              </a:lnSpc>
              <a:buFont typeface="+mj-lt"/>
              <a:buAutoNum type="arabicPeriod"/>
            </a:pPr>
            <a:r>
              <a:rPr lang="en-US" sz="4000" dirty="0">
                <a:solidFill>
                  <a:srgbClr val="000000"/>
                </a:solidFill>
                <a:latin typeface="微軟正黑體" panose="020B0604030504040204" pitchFamily="34" charset="-120"/>
                <a:ea typeface="微軟正黑體" panose="020B0604030504040204" pitchFamily="34" charset="-120"/>
              </a:rPr>
              <a:t>Wi-Fi (2.4GHz和5GHz雙頻)</a:t>
            </a:r>
          </a:p>
          <a:p>
            <a:pPr marL="742950" indent="-742950" algn="just">
              <a:lnSpc>
                <a:spcPct val="150000"/>
              </a:lnSpc>
              <a:buFont typeface="+mj-lt"/>
              <a:buAutoNum type="arabicPeriod"/>
            </a:pPr>
            <a:r>
              <a:rPr lang="en-US" sz="4000" dirty="0" err="1">
                <a:solidFill>
                  <a:srgbClr val="000000"/>
                </a:solidFill>
                <a:latin typeface="微軟正黑體" panose="020B0604030504040204" pitchFamily="34" charset="-120"/>
                <a:ea typeface="微軟正黑體" panose="020B0604030504040204" pitchFamily="34" charset="-120"/>
              </a:rPr>
              <a:t>支援藍牙低功耗</a:t>
            </a:r>
            <a:r>
              <a:rPr lang="en-US" sz="4000" dirty="0">
                <a:solidFill>
                  <a:srgbClr val="000000"/>
                </a:solidFill>
                <a:latin typeface="微軟正黑體" panose="020B0604030504040204" pitchFamily="34" charset="-120"/>
                <a:ea typeface="微軟正黑體" panose="020B0604030504040204" pitchFamily="34" charset="-120"/>
              </a:rPr>
              <a:t>(BLE)</a:t>
            </a:r>
            <a:r>
              <a:rPr lang="en-US" sz="4000" dirty="0" err="1">
                <a:solidFill>
                  <a:srgbClr val="000000"/>
                </a:solidFill>
                <a:latin typeface="微軟正黑體" panose="020B0604030504040204" pitchFamily="34" charset="-120"/>
                <a:ea typeface="微軟正黑體" panose="020B0604030504040204" pitchFamily="34" charset="-120"/>
              </a:rPr>
              <a:t>和藍牙</a:t>
            </a:r>
            <a:r>
              <a:rPr lang="en-US" sz="4000" dirty="0">
                <a:solidFill>
                  <a:srgbClr val="000000"/>
                </a:solidFill>
                <a:latin typeface="微軟正黑體" panose="020B0604030504040204" pitchFamily="34" charset="-120"/>
                <a:ea typeface="微軟正黑體" panose="020B0604030504040204" pitchFamily="34" charset="-120"/>
              </a:rPr>
              <a:t>(BT)5.0</a:t>
            </a:r>
          </a:p>
          <a:p>
            <a:pPr marL="742950" indent="-742950" algn="just">
              <a:lnSpc>
                <a:spcPct val="150000"/>
              </a:lnSpc>
              <a:buFont typeface="+mj-lt"/>
              <a:buAutoNum type="arabicPeriod"/>
            </a:pPr>
            <a:r>
              <a:rPr lang="en-US" sz="4000" dirty="0" err="1">
                <a:solidFill>
                  <a:srgbClr val="000000"/>
                </a:solidFill>
                <a:latin typeface="微軟正黑體" panose="020B0604030504040204" pitchFamily="34" charset="-120"/>
                <a:ea typeface="微軟正黑體" panose="020B0604030504040204" pitchFamily="34" charset="-120"/>
              </a:rPr>
              <a:t>處理器內核採用Dual</a:t>
            </a:r>
            <a:r>
              <a:rPr lang="en-US" sz="4000" dirty="0">
                <a:solidFill>
                  <a:srgbClr val="000000"/>
                </a:solidFill>
                <a:latin typeface="微軟正黑體" panose="020B0604030504040204" pitchFamily="34" charset="-120"/>
                <a:ea typeface="微軟正黑體" panose="020B0604030504040204" pitchFamily="34" charset="-120"/>
              </a:rPr>
              <a:t> processor </a:t>
            </a:r>
            <a:r>
              <a:rPr lang="en-US" sz="4000" dirty="0" err="1">
                <a:solidFill>
                  <a:srgbClr val="000000"/>
                </a:solidFill>
                <a:latin typeface="微軟正黑體" panose="020B0604030504040204" pitchFamily="34" charset="-120"/>
                <a:ea typeface="微軟正黑體" panose="020B0604030504040204" pitchFamily="34" charset="-120"/>
              </a:rPr>
              <a:t>core設計</a:t>
            </a:r>
            <a:endParaRPr lang="en-US" sz="4000" dirty="0">
              <a:solidFill>
                <a:srgbClr val="000000"/>
              </a:solidFill>
              <a:latin typeface="微軟正黑體" panose="020B0604030504040204" pitchFamily="34" charset="-120"/>
              <a:ea typeface="微軟正黑體" panose="020B0604030504040204" pitchFamily="34" charset="-120"/>
            </a:endParaRPr>
          </a:p>
          <a:p>
            <a:pPr marL="742950" indent="-742950" algn="just">
              <a:lnSpc>
                <a:spcPct val="150000"/>
              </a:lnSpc>
              <a:buFont typeface="+mj-lt"/>
              <a:buAutoNum type="arabicPeriod"/>
            </a:pPr>
            <a:r>
              <a:rPr lang="zh-TW" altLang="en-US" sz="4000" dirty="0">
                <a:solidFill>
                  <a:srgbClr val="000000"/>
                </a:solidFill>
                <a:latin typeface="微軟正黑體" panose="020B0604030504040204" pitchFamily="34" charset="-120"/>
                <a:ea typeface="微軟正黑體" panose="020B0604030504040204" pitchFamily="34" charset="-120"/>
              </a:rPr>
              <a:t>內</a:t>
            </a:r>
            <a:r>
              <a:rPr lang="en-US" sz="4000" dirty="0">
                <a:solidFill>
                  <a:srgbClr val="000000"/>
                </a:solidFill>
                <a:latin typeface="微軟正黑體" panose="020B0604030504040204" pitchFamily="34" charset="-120"/>
                <a:ea typeface="微軟正黑體" panose="020B0604030504040204" pitchFamily="34" charset="-120"/>
              </a:rPr>
              <a:t>建 AES / DES / SHA </a:t>
            </a:r>
            <a:r>
              <a:rPr lang="en-US" sz="4000" dirty="0" err="1">
                <a:solidFill>
                  <a:srgbClr val="000000"/>
                </a:solidFill>
                <a:latin typeface="微軟正黑體" panose="020B0604030504040204" pitchFamily="34" charset="-120"/>
                <a:ea typeface="微軟正黑體" panose="020B0604030504040204" pitchFamily="34" charset="-120"/>
              </a:rPr>
              <a:t>硬體加解密</a:t>
            </a:r>
            <a:endParaRPr lang="en-US" sz="4000" dirty="0">
              <a:solidFill>
                <a:srgbClr val="000000"/>
              </a:solidFill>
              <a:latin typeface="微軟正黑體" panose="020B0604030504040204" pitchFamily="34" charset="-120"/>
              <a:ea typeface="微軟正黑體" panose="020B0604030504040204" pitchFamily="34" charset="-120"/>
            </a:endParaRPr>
          </a:p>
          <a:p>
            <a:pPr marL="742950" indent="-742950" algn="just">
              <a:lnSpc>
                <a:spcPct val="150000"/>
              </a:lnSpc>
              <a:buFont typeface="+mj-lt"/>
              <a:buAutoNum type="arabicPeriod"/>
            </a:pPr>
            <a:r>
              <a:rPr lang="en-US" sz="4000" dirty="0" err="1">
                <a:solidFill>
                  <a:srgbClr val="000000"/>
                </a:solidFill>
                <a:latin typeface="微軟正黑體" panose="020B0604030504040204" pitchFamily="34" charset="-120"/>
                <a:ea typeface="微軟正黑體" panose="020B0604030504040204" pitchFamily="34" charset="-120"/>
              </a:rPr>
              <a:t>支援UART</a:t>
            </a:r>
            <a:r>
              <a:rPr lang="en-US" sz="4000" dirty="0">
                <a:solidFill>
                  <a:srgbClr val="000000"/>
                </a:solidFill>
                <a:latin typeface="微軟正黑體" panose="020B0604030504040204" pitchFamily="34" charset="-120"/>
                <a:ea typeface="微軟正黑體" panose="020B0604030504040204" pitchFamily="34" charset="-120"/>
              </a:rPr>
              <a:t>/GPIO/ADC/PWM/I2C/SPI/8bit Quasi I/</a:t>
            </a:r>
            <a:r>
              <a:rPr lang="en-US" sz="4000" dirty="0" err="1">
                <a:solidFill>
                  <a:srgbClr val="000000"/>
                </a:solidFill>
                <a:latin typeface="微軟正黑體" panose="020B0604030504040204" pitchFamily="34" charset="-120"/>
                <a:ea typeface="微軟正黑體" panose="020B0604030504040204" pitchFamily="34" charset="-120"/>
              </a:rPr>
              <a:t>O多種介面</a:t>
            </a:r>
            <a:endParaRPr lang="en-US" sz="4000" dirty="0">
              <a:solidFill>
                <a:srgbClr val="000000"/>
              </a:solidFill>
              <a:latin typeface="微軟正黑體" panose="020B0604030504040204" pitchFamily="34" charset="-120"/>
              <a:ea typeface="微軟正黑體" panose="020B0604030504040204" pitchFamily="34" charset="-120"/>
            </a:endParaRPr>
          </a:p>
        </p:txBody>
      </p:sp>
      <p:sp>
        <p:nvSpPr>
          <p:cNvPr id="5" name="TextBox 6">
            <a:extLst>
              <a:ext uri="{FF2B5EF4-FFF2-40B4-BE49-F238E27FC236}">
                <a16:creationId xmlns:a16="http://schemas.microsoft.com/office/drawing/2014/main" id="{DD3F1160-3615-953E-A810-C02274FD52B9}"/>
              </a:ext>
            </a:extLst>
          </p:cNvPr>
          <p:cNvSpPr txBox="1"/>
          <p:nvPr/>
        </p:nvSpPr>
        <p:spPr>
          <a:xfrm>
            <a:off x="0" y="595924"/>
            <a:ext cx="18288000" cy="1051570"/>
          </a:xfrm>
          <a:prstGeom prst="rect">
            <a:avLst/>
          </a:prstGeom>
        </p:spPr>
        <p:txBody>
          <a:bodyPr wrap="square" lIns="0" tIns="0" rIns="0" bIns="0" rtlCol="0" anchor="t">
            <a:spAutoFit/>
          </a:bodyPr>
          <a:lstStyle/>
          <a:p>
            <a:pPr marL="0" lvl="0" indent="0" algn="ctr">
              <a:lnSpc>
                <a:spcPts val="8234"/>
              </a:lnSpc>
              <a:spcBef>
                <a:spcPct val="0"/>
              </a:spcBef>
            </a:pPr>
            <a:r>
              <a:rPr lang="en-US" sz="8000" spc="365" dirty="0">
                <a:solidFill>
                  <a:srgbClr val="513F33"/>
                </a:solidFill>
                <a:latin typeface="Arial Bold"/>
                <a:ea typeface="Arial Bold"/>
              </a:rPr>
              <a:t> </a:t>
            </a:r>
            <a:r>
              <a:rPr lang="en-US" sz="8000" b="1" dirty="0">
                <a:solidFill>
                  <a:srgbClr val="513F33"/>
                </a:solidFill>
                <a:latin typeface="Arial" panose="020B0604020202020204" pitchFamily="34" charset="0"/>
                <a:ea typeface="微軟正黑體" panose="020B0604030504040204" pitchFamily="34" charset="-120"/>
              </a:rPr>
              <a:t>HUB 5168+</a:t>
            </a:r>
            <a:r>
              <a:rPr lang="zh-TW" altLang="en-US" sz="8000" b="1" dirty="0">
                <a:solidFill>
                  <a:srgbClr val="513F33"/>
                </a:solidFill>
                <a:latin typeface="Arial" panose="020B0604020202020204" pitchFamily="34" charset="0"/>
                <a:ea typeface="微軟正黑體" panose="020B0604030504040204" pitchFamily="34" charset="-120"/>
              </a:rPr>
              <a:t>特色</a:t>
            </a:r>
            <a:r>
              <a:rPr lang="en-US" sz="8000" b="1" dirty="0">
                <a:solidFill>
                  <a:srgbClr val="513F33"/>
                </a:solidFill>
                <a:latin typeface="Arial" panose="020B0604020202020204" pitchFamily="34" charset="0"/>
                <a:ea typeface="微軟正黑體" panose="020B0604030504040204" pitchFamily="34" charset="-120"/>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E4E3"/>
        </a:solidFill>
        <a:effectLst/>
      </p:bgPr>
    </p:bg>
    <p:spTree>
      <p:nvGrpSpPr>
        <p:cNvPr id="1" name=""/>
        <p:cNvGrpSpPr/>
        <p:nvPr/>
      </p:nvGrpSpPr>
      <p:grpSpPr>
        <a:xfrm>
          <a:off x="0" y="0"/>
          <a:ext cx="0" cy="0"/>
          <a:chOff x="0" y="0"/>
          <a:chExt cx="0" cy="0"/>
        </a:xfrm>
      </p:grpSpPr>
      <p:sp>
        <p:nvSpPr>
          <p:cNvPr id="2" name="Freeform 2"/>
          <p:cNvSpPr>
            <a:spLocks noChangeAspect="1"/>
          </p:cNvSpPr>
          <p:nvPr/>
        </p:nvSpPr>
        <p:spPr>
          <a:xfrm>
            <a:off x="14173200" y="7962877"/>
            <a:ext cx="2989480" cy="2324123"/>
          </a:xfrm>
          <a:custGeom>
            <a:avLst/>
            <a:gdLst/>
            <a:ahLst/>
            <a:cxnLst/>
            <a:rect l="l" t="t" r="r" b="b"/>
            <a:pathLst>
              <a:path w="5748560" h="3593542">
                <a:moveTo>
                  <a:pt x="0" y="0"/>
                </a:moveTo>
                <a:lnTo>
                  <a:pt x="5748560" y="0"/>
                </a:lnTo>
                <a:lnTo>
                  <a:pt x="5748560" y="3593542"/>
                </a:lnTo>
                <a:lnTo>
                  <a:pt x="0" y="3593542"/>
                </a:lnTo>
                <a:lnTo>
                  <a:pt x="0" y="0"/>
                </a:lnTo>
                <a:close/>
              </a:path>
            </a:pathLst>
          </a:custGeom>
          <a:blipFill>
            <a:blip r:embed="rId2"/>
            <a:stretch>
              <a:fillRect t="-3444"/>
            </a:stretch>
          </a:blipFill>
        </p:spPr>
        <p:txBody>
          <a:bodyPr/>
          <a:lstStyle/>
          <a:p>
            <a:endParaRPr lang="zh-TW" altLang="en-US"/>
          </a:p>
        </p:txBody>
      </p:sp>
      <p:sp>
        <p:nvSpPr>
          <p:cNvPr id="3" name="TextBox 3"/>
          <p:cNvSpPr txBox="1"/>
          <p:nvPr/>
        </p:nvSpPr>
        <p:spPr>
          <a:xfrm>
            <a:off x="1351974" y="2012413"/>
            <a:ext cx="14826354" cy="7112525"/>
          </a:xfrm>
          <a:prstGeom prst="rect">
            <a:avLst/>
          </a:prstGeom>
        </p:spPr>
        <p:txBody>
          <a:bodyPr wrap="square" lIns="0" tIns="0" rIns="0" bIns="0" rtlCol="0" anchor="t">
            <a:spAutoFit/>
          </a:bodyPr>
          <a:lstStyle/>
          <a:p>
            <a:pPr marL="571500" indent="-571500">
              <a:lnSpc>
                <a:spcPts val="5099"/>
              </a:lnSpc>
              <a:buFont typeface="Arial" panose="020B0604020202020204" pitchFamily="34" charset="0"/>
              <a:buChar char="•"/>
            </a:pPr>
            <a:r>
              <a:rPr lang="en-US" sz="3200" dirty="0" err="1">
                <a:solidFill>
                  <a:srgbClr val="000000"/>
                </a:solidFill>
                <a:latin typeface="微軟正黑體" panose="020B0604030504040204" pitchFamily="34" charset="-120"/>
                <a:ea typeface="微軟正黑體" panose="020B0604030504040204" pitchFamily="34" charset="-120"/>
              </a:rPr>
              <a:t>簡單易用的開發環境</a:t>
            </a:r>
            <a:r>
              <a:rPr lang="zh-TW" altLang="en-US" sz="3200" dirty="0">
                <a:solidFill>
                  <a:srgbClr val="000000"/>
                </a:solidFill>
                <a:latin typeface="微軟正黑體" panose="020B0604030504040204" pitchFamily="34" charset="-120"/>
                <a:ea typeface="微軟正黑體" panose="020B0604030504040204" pitchFamily="34" charset="-120"/>
              </a:rPr>
              <a:t>：</a:t>
            </a:r>
            <a:r>
              <a:rPr lang="en-US" sz="3200" dirty="0">
                <a:solidFill>
                  <a:srgbClr val="000000"/>
                </a:solidFill>
                <a:latin typeface="微軟正黑體" panose="020B0604030504040204" pitchFamily="34" charset="-120"/>
                <a:ea typeface="微軟正黑體" panose="020B0604030504040204" pitchFamily="34" charset="-120"/>
              </a:rPr>
              <a:t>Arduino </a:t>
            </a:r>
            <a:r>
              <a:rPr lang="en-US" sz="3200" dirty="0" err="1">
                <a:solidFill>
                  <a:srgbClr val="000000"/>
                </a:solidFill>
                <a:latin typeface="微軟正黑體" panose="020B0604030504040204" pitchFamily="34" charset="-120"/>
                <a:ea typeface="微軟正黑體" panose="020B0604030504040204" pitchFamily="34" charset="-120"/>
              </a:rPr>
              <a:t>使用基於</a:t>
            </a:r>
            <a:r>
              <a:rPr lang="en-US" sz="3200" dirty="0">
                <a:solidFill>
                  <a:srgbClr val="000000"/>
                </a:solidFill>
                <a:latin typeface="微軟正黑體" panose="020B0604030504040204" pitchFamily="34" charset="-120"/>
                <a:ea typeface="微軟正黑體" panose="020B0604030504040204" pitchFamily="34" charset="-120"/>
              </a:rPr>
              <a:t> C/C++ </a:t>
            </a:r>
            <a:r>
              <a:rPr lang="en-US" sz="3200" dirty="0" err="1">
                <a:solidFill>
                  <a:srgbClr val="000000"/>
                </a:solidFill>
                <a:latin typeface="微軟正黑體" panose="020B0604030504040204" pitchFamily="34" charset="-120"/>
                <a:ea typeface="微軟正黑體" panose="020B0604030504040204" pitchFamily="34" charset="-120"/>
              </a:rPr>
              <a:t>語言的</a:t>
            </a:r>
            <a:r>
              <a:rPr lang="en-US" sz="3200" dirty="0">
                <a:solidFill>
                  <a:srgbClr val="000000"/>
                </a:solidFill>
                <a:latin typeface="微軟正黑體" panose="020B0604030504040204" pitchFamily="34" charset="-120"/>
                <a:ea typeface="微軟正黑體" panose="020B0604030504040204" pitchFamily="34" charset="-120"/>
              </a:rPr>
              <a:t> Arduino IDE </a:t>
            </a:r>
            <a:r>
              <a:rPr lang="en-US" sz="3200" dirty="0" err="1">
                <a:solidFill>
                  <a:srgbClr val="000000"/>
                </a:solidFill>
                <a:latin typeface="微軟正黑體" panose="020B0604030504040204" pitchFamily="34" charset="-120"/>
                <a:ea typeface="微軟正黑體" panose="020B0604030504040204" pitchFamily="34" charset="-120"/>
              </a:rPr>
              <a:t>進行程式開發。IDE提供簡單易用的界面</a:t>
            </a:r>
            <a:r>
              <a:rPr lang="zh-TW" altLang="en-US" sz="3200" dirty="0">
                <a:solidFill>
                  <a:srgbClr val="000000"/>
                </a:solidFill>
                <a:latin typeface="微軟正黑體" panose="020B0604030504040204" pitchFamily="34" charset="-120"/>
                <a:ea typeface="微軟正黑體" panose="020B0604030504040204" pitchFamily="34" charset="-120"/>
              </a:rPr>
              <a:t>，</a:t>
            </a:r>
            <a:r>
              <a:rPr lang="en-US" sz="3200" dirty="0" err="1">
                <a:solidFill>
                  <a:srgbClr val="000000"/>
                </a:solidFill>
                <a:latin typeface="微軟正黑體" panose="020B0604030504040204" pitchFamily="34" charset="-120"/>
                <a:ea typeface="微軟正黑體" panose="020B0604030504040204" pitchFamily="34" charset="-120"/>
              </a:rPr>
              <a:t>支援常見的編程功能</a:t>
            </a:r>
            <a:r>
              <a:rPr lang="zh-TW" altLang="en-US" sz="3200" dirty="0">
                <a:solidFill>
                  <a:srgbClr val="000000"/>
                </a:solidFill>
                <a:latin typeface="微軟正黑體" panose="020B0604030504040204" pitchFamily="34" charset="-120"/>
                <a:ea typeface="微軟正黑體" panose="020B0604030504040204" pitchFamily="34" charset="-120"/>
              </a:rPr>
              <a:t>，</a:t>
            </a:r>
            <a:r>
              <a:rPr lang="en-US" sz="3200" dirty="0" err="1">
                <a:solidFill>
                  <a:srgbClr val="000000"/>
                </a:solidFill>
                <a:latin typeface="微軟正黑體" panose="020B0604030504040204" pitchFamily="34" charset="-120"/>
                <a:ea typeface="微軟正黑體" panose="020B0604030504040204" pitchFamily="34" charset="-120"/>
              </a:rPr>
              <a:t>適合初學者使用</a:t>
            </a:r>
            <a:r>
              <a:rPr lang="en-US" sz="3200" dirty="0">
                <a:solidFill>
                  <a:srgbClr val="000000"/>
                </a:solidFill>
                <a:latin typeface="微軟正黑體" panose="020B0604030504040204" pitchFamily="34" charset="-120"/>
                <a:ea typeface="微軟正黑體" panose="020B0604030504040204" pitchFamily="34" charset="-120"/>
              </a:rPr>
              <a:t>。 </a:t>
            </a:r>
            <a:r>
              <a:rPr lang="en-US" sz="3200" dirty="0" err="1">
                <a:solidFill>
                  <a:srgbClr val="000000"/>
                </a:solidFill>
                <a:latin typeface="微軟正黑體" panose="020B0604030504040204" pitchFamily="34" charset="-120"/>
                <a:ea typeface="微軟正黑體" panose="020B0604030504040204" pitchFamily="34" charset="-120"/>
              </a:rPr>
              <a:t>Arduino硬體電路板及IDE軟體均採用開源授權</a:t>
            </a:r>
            <a:r>
              <a:rPr lang="zh-TW" altLang="en-US" sz="3200" dirty="0">
                <a:solidFill>
                  <a:srgbClr val="000000"/>
                </a:solidFill>
                <a:latin typeface="微軟正黑體" panose="020B0604030504040204" pitchFamily="34" charset="-120"/>
                <a:ea typeface="微軟正黑體" panose="020B0604030504040204" pitchFamily="34" charset="-120"/>
              </a:rPr>
              <a:t>，</a:t>
            </a:r>
            <a:r>
              <a:rPr lang="en-US" sz="3200" dirty="0" err="1">
                <a:solidFill>
                  <a:srgbClr val="000000"/>
                </a:solidFill>
                <a:latin typeface="微軟正黑體" panose="020B0604030504040204" pitchFamily="34" charset="-120"/>
                <a:ea typeface="微軟正黑體" panose="020B0604030504040204" pitchFamily="34" charset="-120"/>
              </a:rPr>
              <a:t>方便使用者修改和二次開發。大量的開源程式庫和社群支援,方便快速開發原型和產品</a:t>
            </a:r>
            <a:r>
              <a:rPr lang="en-US" sz="3200" dirty="0">
                <a:solidFill>
                  <a:srgbClr val="000000"/>
                </a:solidFill>
                <a:latin typeface="微軟正黑體" panose="020B0604030504040204" pitchFamily="34" charset="-120"/>
                <a:ea typeface="微軟正黑體" panose="020B0604030504040204" pitchFamily="34" charset="-120"/>
              </a:rPr>
              <a:t>。 </a:t>
            </a:r>
          </a:p>
          <a:p>
            <a:pPr marL="571500" indent="-571500" algn="just">
              <a:lnSpc>
                <a:spcPts val="5099"/>
              </a:lnSpc>
              <a:buFont typeface="Arial" panose="020B0604020202020204" pitchFamily="34" charset="0"/>
              <a:buChar char="•"/>
            </a:pPr>
            <a:r>
              <a:rPr lang="en-US" sz="3200" dirty="0" err="1">
                <a:solidFill>
                  <a:srgbClr val="000000"/>
                </a:solidFill>
                <a:latin typeface="微軟正黑體" panose="020B0604030504040204" pitchFamily="34" charset="-120"/>
                <a:ea typeface="微軟正黑體" panose="020B0604030504040204" pitchFamily="34" charset="-120"/>
              </a:rPr>
              <a:t>低成本和多樣化</a:t>
            </a:r>
            <a:r>
              <a:rPr lang="zh-TW" altLang="en-US" sz="3200" dirty="0">
                <a:solidFill>
                  <a:srgbClr val="000000"/>
                </a:solidFill>
                <a:latin typeface="微軟正黑體" panose="020B0604030504040204" pitchFamily="34" charset="-120"/>
                <a:ea typeface="微軟正黑體" panose="020B0604030504040204" pitchFamily="34" charset="-120"/>
              </a:rPr>
              <a:t>：</a:t>
            </a:r>
            <a:r>
              <a:rPr lang="en-US" sz="3200" dirty="0" err="1">
                <a:solidFill>
                  <a:srgbClr val="000000"/>
                </a:solidFill>
                <a:latin typeface="微軟正黑體" panose="020B0604030504040204" pitchFamily="34" charset="-120"/>
                <a:ea typeface="微軟正黑體" panose="020B0604030504040204" pitchFamily="34" charset="-120"/>
              </a:rPr>
              <a:t>Arduino板卡價格較低</a:t>
            </a:r>
            <a:r>
              <a:rPr lang="zh-TW" altLang="en-US" sz="3200" dirty="0">
                <a:solidFill>
                  <a:srgbClr val="000000"/>
                </a:solidFill>
                <a:latin typeface="微軟正黑體" panose="020B0604030504040204" pitchFamily="34" charset="-120"/>
                <a:ea typeface="微軟正黑體" panose="020B0604030504040204" pitchFamily="34" charset="-120"/>
              </a:rPr>
              <a:t>，</a:t>
            </a:r>
            <a:r>
              <a:rPr lang="en-US" sz="3200" dirty="0" err="1">
                <a:solidFill>
                  <a:srgbClr val="000000"/>
                </a:solidFill>
                <a:latin typeface="微軟正黑體" panose="020B0604030504040204" pitchFamily="34" charset="-120"/>
                <a:ea typeface="微軟正黑體" panose="020B0604030504040204" pitchFamily="34" charset="-120"/>
              </a:rPr>
              <a:t>市面上有多種不同規格和功能的型號可選擇。可與眾多外部傳感器和模組進行擴充</a:t>
            </a:r>
            <a:r>
              <a:rPr lang="zh-TW" altLang="en-US" sz="3200" dirty="0">
                <a:solidFill>
                  <a:srgbClr val="000000"/>
                </a:solidFill>
                <a:latin typeface="微軟正黑體" panose="020B0604030504040204" pitchFamily="34" charset="-120"/>
                <a:ea typeface="微軟正黑體" panose="020B0604030504040204" pitchFamily="34" charset="-120"/>
              </a:rPr>
              <a:t>，</a:t>
            </a:r>
            <a:r>
              <a:rPr lang="en-US" sz="3200" dirty="0" err="1">
                <a:solidFill>
                  <a:srgbClr val="000000"/>
                </a:solidFill>
                <a:latin typeface="微軟正黑體" panose="020B0604030504040204" pitchFamily="34" charset="-120"/>
                <a:ea typeface="微軟正黑體" panose="020B0604030504040204" pitchFamily="34" charset="-120"/>
              </a:rPr>
              <a:t>滿足各種需求</a:t>
            </a:r>
            <a:r>
              <a:rPr lang="en-US" sz="3200" dirty="0">
                <a:solidFill>
                  <a:srgbClr val="000000"/>
                </a:solidFill>
                <a:latin typeface="微軟正黑體" panose="020B0604030504040204" pitchFamily="34" charset="-120"/>
                <a:ea typeface="微軟正黑體" panose="020B0604030504040204" pitchFamily="34" charset="-120"/>
              </a:rPr>
              <a:t>。 </a:t>
            </a:r>
          </a:p>
          <a:p>
            <a:pPr marL="571500" indent="-571500" algn="just">
              <a:lnSpc>
                <a:spcPts val="5099"/>
              </a:lnSpc>
              <a:buFont typeface="Arial" panose="020B0604020202020204" pitchFamily="34" charset="0"/>
              <a:buChar char="•"/>
            </a:pPr>
            <a:r>
              <a:rPr lang="en-US" sz="3200" dirty="0" err="1">
                <a:solidFill>
                  <a:srgbClr val="000000"/>
                </a:solidFill>
                <a:latin typeface="微軟正黑體" panose="020B0604030504040204" pitchFamily="34" charset="-120"/>
                <a:ea typeface="微軟正黑體" panose="020B0604030504040204" pitchFamily="34" charset="-120"/>
              </a:rPr>
              <a:t>跨平台支援</a:t>
            </a:r>
            <a:r>
              <a:rPr lang="zh-TW" altLang="en-US" sz="3200" dirty="0">
                <a:solidFill>
                  <a:srgbClr val="000000"/>
                </a:solidFill>
                <a:latin typeface="微軟正黑體" panose="020B0604030504040204" pitchFamily="34" charset="-120"/>
                <a:ea typeface="微軟正黑體" panose="020B0604030504040204" pitchFamily="34" charset="-120"/>
              </a:rPr>
              <a:t>：</a:t>
            </a:r>
            <a:r>
              <a:rPr lang="en-US" sz="3200" dirty="0">
                <a:solidFill>
                  <a:srgbClr val="000000"/>
                </a:solidFill>
                <a:latin typeface="微軟正黑體" panose="020B0604030504040204" pitchFamily="34" charset="-120"/>
                <a:ea typeface="微軟正黑體" panose="020B0604030504040204" pitchFamily="34" charset="-120"/>
              </a:rPr>
              <a:t>Arduino IDE </a:t>
            </a:r>
            <a:r>
              <a:rPr lang="en-US" sz="3200" dirty="0" err="1">
                <a:solidFill>
                  <a:srgbClr val="000000"/>
                </a:solidFill>
                <a:latin typeface="微軟正黑體" panose="020B0604030504040204" pitchFamily="34" charset="-120"/>
                <a:ea typeface="微軟正黑體" panose="020B0604030504040204" pitchFamily="34" charset="-120"/>
              </a:rPr>
              <a:t>可在</a:t>
            </a:r>
            <a:r>
              <a:rPr lang="en-US" sz="3200" dirty="0">
                <a:solidFill>
                  <a:srgbClr val="000000"/>
                </a:solidFill>
                <a:latin typeface="微軟正黑體" panose="020B0604030504040204" pitchFamily="34" charset="-120"/>
                <a:ea typeface="微軟正黑體" panose="020B0604030504040204" pitchFamily="34" charset="-120"/>
              </a:rPr>
              <a:t> </a:t>
            </a:r>
            <a:r>
              <a:rPr lang="en-US" sz="3200" dirty="0" err="1">
                <a:solidFill>
                  <a:srgbClr val="000000"/>
                </a:solidFill>
                <a:latin typeface="微軟正黑體" panose="020B0604030504040204" pitchFamily="34" charset="-120"/>
                <a:ea typeface="微軟正黑體" panose="020B0604030504040204" pitchFamily="34" charset="-120"/>
              </a:rPr>
              <a:t>Windows、macOS</a:t>
            </a:r>
            <a:r>
              <a:rPr lang="en-US" sz="3200" dirty="0">
                <a:solidFill>
                  <a:srgbClr val="000000"/>
                </a:solidFill>
                <a:latin typeface="微軟正黑體" panose="020B0604030504040204" pitchFamily="34" charset="-120"/>
                <a:ea typeface="微軟正黑體" panose="020B0604030504040204" pitchFamily="34" charset="-120"/>
              </a:rPr>
              <a:t> 和 Linux </a:t>
            </a:r>
            <a:r>
              <a:rPr lang="en-US" sz="3200" dirty="0" err="1">
                <a:solidFill>
                  <a:srgbClr val="000000"/>
                </a:solidFill>
                <a:latin typeface="微軟正黑體" panose="020B0604030504040204" pitchFamily="34" charset="-120"/>
                <a:ea typeface="微軟正黑體" panose="020B0604030504040204" pitchFamily="34" charset="-120"/>
              </a:rPr>
              <a:t>等主流作業系統上運行</a:t>
            </a:r>
            <a:r>
              <a:rPr lang="en-US" sz="3200" dirty="0">
                <a:solidFill>
                  <a:srgbClr val="000000"/>
                </a:solidFill>
                <a:latin typeface="微軟正黑體" panose="020B0604030504040204" pitchFamily="34" charset="-120"/>
                <a:ea typeface="微軟正黑體" panose="020B0604030504040204" pitchFamily="34" charset="-120"/>
              </a:rPr>
              <a:t>。 </a:t>
            </a:r>
            <a:r>
              <a:rPr lang="en-US" sz="3200" dirty="0" err="1">
                <a:solidFill>
                  <a:srgbClr val="000000"/>
                </a:solidFill>
                <a:latin typeface="微軟正黑體" panose="020B0604030504040204" pitchFamily="34" charset="-120"/>
                <a:ea typeface="微軟正黑體" panose="020B0604030504040204" pitchFamily="34" charset="-120"/>
              </a:rPr>
              <a:t>具有良好的跨平台兼容性</a:t>
            </a:r>
            <a:r>
              <a:rPr lang="en-US" sz="3200" dirty="0">
                <a:solidFill>
                  <a:srgbClr val="000000"/>
                </a:solidFill>
                <a:latin typeface="微軟正黑體" panose="020B0604030504040204" pitchFamily="34" charset="-120"/>
                <a:ea typeface="微軟正黑體" panose="020B0604030504040204" pitchFamily="34" charset="-120"/>
              </a:rPr>
              <a:t>。 </a:t>
            </a:r>
          </a:p>
          <a:p>
            <a:pPr marL="571500" indent="-571500" algn="just">
              <a:lnSpc>
                <a:spcPts val="5099"/>
              </a:lnSpc>
              <a:buFont typeface="Arial" panose="020B0604020202020204" pitchFamily="34" charset="0"/>
              <a:buChar char="•"/>
            </a:pPr>
            <a:r>
              <a:rPr lang="en-US" sz="3200" dirty="0" err="1">
                <a:solidFill>
                  <a:srgbClr val="000000"/>
                </a:solidFill>
                <a:latin typeface="微軟正黑體" panose="020B0604030504040204" pitchFamily="34" charset="-120"/>
                <a:ea typeface="微軟正黑體" panose="020B0604030504040204" pitchFamily="34" charset="-120"/>
              </a:rPr>
              <a:t>強大的模擬和數位</a:t>
            </a:r>
            <a:r>
              <a:rPr lang="en-US" sz="3200" dirty="0">
                <a:solidFill>
                  <a:srgbClr val="000000"/>
                </a:solidFill>
                <a:latin typeface="微軟正黑體" panose="020B0604030504040204" pitchFamily="34" charset="-120"/>
                <a:ea typeface="微軟正黑體" panose="020B0604030504040204" pitchFamily="34" charset="-120"/>
              </a:rPr>
              <a:t> I/O</a:t>
            </a:r>
            <a:r>
              <a:rPr lang="zh-TW" altLang="en-US" sz="3200" dirty="0">
                <a:solidFill>
                  <a:srgbClr val="000000"/>
                </a:solidFill>
                <a:latin typeface="微軟正黑體" panose="020B0604030504040204" pitchFamily="34" charset="-120"/>
                <a:ea typeface="微軟正黑體" panose="020B0604030504040204" pitchFamily="34" charset="-120"/>
              </a:rPr>
              <a:t>：</a:t>
            </a:r>
            <a:r>
              <a:rPr lang="en-US" sz="3200" dirty="0" err="1">
                <a:solidFill>
                  <a:srgbClr val="000000"/>
                </a:solidFill>
                <a:latin typeface="微軟正黑體" panose="020B0604030504040204" pitchFamily="34" charset="-120"/>
                <a:ea typeface="微軟正黑體" panose="020B0604030504040204" pitchFamily="34" charset="-120"/>
              </a:rPr>
              <a:t>提供豐富的模擬和數位輸入輸出接腳。可以方便地與各種外部硬體設備進行連接和控制</a:t>
            </a:r>
            <a:r>
              <a:rPr lang="en-US" sz="3200" dirty="0">
                <a:solidFill>
                  <a:srgbClr val="000000"/>
                </a:solidFill>
                <a:latin typeface="微軟正黑體" panose="020B0604030504040204" pitchFamily="34" charset="-120"/>
                <a:ea typeface="微軟正黑體" panose="020B0604030504040204" pitchFamily="34" charset="-120"/>
              </a:rPr>
              <a:t>。 </a:t>
            </a:r>
          </a:p>
          <a:p>
            <a:pPr algn="l">
              <a:lnSpc>
                <a:spcPts val="5099"/>
              </a:lnSpc>
            </a:pPr>
            <a:endParaRPr lang="en-US" sz="2800" dirty="0">
              <a:solidFill>
                <a:srgbClr val="000000"/>
              </a:solidFill>
              <a:latin typeface="Arial"/>
              <a:ea typeface="Arial"/>
            </a:endParaRPr>
          </a:p>
        </p:txBody>
      </p:sp>
      <p:sp>
        <p:nvSpPr>
          <p:cNvPr id="4" name="Freeform 4"/>
          <p:cNvSpPr>
            <a:spLocks noChangeAspect="1"/>
          </p:cNvSpPr>
          <p:nvPr/>
        </p:nvSpPr>
        <p:spPr>
          <a:xfrm>
            <a:off x="10673083" y="7988060"/>
            <a:ext cx="3485369" cy="2324123"/>
          </a:xfrm>
          <a:custGeom>
            <a:avLst/>
            <a:gdLst/>
            <a:ahLst/>
            <a:cxnLst/>
            <a:rect l="l" t="t" r="r" b="b"/>
            <a:pathLst>
              <a:path w="5507852" h="3672765">
                <a:moveTo>
                  <a:pt x="0" y="0"/>
                </a:moveTo>
                <a:lnTo>
                  <a:pt x="5507852" y="0"/>
                </a:lnTo>
                <a:lnTo>
                  <a:pt x="5507852" y="3672765"/>
                </a:lnTo>
                <a:lnTo>
                  <a:pt x="0" y="3672765"/>
                </a:lnTo>
                <a:lnTo>
                  <a:pt x="0" y="0"/>
                </a:lnTo>
                <a:close/>
              </a:path>
            </a:pathLst>
          </a:custGeom>
          <a:blipFill>
            <a:blip r:embed="rId3"/>
            <a:stretch>
              <a:fillRect/>
            </a:stretch>
          </a:blipFill>
        </p:spPr>
        <p:txBody>
          <a:bodyPr/>
          <a:lstStyle/>
          <a:p>
            <a:endParaRPr lang="zh-TW" altLang="en-US" dirty="0"/>
          </a:p>
        </p:txBody>
      </p:sp>
      <p:sp>
        <p:nvSpPr>
          <p:cNvPr id="6" name="TextBox 6">
            <a:extLst>
              <a:ext uri="{FF2B5EF4-FFF2-40B4-BE49-F238E27FC236}">
                <a16:creationId xmlns:a16="http://schemas.microsoft.com/office/drawing/2014/main" id="{9F4B523E-E004-485A-6541-9ED0DE875FFD}"/>
              </a:ext>
            </a:extLst>
          </p:cNvPr>
          <p:cNvSpPr txBox="1"/>
          <p:nvPr/>
        </p:nvSpPr>
        <p:spPr>
          <a:xfrm>
            <a:off x="0" y="595924"/>
            <a:ext cx="18288000" cy="1051570"/>
          </a:xfrm>
          <a:prstGeom prst="rect">
            <a:avLst/>
          </a:prstGeom>
        </p:spPr>
        <p:txBody>
          <a:bodyPr wrap="square" lIns="0" tIns="0" rIns="0" bIns="0" rtlCol="0" anchor="t">
            <a:spAutoFit/>
          </a:bodyPr>
          <a:lstStyle/>
          <a:p>
            <a:pPr marL="0" lvl="0" indent="0" algn="ctr">
              <a:lnSpc>
                <a:spcPts val="8234"/>
              </a:lnSpc>
              <a:spcBef>
                <a:spcPct val="0"/>
              </a:spcBef>
            </a:pPr>
            <a:r>
              <a:rPr lang="en-US" sz="8000" spc="365" dirty="0">
                <a:solidFill>
                  <a:srgbClr val="513F33"/>
                </a:solidFill>
                <a:latin typeface="Arial Bold"/>
                <a:ea typeface="Arial Bold"/>
              </a:rPr>
              <a:t> </a:t>
            </a:r>
            <a:r>
              <a:rPr lang="it-IT" sz="8000" b="1" dirty="0">
                <a:solidFill>
                  <a:srgbClr val="513F33"/>
                </a:solidFill>
                <a:latin typeface="Arial" panose="020B0604020202020204" pitchFamily="34" charset="0"/>
                <a:ea typeface="微軟正黑體" panose="020B0604030504040204" pitchFamily="34" charset="-120"/>
              </a:rPr>
              <a:t>Arduino IDE II UNO板</a:t>
            </a:r>
            <a:endParaRPr lang="en-US" sz="8000" b="1" dirty="0">
              <a:solidFill>
                <a:srgbClr val="513F33"/>
              </a:solidFill>
              <a:latin typeface="Arial" panose="020B0604020202020204" pitchFamily="34" charset="0"/>
              <a:ea typeface="微軟正黑體" panose="020B0604030504040204" pitchFamily="34" charset="-12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E4E3"/>
        </a:solidFill>
        <a:effectLst/>
      </p:bgPr>
    </p:bg>
    <p:spTree>
      <p:nvGrpSpPr>
        <p:cNvPr id="1" name=""/>
        <p:cNvGrpSpPr/>
        <p:nvPr/>
      </p:nvGrpSpPr>
      <p:grpSpPr>
        <a:xfrm>
          <a:off x="0" y="0"/>
          <a:ext cx="0" cy="0"/>
          <a:chOff x="0" y="0"/>
          <a:chExt cx="0" cy="0"/>
        </a:xfrm>
      </p:grpSpPr>
      <p:sp>
        <p:nvSpPr>
          <p:cNvPr id="2" name="Freeform 2"/>
          <p:cNvSpPr>
            <a:spLocks noChangeAspect="1"/>
          </p:cNvSpPr>
          <p:nvPr/>
        </p:nvSpPr>
        <p:spPr>
          <a:xfrm>
            <a:off x="8305800" y="6896100"/>
            <a:ext cx="8047985" cy="3186719"/>
          </a:xfrm>
          <a:custGeom>
            <a:avLst/>
            <a:gdLst/>
            <a:ahLst/>
            <a:cxnLst/>
            <a:rect l="l" t="t" r="r" b="b"/>
            <a:pathLst>
              <a:path w="11279181" h="4466158">
                <a:moveTo>
                  <a:pt x="0" y="0"/>
                </a:moveTo>
                <a:lnTo>
                  <a:pt x="11279182" y="0"/>
                </a:lnTo>
                <a:lnTo>
                  <a:pt x="11279182" y="4466158"/>
                </a:lnTo>
                <a:lnTo>
                  <a:pt x="0" y="4466158"/>
                </a:lnTo>
                <a:lnTo>
                  <a:pt x="0" y="0"/>
                </a:lnTo>
                <a:close/>
              </a:path>
            </a:pathLst>
          </a:custGeom>
          <a:blipFill>
            <a:blip r:embed="rId2"/>
            <a:stretch>
              <a:fillRect/>
            </a:stretch>
          </a:blipFill>
        </p:spPr>
        <p:txBody>
          <a:bodyPr/>
          <a:lstStyle/>
          <a:p>
            <a:endParaRPr lang="zh-TW" altLang="en-US"/>
          </a:p>
        </p:txBody>
      </p:sp>
      <p:sp>
        <p:nvSpPr>
          <p:cNvPr id="3" name="TextBox 3"/>
          <p:cNvSpPr txBox="1"/>
          <p:nvPr/>
        </p:nvSpPr>
        <p:spPr>
          <a:xfrm>
            <a:off x="1580098" y="1926671"/>
            <a:ext cx="15127803" cy="1172437"/>
          </a:xfrm>
          <a:prstGeom prst="rect">
            <a:avLst/>
          </a:prstGeom>
        </p:spPr>
        <p:txBody>
          <a:bodyPr wrap="square" lIns="0" tIns="0" rIns="0" bIns="0" rtlCol="0" anchor="t">
            <a:spAutoFit/>
          </a:bodyPr>
          <a:lstStyle/>
          <a:p>
            <a:pPr algn="l">
              <a:lnSpc>
                <a:spcPts val="4759"/>
              </a:lnSpc>
              <a:spcBef>
                <a:spcPct val="0"/>
              </a:spcBef>
            </a:pPr>
            <a:r>
              <a:rPr lang="en-US" sz="3200" dirty="0">
                <a:solidFill>
                  <a:srgbClr val="000000"/>
                </a:solidFill>
                <a:latin typeface="微軟正黑體" panose="020B0604030504040204" pitchFamily="34" charset="-120"/>
                <a:ea typeface="微軟正黑體" panose="020B0604030504040204" pitchFamily="34" charset="-120"/>
              </a:rPr>
              <a:t>HC-SR04 是一種常見的超音波距離感測器，用於測量物體與感測器之間的距離。它具有成本低、精度高和易於使用的特點，因此在各種電子項目和機器人中廣泛應用。</a:t>
            </a:r>
          </a:p>
        </p:txBody>
      </p:sp>
      <p:sp>
        <p:nvSpPr>
          <p:cNvPr id="5" name="TextBox 5"/>
          <p:cNvSpPr txBox="1"/>
          <p:nvPr/>
        </p:nvSpPr>
        <p:spPr>
          <a:xfrm>
            <a:off x="3048000" y="3824306"/>
            <a:ext cx="7848600" cy="3036152"/>
          </a:xfrm>
          <a:prstGeom prst="rect">
            <a:avLst/>
          </a:prstGeom>
        </p:spPr>
        <p:txBody>
          <a:bodyPr wrap="square" lIns="0" tIns="0" rIns="0" bIns="0" rtlCol="0" anchor="t">
            <a:spAutoFit/>
          </a:bodyPr>
          <a:lstStyle/>
          <a:p>
            <a:pPr algn="l">
              <a:lnSpc>
                <a:spcPts val="4759"/>
              </a:lnSpc>
              <a:spcBef>
                <a:spcPct val="0"/>
              </a:spcBef>
            </a:pPr>
            <a:r>
              <a:rPr lang="en-US" sz="3200" dirty="0" err="1">
                <a:solidFill>
                  <a:srgbClr val="000000"/>
                </a:solidFill>
                <a:latin typeface="微軟正黑體" panose="020B0604030504040204" pitchFamily="34" charset="-120"/>
                <a:ea typeface="微軟正黑體" panose="020B0604030504040204" pitchFamily="34" charset="-120"/>
              </a:rPr>
              <a:t>距離（厘米</a:t>
            </a:r>
            <a:r>
              <a:rPr lang="en-US" sz="3200" dirty="0">
                <a:solidFill>
                  <a:srgbClr val="000000"/>
                </a:solidFill>
                <a:latin typeface="微軟正黑體" panose="020B0604030504040204" pitchFamily="34" charset="-120"/>
                <a:ea typeface="微軟正黑體" panose="020B0604030504040204" pitchFamily="34" charset="-120"/>
              </a:rPr>
              <a:t>）= </a:t>
            </a:r>
            <a:r>
              <a:rPr lang="en-US" sz="3200" dirty="0" err="1">
                <a:solidFill>
                  <a:srgbClr val="000000"/>
                </a:solidFill>
                <a:latin typeface="微軟正黑體" panose="020B0604030504040204" pitchFamily="34" charset="-120"/>
                <a:ea typeface="微軟正黑體" panose="020B0604030504040204" pitchFamily="34" charset="-120"/>
              </a:rPr>
              <a:t>高電平時間（微秒</a:t>
            </a:r>
            <a:r>
              <a:rPr lang="en-US" sz="3200" dirty="0">
                <a:solidFill>
                  <a:srgbClr val="000000"/>
                </a:solidFill>
                <a:latin typeface="微軟正黑體" panose="020B0604030504040204" pitchFamily="34" charset="-120"/>
                <a:ea typeface="微軟正黑體" panose="020B0604030504040204" pitchFamily="34" charset="-120"/>
              </a:rPr>
              <a:t>）/58</a:t>
            </a:r>
          </a:p>
          <a:p>
            <a:pPr algn="l">
              <a:lnSpc>
                <a:spcPts val="4759"/>
              </a:lnSpc>
              <a:spcBef>
                <a:spcPct val="0"/>
              </a:spcBef>
            </a:pPr>
            <a:r>
              <a:rPr lang="en-US" altLang="zh-TW" sz="3200" dirty="0">
                <a:solidFill>
                  <a:srgbClr val="000000"/>
                </a:solidFill>
                <a:latin typeface="微軟正黑體" panose="020B0604030504040204" pitchFamily="34" charset="-120"/>
                <a:ea typeface="微軟正黑體" panose="020B0604030504040204" pitchFamily="34" charset="-120"/>
              </a:rPr>
              <a:t>VCC： </a:t>
            </a:r>
            <a:r>
              <a:rPr lang="en-US" altLang="zh-TW" sz="3200" dirty="0" err="1">
                <a:solidFill>
                  <a:srgbClr val="000000"/>
                </a:solidFill>
                <a:latin typeface="微軟正黑體" panose="020B0604030504040204" pitchFamily="34" charset="-120"/>
                <a:ea typeface="微軟正黑體" panose="020B0604030504040204" pitchFamily="34" charset="-120"/>
              </a:rPr>
              <a:t>連接到</a:t>
            </a:r>
            <a:r>
              <a:rPr lang="en-US" altLang="zh-TW" sz="3200" dirty="0">
                <a:solidFill>
                  <a:srgbClr val="000000"/>
                </a:solidFill>
                <a:latin typeface="微軟正黑體" panose="020B0604030504040204" pitchFamily="34" charset="-120"/>
                <a:ea typeface="微軟正黑體" panose="020B0604030504040204" pitchFamily="34" charset="-120"/>
              </a:rPr>
              <a:t> 5V </a:t>
            </a:r>
            <a:r>
              <a:rPr lang="en-US" altLang="zh-TW" sz="3200" dirty="0" err="1">
                <a:solidFill>
                  <a:srgbClr val="000000"/>
                </a:solidFill>
                <a:latin typeface="微軟正黑體" panose="020B0604030504040204" pitchFamily="34" charset="-120"/>
                <a:ea typeface="微軟正黑體" panose="020B0604030504040204" pitchFamily="34" charset="-120"/>
              </a:rPr>
              <a:t>電源</a:t>
            </a:r>
            <a:endParaRPr lang="en-US" altLang="zh-TW" sz="3200" dirty="0">
              <a:solidFill>
                <a:srgbClr val="000000"/>
              </a:solidFill>
              <a:latin typeface="微軟正黑體" panose="020B0604030504040204" pitchFamily="34" charset="-120"/>
              <a:ea typeface="微軟正黑體" panose="020B0604030504040204" pitchFamily="34" charset="-120"/>
            </a:endParaRPr>
          </a:p>
          <a:p>
            <a:pPr algn="l">
              <a:lnSpc>
                <a:spcPts val="4759"/>
              </a:lnSpc>
              <a:spcBef>
                <a:spcPct val="0"/>
              </a:spcBef>
            </a:pPr>
            <a:r>
              <a:rPr lang="en-US" altLang="zh-TW" sz="3200" dirty="0">
                <a:solidFill>
                  <a:srgbClr val="000000"/>
                </a:solidFill>
                <a:latin typeface="微軟正黑體" panose="020B0604030504040204" pitchFamily="34" charset="-120"/>
                <a:ea typeface="微軟正黑體" panose="020B0604030504040204" pitchFamily="34" charset="-120"/>
              </a:rPr>
              <a:t>GND： </a:t>
            </a:r>
            <a:r>
              <a:rPr lang="en-US" altLang="zh-TW" sz="3200" dirty="0" err="1">
                <a:solidFill>
                  <a:srgbClr val="000000"/>
                </a:solidFill>
                <a:latin typeface="微軟正黑體" panose="020B0604030504040204" pitchFamily="34" charset="-120"/>
                <a:ea typeface="微軟正黑體" panose="020B0604030504040204" pitchFamily="34" charset="-120"/>
              </a:rPr>
              <a:t>連接到地</a:t>
            </a:r>
            <a:endParaRPr lang="en-US" altLang="zh-TW" sz="3200" dirty="0">
              <a:solidFill>
                <a:srgbClr val="000000"/>
              </a:solidFill>
              <a:latin typeface="微軟正黑體" panose="020B0604030504040204" pitchFamily="34" charset="-120"/>
              <a:ea typeface="微軟正黑體" panose="020B0604030504040204" pitchFamily="34" charset="-120"/>
            </a:endParaRPr>
          </a:p>
          <a:p>
            <a:pPr algn="l">
              <a:lnSpc>
                <a:spcPts val="4759"/>
              </a:lnSpc>
              <a:spcBef>
                <a:spcPct val="0"/>
              </a:spcBef>
            </a:pPr>
            <a:r>
              <a:rPr lang="en-US" altLang="zh-TW" sz="3200" dirty="0">
                <a:solidFill>
                  <a:srgbClr val="000000"/>
                </a:solidFill>
                <a:latin typeface="微軟正黑體" panose="020B0604030504040204" pitchFamily="34" charset="-120"/>
                <a:ea typeface="微軟正黑體" panose="020B0604030504040204" pitchFamily="34" charset="-120"/>
              </a:rPr>
              <a:t>Trig： </a:t>
            </a:r>
            <a:r>
              <a:rPr lang="en-US" altLang="zh-TW" sz="3200" dirty="0" err="1">
                <a:solidFill>
                  <a:srgbClr val="000000"/>
                </a:solidFill>
                <a:latin typeface="微軟正黑體" panose="020B0604030504040204" pitchFamily="34" charset="-120"/>
                <a:ea typeface="微軟正黑體" panose="020B0604030504040204" pitchFamily="34" charset="-120"/>
              </a:rPr>
              <a:t>連接到微控制器的數字輸出引腳</a:t>
            </a:r>
            <a:endParaRPr lang="en-US" altLang="zh-TW" sz="3200" dirty="0">
              <a:solidFill>
                <a:srgbClr val="000000"/>
              </a:solidFill>
              <a:latin typeface="微軟正黑體" panose="020B0604030504040204" pitchFamily="34" charset="-120"/>
              <a:ea typeface="微軟正黑體" panose="020B0604030504040204" pitchFamily="34" charset="-120"/>
            </a:endParaRPr>
          </a:p>
          <a:p>
            <a:pPr algn="l">
              <a:lnSpc>
                <a:spcPts val="4759"/>
              </a:lnSpc>
              <a:spcBef>
                <a:spcPct val="0"/>
              </a:spcBef>
            </a:pPr>
            <a:r>
              <a:rPr lang="en-US" altLang="zh-TW" sz="3200" dirty="0">
                <a:solidFill>
                  <a:srgbClr val="000000"/>
                </a:solidFill>
                <a:latin typeface="微軟正黑體" panose="020B0604030504040204" pitchFamily="34" charset="-120"/>
                <a:ea typeface="微軟正黑體" panose="020B0604030504040204" pitchFamily="34" charset="-120"/>
              </a:rPr>
              <a:t>Echo： </a:t>
            </a:r>
            <a:r>
              <a:rPr lang="en-US" altLang="zh-TW" sz="3200" dirty="0" err="1">
                <a:solidFill>
                  <a:srgbClr val="000000"/>
                </a:solidFill>
                <a:latin typeface="微軟正黑體" panose="020B0604030504040204" pitchFamily="34" charset="-120"/>
                <a:ea typeface="微軟正黑體" panose="020B0604030504040204" pitchFamily="34" charset="-120"/>
              </a:rPr>
              <a:t>連接到微控制器的數字輸入引腳</a:t>
            </a:r>
            <a:endParaRPr lang="en-US" altLang="zh-TW" sz="3200" dirty="0">
              <a:solidFill>
                <a:srgbClr val="000000"/>
              </a:solidFill>
              <a:latin typeface="微軟正黑體" panose="020B0604030504040204" pitchFamily="34" charset="-120"/>
              <a:ea typeface="微軟正黑體" panose="020B0604030504040204" pitchFamily="34" charset="-120"/>
            </a:endParaRPr>
          </a:p>
        </p:txBody>
      </p:sp>
      <p:sp>
        <p:nvSpPr>
          <p:cNvPr id="7" name="Freeform 7" descr="Cute Colorful Abstract Shape"/>
          <p:cNvSpPr/>
          <p:nvPr/>
        </p:nvSpPr>
        <p:spPr>
          <a:xfrm rot="10436012">
            <a:off x="16849872" y="-2405263"/>
            <a:ext cx="4327228" cy="4114800"/>
          </a:xfrm>
          <a:custGeom>
            <a:avLst/>
            <a:gdLst/>
            <a:ahLst/>
            <a:cxnLst/>
            <a:rect l="l" t="t" r="r" b="b"/>
            <a:pathLst>
              <a:path w="4327228" h="4114800">
                <a:moveTo>
                  <a:pt x="0" y="0"/>
                </a:moveTo>
                <a:lnTo>
                  <a:pt x="4327228" y="0"/>
                </a:lnTo>
                <a:lnTo>
                  <a:pt x="432722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a:p>
        </p:txBody>
      </p:sp>
      <p:grpSp>
        <p:nvGrpSpPr>
          <p:cNvPr id="8" name="Group 8"/>
          <p:cNvGrpSpPr/>
          <p:nvPr/>
        </p:nvGrpSpPr>
        <p:grpSpPr>
          <a:xfrm>
            <a:off x="-5482726" y="6778096"/>
            <a:ext cx="10249014" cy="102490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3F33">
                <a:alpha val="31765"/>
              </a:srgbClr>
            </a:solidFill>
          </p:spPr>
          <p:txBody>
            <a:bodyPr/>
            <a:lstStyle/>
            <a:p>
              <a:endParaRPr lang="zh-TW" altLang="en-US"/>
            </a:p>
          </p:txBody>
        </p:sp>
        <p:sp>
          <p:nvSpPr>
            <p:cNvPr id="10" name="TextBox 10"/>
            <p:cNvSpPr txBox="1"/>
            <p:nvPr/>
          </p:nvSpPr>
          <p:spPr>
            <a:xfrm>
              <a:off x="76200" y="0"/>
              <a:ext cx="660400" cy="736600"/>
            </a:xfrm>
            <a:prstGeom prst="rect">
              <a:avLst/>
            </a:prstGeom>
          </p:spPr>
          <p:txBody>
            <a:bodyPr lIns="50800" tIns="50800" rIns="50800" bIns="50800" rtlCol="0" anchor="ctr"/>
            <a:lstStyle/>
            <a:p>
              <a:pPr algn="ctr">
                <a:lnSpc>
                  <a:spcPts val="2756"/>
                </a:lnSpc>
              </a:pPr>
              <a:endParaRPr/>
            </a:p>
          </p:txBody>
        </p:sp>
      </p:grpSp>
      <p:sp>
        <p:nvSpPr>
          <p:cNvPr id="11" name="Freeform 11"/>
          <p:cNvSpPr/>
          <p:nvPr/>
        </p:nvSpPr>
        <p:spPr>
          <a:xfrm>
            <a:off x="15865607" y="7782009"/>
            <a:ext cx="5131837" cy="4114800"/>
          </a:xfrm>
          <a:custGeom>
            <a:avLst/>
            <a:gdLst/>
            <a:ahLst/>
            <a:cxnLst/>
            <a:rect l="l" t="t" r="r" b="b"/>
            <a:pathLst>
              <a:path w="5131837" h="4114800">
                <a:moveTo>
                  <a:pt x="0" y="0"/>
                </a:moveTo>
                <a:lnTo>
                  <a:pt x="5131837" y="0"/>
                </a:lnTo>
                <a:lnTo>
                  <a:pt x="513183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zh-TW" altLang="en-US"/>
          </a:p>
        </p:txBody>
      </p:sp>
      <p:sp>
        <p:nvSpPr>
          <p:cNvPr id="12" name="TextBox 6">
            <a:extLst>
              <a:ext uri="{FF2B5EF4-FFF2-40B4-BE49-F238E27FC236}">
                <a16:creationId xmlns:a16="http://schemas.microsoft.com/office/drawing/2014/main" id="{CE605896-35D7-C0BF-7167-03CA79AF4992}"/>
              </a:ext>
            </a:extLst>
          </p:cNvPr>
          <p:cNvSpPr txBox="1"/>
          <p:nvPr/>
        </p:nvSpPr>
        <p:spPr>
          <a:xfrm>
            <a:off x="0" y="595924"/>
            <a:ext cx="18288000" cy="1051570"/>
          </a:xfrm>
          <a:prstGeom prst="rect">
            <a:avLst/>
          </a:prstGeom>
        </p:spPr>
        <p:txBody>
          <a:bodyPr wrap="square" lIns="0" tIns="0" rIns="0" bIns="0" rtlCol="0" anchor="t">
            <a:spAutoFit/>
          </a:bodyPr>
          <a:lstStyle/>
          <a:p>
            <a:pPr marL="0" lvl="0" indent="0" algn="ctr">
              <a:lnSpc>
                <a:spcPts val="8234"/>
              </a:lnSpc>
              <a:spcBef>
                <a:spcPct val="0"/>
              </a:spcBef>
            </a:pPr>
            <a:r>
              <a:rPr lang="en-US" sz="8000" spc="365" dirty="0">
                <a:solidFill>
                  <a:srgbClr val="513F33"/>
                </a:solidFill>
                <a:latin typeface="Arial Bold"/>
                <a:ea typeface="Arial Bold"/>
              </a:rPr>
              <a:t> </a:t>
            </a:r>
            <a:r>
              <a:rPr lang="it-IT" sz="8000" b="1" dirty="0">
                <a:solidFill>
                  <a:srgbClr val="513F33"/>
                </a:solidFill>
                <a:latin typeface="Arial" panose="020B0604020202020204" pitchFamily="34" charset="0"/>
                <a:ea typeface="微軟正黑體" panose="020B0604030504040204" pitchFamily="34" charset="-120"/>
              </a:rPr>
              <a:t>HC-SR04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E4E3"/>
        </a:solidFill>
        <a:effectLst/>
      </p:bgPr>
    </p:bg>
    <p:spTree>
      <p:nvGrpSpPr>
        <p:cNvPr id="1" name=""/>
        <p:cNvGrpSpPr/>
        <p:nvPr/>
      </p:nvGrpSpPr>
      <p:grpSpPr>
        <a:xfrm>
          <a:off x="0" y="0"/>
          <a:ext cx="0" cy="0"/>
          <a:chOff x="0" y="0"/>
          <a:chExt cx="0" cy="0"/>
        </a:xfrm>
      </p:grpSpPr>
      <p:sp>
        <p:nvSpPr>
          <p:cNvPr id="2" name="TextBox 2"/>
          <p:cNvSpPr txBox="1"/>
          <p:nvPr/>
        </p:nvSpPr>
        <p:spPr>
          <a:xfrm>
            <a:off x="2514600" y="2009794"/>
            <a:ext cx="13258800" cy="1787349"/>
          </a:xfrm>
          <a:prstGeom prst="rect">
            <a:avLst/>
          </a:prstGeom>
        </p:spPr>
        <p:txBody>
          <a:bodyPr wrap="square" lIns="0" tIns="0" rIns="0" bIns="0" rtlCol="0" anchor="t">
            <a:spAutoFit/>
          </a:bodyPr>
          <a:lstStyle/>
          <a:p>
            <a:pPr algn="just">
              <a:lnSpc>
                <a:spcPts val="4759"/>
              </a:lnSpc>
              <a:spcBef>
                <a:spcPct val="0"/>
              </a:spcBef>
            </a:pPr>
            <a:r>
              <a:rPr lang="en-US" sz="3200" dirty="0">
                <a:solidFill>
                  <a:srgbClr val="000000"/>
                </a:solidFill>
                <a:latin typeface="微軟正黑體" panose="020B0604030504040204" pitchFamily="34" charset="-120"/>
                <a:ea typeface="微軟正黑體" panose="020B0604030504040204" pitchFamily="34" charset="-120"/>
              </a:rPr>
              <a:t>OLED 1602 </a:t>
            </a:r>
            <a:r>
              <a:rPr lang="en-US" sz="3200" dirty="0" err="1">
                <a:solidFill>
                  <a:srgbClr val="000000"/>
                </a:solidFill>
                <a:latin typeface="微軟正黑體" panose="020B0604030504040204" pitchFamily="34" charset="-120"/>
                <a:ea typeface="微軟正黑體" panose="020B0604030504040204" pitchFamily="34" charset="-120"/>
              </a:rPr>
              <a:t>是一種基於液晶顯示技術的字符顯示模組，能夠顯示</a:t>
            </a:r>
            <a:r>
              <a:rPr lang="en-US" sz="3200" dirty="0">
                <a:solidFill>
                  <a:srgbClr val="000000"/>
                </a:solidFill>
                <a:latin typeface="微軟正黑體" panose="020B0604030504040204" pitchFamily="34" charset="-120"/>
                <a:ea typeface="微軟正黑體" panose="020B0604030504040204" pitchFamily="34" charset="-120"/>
              </a:rPr>
              <a:t> 2 </a:t>
            </a:r>
            <a:r>
              <a:rPr lang="en-US" sz="3200" dirty="0" err="1">
                <a:solidFill>
                  <a:srgbClr val="000000"/>
                </a:solidFill>
                <a:latin typeface="微軟正黑體" panose="020B0604030504040204" pitchFamily="34" charset="-120"/>
                <a:ea typeface="微軟正黑體" panose="020B0604030504040204" pitchFamily="34" charset="-120"/>
              </a:rPr>
              <a:t>行，每行</a:t>
            </a:r>
            <a:r>
              <a:rPr lang="en-US" sz="3200" dirty="0">
                <a:solidFill>
                  <a:srgbClr val="000000"/>
                </a:solidFill>
                <a:latin typeface="微軟正黑體" panose="020B0604030504040204" pitchFamily="34" charset="-120"/>
                <a:ea typeface="微軟正黑體" panose="020B0604030504040204" pitchFamily="34" charset="-120"/>
              </a:rPr>
              <a:t> 16 </a:t>
            </a:r>
            <a:r>
              <a:rPr lang="en-US" sz="3200" dirty="0" err="1">
                <a:solidFill>
                  <a:srgbClr val="000000"/>
                </a:solidFill>
                <a:latin typeface="微軟正黑體" panose="020B0604030504040204" pitchFamily="34" charset="-120"/>
                <a:ea typeface="微軟正黑體" panose="020B0604030504040204" pitchFamily="34" charset="-120"/>
              </a:rPr>
              <a:t>個字符。它具有低功耗、顯示清晰的特點，且容易與各種微控制器（如</a:t>
            </a:r>
            <a:r>
              <a:rPr lang="en-US" sz="3200" dirty="0">
                <a:solidFill>
                  <a:srgbClr val="000000"/>
                </a:solidFill>
                <a:latin typeface="微軟正黑體" panose="020B0604030504040204" pitchFamily="34" charset="-120"/>
                <a:ea typeface="微軟正黑體" panose="020B0604030504040204" pitchFamily="34" charset="-120"/>
              </a:rPr>
              <a:t> </a:t>
            </a:r>
            <a:r>
              <a:rPr lang="en-US" sz="3200" dirty="0" err="1">
                <a:solidFill>
                  <a:srgbClr val="000000"/>
                </a:solidFill>
                <a:latin typeface="微軟正黑體" panose="020B0604030504040204" pitchFamily="34" charset="-120"/>
                <a:ea typeface="微軟正黑體" panose="020B0604030504040204" pitchFamily="34" charset="-120"/>
              </a:rPr>
              <a:t>Arduino、Raspberry</a:t>
            </a:r>
            <a:r>
              <a:rPr lang="en-US" sz="3200" dirty="0">
                <a:solidFill>
                  <a:srgbClr val="000000"/>
                </a:solidFill>
                <a:latin typeface="微軟正黑體" panose="020B0604030504040204" pitchFamily="34" charset="-120"/>
                <a:ea typeface="微軟正黑體" panose="020B0604030504040204" pitchFamily="34" charset="-120"/>
              </a:rPr>
              <a:t> Pi </a:t>
            </a:r>
            <a:r>
              <a:rPr lang="en-US" sz="3200" dirty="0" err="1">
                <a:solidFill>
                  <a:srgbClr val="000000"/>
                </a:solidFill>
                <a:latin typeface="微軟正黑體" panose="020B0604030504040204" pitchFamily="34" charset="-120"/>
                <a:ea typeface="微軟正黑體" panose="020B0604030504040204" pitchFamily="34" charset="-120"/>
              </a:rPr>
              <a:t>等）進行連接</a:t>
            </a:r>
            <a:r>
              <a:rPr lang="en-US" sz="3200" dirty="0">
                <a:solidFill>
                  <a:srgbClr val="000000"/>
                </a:solidFill>
                <a:latin typeface="微軟正黑體" panose="020B0604030504040204" pitchFamily="34" charset="-120"/>
                <a:ea typeface="微軟正黑體" panose="020B0604030504040204" pitchFamily="34" charset="-120"/>
              </a:rPr>
              <a:t>。</a:t>
            </a:r>
          </a:p>
        </p:txBody>
      </p:sp>
      <p:sp>
        <p:nvSpPr>
          <p:cNvPr id="4" name="TextBox 4"/>
          <p:cNvSpPr txBox="1"/>
          <p:nvPr/>
        </p:nvSpPr>
        <p:spPr>
          <a:xfrm>
            <a:off x="4162532" y="4954376"/>
            <a:ext cx="5598314" cy="3647440"/>
          </a:xfrm>
          <a:prstGeom prst="rect">
            <a:avLst/>
          </a:prstGeom>
        </p:spPr>
        <p:txBody>
          <a:bodyPr wrap="square" lIns="0" tIns="0" rIns="0" bIns="0" rtlCol="0" anchor="t">
            <a:spAutoFit/>
          </a:bodyPr>
          <a:lstStyle/>
          <a:p>
            <a:pPr algn="l">
              <a:lnSpc>
                <a:spcPts val="4759"/>
              </a:lnSpc>
              <a:spcBef>
                <a:spcPct val="0"/>
              </a:spcBef>
            </a:pPr>
            <a:r>
              <a:rPr lang="en-US" sz="3200" dirty="0" err="1">
                <a:solidFill>
                  <a:srgbClr val="000000"/>
                </a:solidFill>
                <a:latin typeface="微軟正黑體" panose="020B0604030504040204" pitchFamily="34" charset="-120"/>
                <a:ea typeface="微軟正黑體" panose="020B0604030504040204" pitchFamily="34" charset="-120"/>
              </a:rPr>
              <a:t>使用</a:t>
            </a:r>
            <a:r>
              <a:rPr lang="en-US" sz="3200" dirty="0">
                <a:solidFill>
                  <a:srgbClr val="000000"/>
                </a:solidFill>
                <a:latin typeface="微軟正黑體" panose="020B0604030504040204" pitchFamily="34" charset="-120"/>
                <a:ea typeface="微軟正黑體" panose="020B0604030504040204" pitchFamily="34" charset="-120"/>
              </a:rPr>
              <a:t> I2C </a:t>
            </a:r>
            <a:r>
              <a:rPr lang="en-US" sz="3200" dirty="0" err="1">
                <a:solidFill>
                  <a:srgbClr val="000000"/>
                </a:solidFill>
                <a:latin typeface="微軟正黑體" panose="020B0604030504040204" pitchFamily="34" charset="-120"/>
                <a:ea typeface="微軟正黑體" panose="020B0604030504040204" pitchFamily="34" charset="-120"/>
              </a:rPr>
              <a:t>模塊的</a:t>
            </a:r>
            <a:r>
              <a:rPr lang="en-US" sz="3200" dirty="0">
                <a:solidFill>
                  <a:srgbClr val="000000"/>
                </a:solidFill>
                <a:latin typeface="微軟正黑體" panose="020B0604030504040204" pitchFamily="34" charset="-120"/>
                <a:ea typeface="微軟正黑體" panose="020B0604030504040204" pitchFamily="34" charset="-120"/>
              </a:rPr>
              <a:t> OLED 1602 </a:t>
            </a:r>
          </a:p>
          <a:p>
            <a:pPr algn="l">
              <a:lnSpc>
                <a:spcPts val="4759"/>
              </a:lnSpc>
              <a:spcBef>
                <a:spcPct val="0"/>
              </a:spcBef>
            </a:pPr>
            <a:r>
              <a:rPr lang="en-US" sz="3200" dirty="0">
                <a:solidFill>
                  <a:srgbClr val="000000"/>
                </a:solidFill>
                <a:latin typeface="微軟正黑體" panose="020B0604030504040204" pitchFamily="34" charset="-120"/>
                <a:ea typeface="微軟正黑體" panose="020B0604030504040204" pitchFamily="34" charset="-120"/>
              </a:rPr>
              <a:t>I2C </a:t>
            </a:r>
            <a:r>
              <a:rPr lang="en-US" sz="3200" dirty="0" err="1">
                <a:solidFill>
                  <a:srgbClr val="000000"/>
                </a:solidFill>
                <a:latin typeface="微軟正黑體" panose="020B0604030504040204" pitchFamily="34" charset="-120"/>
                <a:ea typeface="微軟正黑體" panose="020B0604030504040204" pitchFamily="34" charset="-120"/>
              </a:rPr>
              <a:t>介面需要的引腳</a:t>
            </a:r>
            <a:r>
              <a:rPr lang="zh-TW" altLang="en-US" sz="3200" dirty="0">
                <a:solidFill>
                  <a:srgbClr val="000000"/>
                </a:solidFill>
                <a:latin typeface="微軟正黑體" panose="020B0604030504040204" pitchFamily="34" charset="-120"/>
                <a:ea typeface="微軟正黑體" panose="020B0604030504040204" pitchFamily="34" charset="-120"/>
              </a:rPr>
              <a:t>：</a:t>
            </a:r>
            <a:endParaRPr lang="en-US" sz="3200" dirty="0">
              <a:solidFill>
                <a:srgbClr val="000000"/>
              </a:solidFill>
              <a:latin typeface="微軟正黑體" panose="020B0604030504040204" pitchFamily="34" charset="-120"/>
              <a:ea typeface="微軟正黑體" panose="020B0604030504040204" pitchFamily="34" charset="-120"/>
            </a:endParaRPr>
          </a:p>
          <a:p>
            <a:pPr algn="l">
              <a:lnSpc>
                <a:spcPts val="4759"/>
              </a:lnSpc>
              <a:spcBef>
                <a:spcPct val="0"/>
              </a:spcBef>
            </a:pPr>
            <a:r>
              <a:rPr lang="en-US" sz="3200" dirty="0" err="1">
                <a:solidFill>
                  <a:srgbClr val="000000"/>
                </a:solidFill>
                <a:latin typeface="微軟正黑體" panose="020B0604030504040204" pitchFamily="34" charset="-120"/>
                <a:ea typeface="微軟正黑體" panose="020B0604030504040204" pitchFamily="34" charset="-120"/>
              </a:rPr>
              <a:t>VCC：電源</a:t>
            </a:r>
            <a:r>
              <a:rPr lang="en-US" sz="3200" dirty="0">
                <a:solidFill>
                  <a:srgbClr val="000000"/>
                </a:solidFill>
                <a:latin typeface="微軟正黑體" panose="020B0604030504040204" pitchFamily="34" charset="-120"/>
                <a:ea typeface="微軟正黑體" panose="020B0604030504040204" pitchFamily="34" charset="-120"/>
              </a:rPr>
              <a:t> (+5V)</a:t>
            </a:r>
          </a:p>
          <a:p>
            <a:pPr algn="l">
              <a:lnSpc>
                <a:spcPts val="4759"/>
              </a:lnSpc>
              <a:spcBef>
                <a:spcPct val="0"/>
              </a:spcBef>
            </a:pPr>
            <a:r>
              <a:rPr lang="en-US" sz="3200" dirty="0" err="1">
                <a:solidFill>
                  <a:srgbClr val="000000"/>
                </a:solidFill>
                <a:latin typeface="微軟正黑體" panose="020B0604030504040204" pitchFamily="34" charset="-120"/>
                <a:ea typeface="微軟正黑體" panose="020B0604030504040204" pitchFamily="34" charset="-120"/>
              </a:rPr>
              <a:t>GND：接地</a:t>
            </a:r>
            <a:endParaRPr lang="en-US" sz="3200" dirty="0">
              <a:solidFill>
                <a:srgbClr val="000000"/>
              </a:solidFill>
              <a:latin typeface="微軟正黑體" panose="020B0604030504040204" pitchFamily="34" charset="-120"/>
              <a:ea typeface="微軟正黑體" panose="020B0604030504040204" pitchFamily="34" charset="-120"/>
            </a:endParaRPr>
          </a:p>
          <a:p>
            <a:pPr algn="l">
              <a:lnSpc>
                <a:spcPts val="4759"/>
              </a:lnSpc>
              <a:spcBef>
                <a:spcPct val="0"/>
              </a:spcBef>
            </a:pPr>
            <a:r>
              <a:rPr lang="en-US" sz="3200" dirty="0" err="1">
                <a:solidFill>
                  <a:srgbClr val="000000"/>
                </a:solidFill>
                <a:latin typeface="微軟正黑體" panose="020B0604030504040204" pitchFamily="34" charset="-120"/>
                <a:ea typeface="微軟正黑體" panose="020B0604030504040204" pitchFamily="34" charset="-120"/>
              </a:rPr>
              <a:t>SDA：數據線</a:t>
            </a:r>
            <a:endParaRPr lang="en-US" sz="3200" dirty="0">
              <a:solidFill>
                <a:srgbClr val="000000"/>
              </a:solidFill>
              <a:latin typeface="微軟正黑體" panose="020B0604030504040204" pitchFamily="34" charset="-120"/>
              <a:ea typeface="微軟正黑體" panose="020B0604030504040204" pitchFamily="34" charset="-120"/>
            </a:endParaRPr>
          </a:p>
          <a:p>
            <a:pPr algn="l">
              <a:lnSpc>
                <a:spcPts val="4759"/>
              </a:lnSpc>
              <a:spcBef>
                <a:spcPct val="0"/>
              </a:spcBef>
            </a:pPr>
            <a:r>
              <a:rPr lang="en-US" sz="3200" dirty="0" err="1">
                <a:solidFill>
                  <a:srgbClr val="000000"/>
                </a:solidFill>
                <a:latin typeface="微軟正黑體" panose="020B0604030504040204" pitchFamily="34" charset="-120"/>
                <a:ea typeface="微軟正黑體" panose="020B0604030504040204" pitchFamily="34" charset="-120"/>
              </a:rPr>
              <a:t>SCL：時鐘線</a:t>
            </a:r>
            <a:endParaRPr lang="en-US" sz="3200" dirty="0">
              <a:solidFill>
                <a:srgbClr val="000000"/>
              </a:solidFill>
              <a:latin typeface="微軟正黑體" panose="020B0604030504040204" pitchFamily="34" charset="-120"/>
              <a:ea typeface="微軟正黑體" panose="020B0604030504040204" pitchFamily="34" charset="-120"/>
            </a:endParaRPr>
          </a:p>
        </p:txBody>
      </p:sp>
      <p:sp>
        <p:nvSpPr>
          <p:cNvPr id="5" name="Freeform 5"/>
          <p:cNvSpPr/>
          <p:nvPr/>
        </p:nvSpPr>
        <p:spPr>
          <a:xfrm>
            <a:off x="10909150" y="4783246"/>
            <a:ext cx="4976408" cy="4475054"/>
          </a:xfrm>
          <a:custGeom>
            <a:avLst/>
            <a:gdLst/>
            <a:ahLst/>
            <a:cxnLst/>
            <a:rect l="l" t="t" r="r" b="b"/>
            <a:pathLst>
              <a:path w="4976408" h="4475054">
                <a:moveTo>
                  <a:pt x="0" y="0"/>
                </a:moveTo>
                <a:lnTo>
                  <a:pt x="4976408" y="0"/>
                </a:lnTo>
                <a:lnTo>
                  <a:pt x="4976408" y="4475054"/>
                </a:lnTo>
                <a:lnTo>
                  <a:pt x="0" y="4475054"/>
                </a:lnTo>
                <a:lnTo>
                  <a:pt x="0" y="0"/>
                </a:lnTo>
                <a:close/>
              </a:path>
            </a:pathLst>
          </a:custGeom>
          <a:blipFill>
            <a:blip r:embed="rId2"/>
            <a:stretch>
              <a:fillRect/>
            </a:stretch>
          </a:blipFill>
        </p:spPr>
        <p:txBody>
          <a:bodyPr/>
          <a:lstStyle/>
          <a:p>
            <a:endParaRPr lang="zh-TW" altLang="en-US"/>
          </a:p>
        </p:txBody>
      </p:sp>
      <p:sp>
        <p:nvSpPr>
          <p:cNvPr id="6" name="Freeform 6" descr="Cute Colorful Abstract Shape"/>
          <p:cNvSpPr/>
          <p:nvPr/>
        </p:nvSpPr>
        <p:spPr>
          <a:xfrm rot="10436012">
            <a:off x="16868922" y="-2405263"/>
            <a:ext cx="4327228" cy="4114800"/>
          </a:xfrm>
          <a:custGeom>
            <a:avLst/>
            <a:gdLst/>
            <a:ahLst/>
            <a:cxnLst/>
            <a:rect l="l" t="t" r="r" b="b"/>
            <a:pathLst>
              <a:path w="4327228" h="4114800">
                <a:moveTo>
                  <a:pt x="0" y="0"/>
                </a:moveTo>
                <a:lnTo>
                  <a:pt x="4327228" y="0"/>
                </a:lnTo>
                <a:lnTo>
                  <a:pt x="432722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a:p>
        </p:txBody>
      </p:sp>
      <p:grpSp>
        <p:nvGrpSpPr>
          <p:cNvPr id="7" name="Group 7"/>
          <p:cNvGrpSpPr/>
          <p:nvPr/>
        </p:nvGrpSpPr>
        <p:grpSpPr>
          <a:xfrm>
            <a:off x="-5463676" y="6778096"/>
            <a:ext cx="10249014" cy="1024901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3F33">
                <a:alpha val="31765"/>
              </a:srgbClr>
            </a:solidFill>
          </p:spPr>
          <p:txBody>
            <a:bodyPr/>
            <a:lstStyle/>
            <a:p>
              <a:endParaRPr lang="zh-TW" altLang="en-US"/>
            </a:p>
          </p:txBody>
        </p:sp>
        <p:sp>
          <p:nvSpPr>
            <p:cNvPr id="9" name="TextBox 9"/>
            <p:cNvSpPr txBox="1"/>
            <p:nvPr/>
          </p:nvSpPr>
          <p:spPr>
            <a:xfrm>
              <a:off x="76200" y="0"/>
              <a:ext cx="660400" cy="736600"/>
            </a:xfrm>
            <a:prstGeom prst="rect">
              <a:avLst/>
            </a:prstGeom>
          </p:spPr>
          <p:txBody>
            <a:bodyPr lIns="50800" tIns="50800" rIns="50800" bIns="50800" rtlCol="0" anchor="ctr"/>
            <a:lstStyle/>
            <a:p>
              <a:pPr algn="ctr">
                <a:lnSpc>
                  <a:spcPts val="2756"/>
                </a:lnSpc>
              </a:pPr>
              <a:endParaRPr/>
            </a:p>
          </p:txBody>
        </p:sp>
      </p:grpSp>
      <p:sp>
        <p:nvSpPr>
          <p:cNvPr id="10" name="Freeform 10"/>
          <p:cNvSpPr/>
          <p:nvPr/>
        </p:nvSpPr>
        <p:spPr>
          <a:xfrm>
            <a:off x="15884657" y="7782009"/>
            <a:ext cx="5131837" cy="4114800"/>
          </a:xfrm>
          <a:custGeom>
            <a:avLst/>
            <a:gdLst/>
            <a:ahLst/>
            <a:cxnLst/>
            <a:rect l="l" t="t" r="r" b="b"/>
            <a:pathLst>
              <a:path w="5131837" h="4114800">
                <a:moveTo>
                  <a:pt x="0" y="0"/>
                </a:moveTo>
                <a:lnTo>
                  <a:pt x="5131837" y="0"/>
                </a:lnTo>
                <a:lnTo>
                  <a:pt x="513183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zh-TW" altLang="en-US"/>
          </a:p>
        </p:txBody>
      </p:sp>
      <p:sp>
        <p:nvSpPr>
          <p:cNvPr id="11" name="TextBox 6">
            <a:extLst>
              <a:ext uri="{FF2B5EF4-FFF2-40B4-BE49-F238E27FC236}">
                <a16:creationId xmlns:a16="http://schemas.microsoft.com/office/drawing/2014/main" id="{D633A51C-A73F-D188-7CC1-B314FC1C7732}"/>
              </a:ext>
            </a:extLst>
          </p:cNvPr>
          <p:cNvSpPr txBox="1"/>
          <p:nvPr/>
        </p:nvSpPr>
        <p:spPr>
          <a:xfrm>
            <a:off x="0" y="595924"/>
            <a:ext cx="18288000" cy="1051570"/>
          </a:xfrm>
          <a:prstGeom prst="rect">
            <a:avLst/>
          </a:prstGeom>
        </p:spPr>
        <p:txBody>
          <a:bodyPr wrap="square" lIns="0" tIns="0" rIns="0" bIns="0" rtlCol="0" anchor="t">
            <a:spAutoFit/>
          </a:bodyPr>
          <a:lstStyle/>
          <a:p>
            <a:pPr marL="0" lvl="0" indent="0" algn="ctr">
              <a:lnSpc>
                <a:spcPts val="8234"/>
              </a:lnSpc>
              <a:spcBef>
                <a:spcPct val="0"/>
              </a:spcBef>
            </a:pPr>
            <a:r>
              <a:rPr lang="en-US" sz="8000" spc="365" dirty="0">
                <a:solidFill>
                  <a:srgbClr val="513F33"/>
                </a:solidFill>
                <a:latin typeface="Arial Bold"/>
                <a:ea typeface="Arial Bold"/>
              </a:rPr>
              <a:t> </a:t>
            </a:r>
            <a:r>
              <a:rPr lang="en-US" sz="8000" b="1" dirty="0">
                <a:solidFill>
                  <a:srgbClr val="513F33"/>
                </a:solidFill>
                <a:latin typeface="Arial" panose="020B0604020202020204" pitchFamily="34" charset="0"/>
                <a:ea typeface="微軟正黑體" panose="020B0604030504040204" pitchFamily="34" charset="-120"/>
              </a:rPr>
              <a:t>OLED</a:t>
            </a:r>
            <a:endParaRPr lang="it-IT" sz="8000" b="1" dirty="0">
              <a:solidFill>
                <a:srgbClr val="513F33"/>
              </a:solidFill>
              <a:latin typeface="Arial" panose="020B0604020202020204" pitchFamily="34" charset="0"/>
              <a:ea typeface="微軟正黑體" panose="020B0604030504040204" pitchFamily="34" charset="-12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E4E3"/>
        </a:solidFill>
        <a:effectLst/>
      </p:bgPr>
    </p:bg>
    <p:spTree>
      <p:nvGrpSpPr>
        <p:cNvPr id="1" name=""/>
        <p:cNvGrpSpPr/>
        <p:nvPr/>
      </p:nvGrpSpPr>
      <p:grpSpPr>
        <a:xfrm>
          <a:off x="0" y="0"/>
          <a:ext cx="0" cy="0"/>
          <a:chOff x="0" y="0"/>
          <a:chExt cx="0" cy="0"/>
        </a:xfrm>
      </p:grpSpPr>
      <p:sp>
        <p:nvSpPr>
          <p:cNvPr id="3" name="Freeform 3"/>
          <p:cNvSpPr/>
          <p:nvPr/>
        </p:nvSpPr>
        <p:spPr>
          <a:xfrm>
            <a:off x="15865607" y="7782009"/>
            <a:ext cx="5131837" cy="4114800"/>
          </a:xfrm>
          <a:custGeom>
            <a:avLst/>
            <a:gdLst/>
            <a:ahLst/>
            <a:cxnLst/>
            <a:rect l="l" t="t" r="r" b="b"/>
            <a:pathLst>
              <a:path w="5131837" h="4114800">
                <a:moveTo>
                  <a:pt x="0" y="0"/>
                </a:moveTo>
                <a:lnTo>
                  <a:pt x="5131837" y="0"/>
                </a:lnTo>
                <a:lnTo>
                  <a:pt x="5131837" y="4114800"/>
                </a:lnTo>
                <a:lnTo>
                  <a:pt x="0" y="4114800"/>
                </a:lnTo>
                <a:lnTo>
                  <a:pt x="0" y="0"/>
                </a:lnTo>
                <a:close/>
              </a:path>
            </a:pathLst>
          </a:custGeom>
          <a:blipFill>
            <a:blip r:embed="rId2">
              <a:alphaModFix amt="76000"/>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4" name="TextBox 4"/>
          <p:cNvSpPr txBox="1"/>
          <p:nvPr/>
        </p:nvSpPr>
        <p:spPr>
          <a:xfrm>
            <a:off x="2590800" y="2095500"/>
            <a:ext cx="13106400" cy="8370753"/>
          </a:xfrm>
          <a:prstGeom prst="rect">
            <a:avLst/>
          </a:prstGeom>
        </p:spPr>
        <p:txBody>
          <a:bodyPr wrap="square" lIns="0" tIns="0" rIns="0" bIns="0" rtlCol="0" anchor="t">
            <a:spAutoFit/>
          </a:bodyPr>
          <a:lstStyle/>
          <a:p>
            <a:pPr algn="l">
              <a:lnSpc>
                <a:spcPts val="6000"/>
              </a:lnSpc>
              <a:spcBef>
                <a:spcPct val="0"/>
              </a:spcBef>
            </a:pPr>
            <a:r>
              <a:rPr lang="zh-TW" altLang="en-US" sz="3200" dirty="0">
                <a:solidFill>
                  <a:srgbClr val="000000"/>
                </a:solidFill>
                <a:latin typeface="微軟正黑體" panose="020B0604030504040204" pitchFamily="34" charset="-120"/>
                <a:ea typeface="微軟正黑體" panose="020B0604030504040204" pitchFamily="34" charset="-120"/>
              </a:rPr>
              <a:t>為</a:t>
            </a:r>
            <a:r>
              <a:rPr lang="en-US" sz="3200" dirty="0">
                <a:solidFill>
                  <a:srgbClr val="000000"/>
                </a:solidFill>
                <a:latin typeface="微軟正黑體" panose="020B0604030504040204" pitchFamily="34" charset="-120"/>
                <a:ea typeface="微軟正黑體" panose="020B0604030504040204" pitchFamily="34" charset="-120"/>
              </a:rPr>
              <a:t>Line </a:t>
            </a:r>
            <a:r>
              <a:rPr lang="en-US" sz="3200" dirty="0" err="1">
                <a:solidFill>
                  <a:srgbClr val="000000"/>
                </a:solidFill>
                <a:latin typeface="微軟正黑體" panose="020B0604030504040204" pitchFamily="34" charset="-120"/>
                <a:ea typeface="微軟正黑體" panose="020B0604030504040204" pitchFamily="34" charset="-120"/>
              </a:rPr>
              <a:t>公司提供的一項服務</a:t>
            </a:r>
            <a:r>
              <a:rPr lang="zh-TW" altLang="en-US" sz="3200" dirty="0">
                <a:solidFill>
                  <a:srgbClr val="000000"/>
                </a:solidFill>
                <a:latin typeface="微軟正黑體" panose="020B0604030504040204" pitchFamily="34" charset="-120"/>
                <a:ea typeface="微軟正黑體" panose="020B0604030504040204" pitchFamily="34" charset="-120"/>
              </a:rPr>
              <a:t>，</a:t>
            </a:r>
            <a:r>
              <a:rPr lang="en-US" sz="3200" dirty="0" err="1">
                <a:solidFill>
                  <a:srgbClr val="000000"/>
                </a:solidFill>
                <a:latin typeface="微軟正黑體" panose="020B0604030504040204" pitchFamily="34" charset="-120"/>
                <a:ea typeface="微軟正黑體" panose="020B0604030504040204" pitchFamily="34" charset="-120"/>
              </a:rPr>
              <a:t>允許開發者將系統通知發送到用戶的</a:t>
            </a:r>
            <a:r>
              <a:rPr lang="en-US" sz="3200" dirty="0">
                <a:solidFill>
                  <a:srgbClr val="000000"/>
                </a:solidFill>
                <a:latin typeface="微軟正黑體" panose="020B0604030504040204" pitchFamily="34" charset="-120"/>
                <a:ea typeface="微軟正黑體" panose="020B0604030504040204" pitchFamily="34" charset="-120"/>
              </a:rPr>
              <a:t> Line </a:t>
            </a:r>
            <a:r>
              <a:rPr lang="en-US" sz="3200" dirty="0" err="1">
                <a:solidFill>
                  <a:srgbClr val="000000"/>
                </a:solidFill>
                <a:latin typeface="微軟正黑體" panose="020B0604030504040204" pitchFamily="34" charset="-120"/>
                <a:ea typeface="微軟正黑體" panose="020B0604030504040204" pitchFamily="34" charset="-120"/>
              </a:rPr>
              <a:t>聊天應用程式上。它主要有以下特點</a:t>
            </a:r>
            <a:r>
              <a:rPr lang="zh-TW" altLang="en-US" sz="3200" dirty="0">
                <a:solidFill>
                  <a:srgbClr val="000000"/>
                </a:solidFill>
                <a:latin typeface="微軟正黑體" panose="020B0604030504040204" pitchFamily="34" charset="-120"/>
                <a:ea typeface="微軟正黑體" panose="020B0604030504040204" pitchFamily="34" charset="-120"/>
              </a:rPr>
              <a:t>：</a:t>
            </a:r>
            <a:endParaRPr lang="en-US" sz="3200" dirty="0">
              <a:solidFill>
                <a:srgbClr val="000000"/>
              </a:solidFill>
              <a:latin typeface="微軟正黑體" panose="020B0604030504040204" pitchFamily="34" charset="-120"/>
              <a:ea typeface="微軟正黑體" panose="020B0604030504040204" pitchFamily="34" charset="-120"/>
            </a:endParaRPr>
          </a:p>
          <a:p>
            <a:pPr marL="900000" indent="-514350" algn="l">
              <a:lnSpc>
                <a:spcPts val="6000"/>
              </a:lnSpc>
              <a:spcBef>
                <a:spcPct val="0"/>
              </a:spcBef>
              <a:buFont typeface="+mj-lt"/>
              <a:buAutoNum type="arabicPeriod"/>
            </a:pPr>
            <a:r>
              <a:rPr lang="en-US" sz="3200" dirty="0" err="1">
                <a:solidFill>
                  <a:srgbClr val="000000"/>
                </a:solidFill>
                <a:latin typeface="微軟正黑體" panose="020B0604030504040204" pitchFamily="34" charset="-120"/>
                <a:ea typeface="微軟正黑體" panose="020B0604030504040204" pitchFamily="34" charset="-120"/>
              </a:rPr>
              <a:t>免費使用</a:t>
            </a:r>
            <a:endParaRPr lang="en-US" sz="3200" dirty="0">
              <a:solidFill>
                <a:srgbClr val="000000"/>
              </a:solidFill>
              <a:latin typeface="微軟正黑體" panose="020B0604030504040204" pitchFamily="34" charset="-120"/>
              <a:ea typeface="微軟正黑體" panose="020B0604030504040204" pitchFamily="34" charset="-120"/>
            </a:endParaRPr>
          </a:p>
          <a:p>
            <a:pPr marL="900000" indent="-514350" algn="l">
              <a:lnSpc>
                <a:spcPts val="6000"/>
              </a:lnSpc>
              <a:spcBef>
                <a:spcPct val="0"/>
              </a:spcBef>
              <a:buFont typeface="+mj-lt"/>
              <a:buAutoNum type="arabicPeriod"/>
            </a:pPr>
            <a:r>
              <a:rPr lang="en-US" sz="3200" dirty="0" err="1">
                <a:solidFill>
                  <a:srgbClr val="000000"/>
                </a:solidFill>
                <a:latin typeface="微軟正黑體" panose="020B0604030504040204" pitchFamily="34" charset="-120"/>
                <a:ea typeface="微軟正黑體" panose="020B0604030504040204" pitchFamily="34" charset="-120"/>
              </a:rPr>
              <a:t>即時推送通知</a:t>
            </a:r>
            <a:r>
              <a:rPr lang="zh-TW" altLang="en-US" sz="3200" dirty="0">
                <a:solidFill>
                  <a:srgbClr val="000000"/>
                </a:solidFill>
                <a:latin typeface="微軟正黑體" panose="020B0604030504040204" pitchFamily="34" charset="-120"/>
                <a:ea typeface="微軟正黑體" panose="020B0604030504040204" pitchFamily="34" charset="-120"/>
              </a:rPr>
              <a:t>：</a:t>
            </a:r>
            <a:r>
              <a:rPr lang="en-US" sz="3200" dirty="0" err="1">
                <a:solidFill>
                  <a:srgbClr val="000000"/>
                </a:solidFill>
                <a:latin typeface="微軟正黑體" panose="020B0604030504040204" pitchFamily="34" charset="-120"/>
                <a:ea typeface="微軟正黑體" panose="020B0604030504040204" pitchFamily="34" charset="-120"/>
              </a:rPr>
              <a:t>通過</a:t>
            </a:r>
            <a:r>
              <a:rPr lang="en-US" sz="3200" dirty="0">
                <a:solidFill>
                  <a:srgbClr val="000000"/>
                </a:solidFill>
                <a:latin typeface="微軟正黑體" panose="020B0604030504040204" pitchFamily="34" charset="-120"/>
                <a:ea typeface="微軟正黑體" panose="020B0604030504040204" pitchFamily="34" charset="-120"/>
              </a:rPr>
              <a:t> Line Notify</a:t>
            </a:r>
            <a:r>
              <a:rPr lang="zh-TW" altLang="en-US" sz="3200" dirty="0">
                <a:solidFill>
                  <a:srgbClr val="000000"/>
                </a:solidFill>
                <a:latin typeface="微軟正黑體" panose="020B0604030504040204" pitchFamily="34" charset="-120"/>
                <a:ea typeface="微軟正黑體" panose="020B0604030504040204" pitchFamily="34" charset="-120"/>
              </a:rPr>
              <a:t>，</a:t>
            </a:r>
            <a:r>
              <a:rPr lang="en-US" sz="3200" dirty="0" err="1">
                <a:solidFill>
                  <a:srgbClr val="000000"/>
                </a:solidFill>
                <a:latin typeface="微軟正黑體" panose="020B0604030504040204" pitchFamily="34" charset="-120"/>
                <a:ea typeface="微軟正黑體" panose="020B0604030504040204" pitchFamily="34" charset="-120"/>
              </a:rPr>
              <a:t>開發者可以在系統中產生的各種事件發生時</a:t>
            </a:r>
            <a:r>
              <a:rPr lang="zh-TW" altLang="en-US" sz="3200" dirty="0">
                <a:solidFill>
                  <a:srgbClr val="000000"/>
                </a:solidFill>
                <a:latin typeface="微軟正黑體" panose="020B0604030504040204" pitchFamily="34" charset="-120"/>
                <a:ea typeface="微軟正黑體" panose="020B0604030504040204" pitchFamily="34" charset="-120"/>
              </a:rPr>
              <a:t>，</a:t>
            </a:r>
            <a:r>
              <a:rPr lang="en-US" sz="3200" dirty="0" err="1">
                <a:solidFill>
                  <a:srgbClr val="000000"/>
                </a:solidFill>
                <a:latin typeface="微軟正黑體" panose="020B0604030504040204" pitchFamily="34" charset="-120"/>
                <a:ea typeface="微軟正黑體" panose="020B0604030504040204" pitchFamily="34" charset="-120"/>
              </a:rPr>
              <a:t>立即將相關訊息推送到用戶的</a:t>
            </a:r>
            <a:r>
              <a:rPr lang="en-US" sz="3200" dirty="0">
                <a:solidFill>
                  <a:srgbClr val="000000"/>
                </a:solidFill>
                <a:latin typeface="微軟正黑體" panose="020B0604030504040204" pitchFamily="34" charset="-120"/>
                <a:ea typeface="微軟正黑體" panose="020B0604030504040204" pitchFamily="34" charset="-120"/>
              </a:rPr>
              <a:t> Line </a:t>
            </a:r>
            <a:r>
              <a:rPr lang="en-US" sz="3200" dirty="0" err="1">
                <a:solidFill>
                  <a:srgbClr val="000000"/>
                </a:solidFill>
                <a:latin typeface="微軟正黑體" panose="020B0604030504040204" pitchFamily="34" charset="-120"/>
                <a:ea typeface="微軟正黑體" panose="020B0604030504040204" pitchFamily="34" charset="-120"/>
              </a:rPr>
              <a:t>聊天框中</a:t>
            </a:r>
            <a:r>
              <a:rPr lang="en-US" sz="3200" dirty="0">
                <a:solidFill>
                  <a:srgbClr val="000000"/>
                </a:solidFill>
                <a:latin typeface="微軟正黑體" panose="020B0604030504040204" pitchFamily="34" charset="-120"/>
                <a:ea typeface="微軟正黑體" panose="020B0604030504040204" pitchFamily="34" charset="-120"/>
              </a:rPr>
              <a:t>。</a:t>
            </a:r>
          </a:p>
          <a:p>
            <a:pPr marL="900000" indent="-514350" algn="l">
              <a:lnSpc>
                <a:spcPts val="6000"/>
              </a:lnSpc>
              <a:spcBef>
                <a:spcPct val="0"/>
              </a:spcBef>
              <a:buFont typeface="+mj-lt"/>
              <a:buAutoNum type="arabicPeriod"/>
            </a:pPr>
            <a:r>
              <a:rPr lang="en-US" sz="3200" dirty="0" err="1">
                <a:solidFill>
                  <a:srgbClr val="000000"/>
                </a:solidFill>
                <a:latin typeface="微軟正黑體" panose="020B0604030504040204" pitchFamily="34" charset="-120"/>
                <a:ea typeface="微軟正黑體" panose="020B0604030504040204" pitchFamily="34" charset="-120"/>
              </a:rPr>
              <a:t>支援多種通知類型</a:t>
            </a:r>
            <a:r>
              <a:rPr lang="zh-TW" altLang="en-US" sz="3200" dirty="0">
                <a:solidFill>
                  <a:srgbClr val="000000"/>
                </a:solidFill>
                <a:latin typeface="微軟正黑體" panose="020B0604030504040204" pitchFamily="34" charset="-120"/>
                <a:ea typeface="微軟正黑體" panose="020B0604030504040204" pitchFamily="34" charset="-120"/>
              </a:rPr>
              <a:t>：</a:t>
            </a:r>
            <a:r>
              <a:rPr lang="en-US" sz="3200" dirty="0" err="1">
                <a:solidFill>
                  <a:srgbClr val="000000"/>
                </a:solidFill>
                <a:latin typeface="微軟正黑體" panose="020B0604030504040204" pitchFamily="34" charset="-120"/>
                <a:ea typeface="微軟正黑體" panose="020B0604030504040204" pitchFamily="34" charset="-120"/>
              </a:rPr>
              <a:t>除了純文字</a:t>
            </a:r>
            <a:r>
              <a:rPr lang="zh-TW" altLang="en-US" sz="3200" dirty="0">
                <a:solidFill>
                  <a:srgbClr val="000000"/>
                </a:solidFill>
                <a:latin typeface="微軟正黑體" panose="020B0604030504040204" pitchFamily="34" charset="-120"/>
                <a:ea typeface="微軟正黑體" panose="020B0604030504040204" pitchFamily="34" charset="-120"/>
              </a:rPr>
              <a:t>，</a:t>
            </a:r>
            <a:r>
              <a:rPr lang="en-US" sz="3200" dirty="0">
                <a:solidFill>
                  <a:srgbClr val="000000"/>
                </a:solidFill>
                <a:latin typeface="微軟正黑體" panose="020B0604030504040204" pitchFamily="34" charset="-120"/>
                <a:ea typeface="微軟正黑體" panose="020B0604030504040204" pitchFamily="34" charset="-120"/>
              </a:rPr>
              <a:t>Line Notify </a:t>
            </a:r>
            <a:r>
              <a:rPr lang="en-US" sz="3200" dirty="0" err="1">
                <a:solidFill>
                  <a:srgbClr val="000000"/>
                </a:solidFill>
                <a:latin typeface="微軟正黑體" panose="020B0604030504040204" pitchFamily="34" charset="-120"/>
                <a:ea typeface="微軟正黑體" panose="020B0604030504040204" pitchFamily="34" charset="-120"/>
              </a:rPr>
              <a:t>還支援發送圖片、貼圖、音樂和影片等多媒體訊息</a:t>
            </a:r>
            <a:r>
              <a:rPr lang="en-US" sz="3200" dirty="0">
                <a:solidFill>
                  <a:srgbClr val="000000"/>
                </a:solidFill>
                <a:latin typeface="微軟正黑體" panose="020B0604030504040204" pitchFamily="34" charset="-120"/>
                <a:ea typeface="微軟正黑體" panose="020B0604030504040204" pitchFamily="34" charset="-120"/>
              </a:rPr>
              <a:t>。</a:t>
            </a:r>
          </a:p>
          <a:p>
            <a:pPr marL="900000" indent="-514350" algn="l">
              <a:lnSpc>
                <a:spcPts val="6000"/>
              </a:lnSpc>
              <a:spcBef>
                <a:spcPct val="0"/>
              </a:spcBef>
              <a:buFont typeface="+mj-lt"/>
              <a:buAutoNum type="arabicPeriod"/>
            </a:pPr>
            <a:r>
              <a:rPr lang="en-US" sz="3200" dirty="0" err="1">
                <a:solidFill>
                  <a:srgbClr val="000000"/>
                </a:solidFill>
                <a:latin typeface="微軟正黑體" panose="020B0604030504040204" pitchFamily="34" charset="-120"/>
                <a:ea typeface="微軟正黑體" panose="020B0604030504040204" pitchFamily="34" charset="-120"/>
              </a:rPr>
              <a:t>簡單易用的</a:t>
            </a:r>
            <a:r>
              <a:rPr lang="en-US" sz="3200" dirty="0">
                <a:solidFill>
                  <a:srgbClr val="000000"/>
                </a:solidFill>
                <a:latin typeface="微軟正黑體" panose="020B0604030504040204" pitchFamily="34" charset="-120"/>
                <a:ea typeface="微軟正黑體" panose="020B0604030504040204" pitchFamily="34" charset="-120"/>
              </a:rPr>
              <a:t> API</a:t>
            </a:r>
            <a:r>
              <a:rPr lang="zh-TW" altLang="en-US" sz="3200" dirty="0">
                <a:solidFill>
                  <a:srgbClr val="000000"/>
                </a:solidFill>
                <a:latin typeface="微軟正黑體" panose="020B0604030504040204" pitchFamily="34" charset="-120"/>
                <a:ea typeface="微軟正黑體" panose="020B0604030504040204" pitchFamily="34" charset="-120"/>
              </a:rPr>
              <a:t>：</a:t>
            </a:r>
            <a:r>
              <a:rPr lang="en-US" sz="3200" dirty="0">
                <a:solidFill>
                  <a:srgbClr val="000000"/>
                </a:solidFill>
                <a:latin typeface="微軟正黑體" panose="020B0604030504040204" pitchFamily="34" charset="-120"/>
                <a:ea typeface="微軟正黑體" panose="020B0604030504040204" pitchFamily="34" charset="-120"/>
              </a:rPr>
              <a:t>Line Notify </a:t>
            </a:r>
            <a:r>
              <a:rPr lang="en-US" sz="3200" dirty="0" err="1">
                <a:solidFill>
                  <a:srgbClr val="000000"/>
                </a:solidFill>
                <a:latin typeface="微軟正黑體" panose="020B0604030504040204" pitchFamily="34" charset="-120"/>
                <a:ea typeface="微軟正黑體" panose="020B0604030504040204" pitchFamily="34" charset="-120"/>
              </a:rPr>
              <a:t>提供簡單明瞭的</a:t>
            </a:r>
            <a:r>
              <a:rPr lang="en-US" sz="3200" dirty="0">
                <a:solidFill>
                  <a:srgbClr val="000000"/>
                </a:solidFill>
                <a:latin typeface="微軟正黑體" panose="020B0604030504040204" pitchFamily="34" charset="-120"/>
                <a:ea typeface="微軟正黑體" panose="020B0604030504040204" pitchFamily="34" charset="-120"/>
              </a:rPr>
              <a:t> API</a:t>
            </a:r>
            <a:r>
              <a:rPr lang="zh-TW" altLang="en-US" sz="3200" dirty="0">
                <a:solidFill>
                  <a:srgbClr val="000000"/>
                </a:solidFill>
                <a:latin typeface="微軟正黑體" panose="020B0604030504040204" pitchFamily="34" charset="-120"/>
                <a:ea typeface="微軟正黑體" panose="020B0604030504040204" pitchFamily="34" charset="-120"/>
              </a:rPr>
              <a:t>，</a:t>
            </a:r>
            <a:r>
              <a:rPr lang="en-US" sz="3200" dirty="0" err="1">
                <a:solidFill>
                  <a:srgbClr val="000000"/>
                </a:solidFill>
                <a:latin typeface="微軟正黑體" panose="020B0604030504040204" pitchFamily="34" charset="-120"/>
                <a:ea typeface="微軟正黑體" panose="020B0604030504040204" pitchFamily="34" charset="-120"/>
              </a:rPr>
              <a:t>開發者可以方便地將其集成到自己的應用程式或服務中</a:t>
            </a:r>
            <a:r>
              <a:rPr lang="en-US" sz="3200" dirty="0">
                <a:solidFill>
                  <a:srgbClr val="000000"/>
                </a:solidFill>
                <a:latin typeface="微軟正黑體" panose="020B0604030504040204" pitchFamily="34" charset="-120"/>
                <a:ea typeface="微軟正黑體" panose="020B0604030504040204" pitchFamily="34" charset="-120"/>
              </a:rPr>
              <a:t>。</a:t>
            </a:r>
          </a:p>
          <a:p>
            <a:pPr marL="900000" indent="-514350" algn="l">
              <a:lnSpc>
                <a:spcPts val="6000"/>
              </a:lnSpc>
              <a:spcBef>
                <a:spcPct val="0"/>
              </a:spcBef>
              <a:buFont typeface="+mj-lt"/>
              <a:buAutoNum type="arabicPeriod"/>
            </a:pPr>
            <a:r>
              <a:rPr lang="en-US" sz="3200" dirty="0" err="1">
                <a:solidFill>
                  <a:srgbClr val="000000"/>
                </a:solidFill>
                <a:latin typeface="微軟正黑體" panose="020B0604030504040204" pitchFamily="34" charset="-120"/>
                <a:ea typeface="微軟正黑體" panose="020B0604030504040204" pitchFamily="34" charset="-120"/>
              </a:rPr>
              <a:t>多樣化的應用場景</a:t>
            </a:r>
            <a:r>
              <a:rPr lang="zh-TW" altLang="en-US" sz="3200" dirty="0">
                <a:solidFill>
                  <a:srgbClr val="000000"/>
                </a:solidFill>
                <a:latin typeface="微軟正黑體" panose="020B0604030504040204" pitchFamily="34" charset="-120"/>
                <a:ea typeface="微軟正黑體" panose="020B0604030504040204" pitchFamily="34" charset="-120"/>
              </a:rPr>
              <a:t>：</a:t>
            </a:r>
            <a:r>
              <a:rPr lang="en-US" sz="3200" dirty="0">
                <a:solidFill>
                  <a:srgbClr val="000000"/>
                </a:solidFill>
                <a:latin typeface="微軟正黑體" panose="020B0604030504040204" pitchFamily="34" charset="-120"/>
                <a:ea typeface="微軟正黑體" panose="020B0604030504040204" pitchFamily="34" charset="-120"/>
              </a:rPr>
              <a:t>Line Notify </a:t>
            </a:r>
            <a:r>
              <a:rPr lang="en-US" sz="3200" dirty="0" err="1">
                <a:solidFill>
                  <a:srgbClr val="000000"/>
                </a:solidFill>
                <a:latin typeface="微軟正黑體" panose="020B0604030504040204" pitchFamily="34" charset="-120"/>
                <a:ea typeface="微軟正黑體" panose="020B0604030504040204" pitchFamily="34" charset="-120"/>
              </a:rPr>
              <a:t>可以應用於各種系統的即時通知</a:t>
            </a:r>
            <a:r>
              <a:rPr lang="en-US" sz="3200" dirty="0">
                <a:solidFill>
                  <a:srgbClr val="000000"/>
                </a:solidFill>
                <a:latin typeface="微軟正黑體" panose="020B0604030504040204" pitchFamily="34" charset="-120"/>
                <a:ea typeface="微軟正黑體" panose="020B0604030504040204" pitchFamily="34" charset="-120"/>
              </a:rPr>
              <a:t>。</a:t>
            </a:r>
          </a:p>
          <a:p>
            <a:pPr algn="l">
              <a:lnSpc>
                <a:spcPts val="6000"/>
              </a:lnSpc>
              <a:spcBef>
                <a:spcPct val="0"/>
              </a:spcBef>
            </a:pPr>
            <a:endParaRPr lang="en-US" sz="3399" dirty="0">
              <a:solidFill>
                <a:srgbClr val="000000"/>
              </a:solidFill>
              <a:latin typeface="Arial"/>
              <a:ea typeface="Arial"/>
            </a:endParaRPr>
          </a:p>
        </p:txBody>
      </p:sp>
      <p:sp>
        <p:nvSpPr>
          <p:cNvPr id="5" name="Freeform 5"/>
          <p:cNvSpPr>
            <a:spLocks noChangeAspect="1"/>
          </p:cNvSpPr>
          <p:nvPr/>
        </p:nvSpPr>
        <p:spPr>
          <a:xfrm>
            <a:off x="12203066" y="492839"/>
            <a:ext cx="1381489" cy="1257740"/>
          </a:xfrm>
          <a:custGeom>
            <a:avLst/>
            <a:gdLst/>
            <a:ahLst/>
            <a:cxnLst/>
            <a:rect l="l" t="t" r="r" b="b"/>
            <a:pathLst>
              <a:path w="2970832" h="2704715">
                <a:moveTo>
                  <a:pt x="0" y="0"/>
                </a:moveTo>
                <a:lnTo>
                  <a:pt x="2970832" y="0"/>
                </a:lnTo>
                <a:lnTo>
                  <a:pt x="2970832" y="2704715"/>
                </a:lnTo>
                <a:lnTo>
                  <a:pt x="0" y="2704715"/>
                </a:lnTo>
                <a:lnTo>
                  <a:pt x="0" y="0"/>
                </a:lnTo>
                <a:close/>
              </a:path>
            </a:pathLst>
          </a:custGeom>
          <a:blipFill>
            <a:blip r:embed="rId4"/>
            <a:stretch>
              <a:fillRect/>
            </a:stretch>
          </a:blipFill>
        </p:spPr>
        <p:txBody>
          <a:bodyPr/>
          <a:lstStyle/>
          <a:p>
            <a:endParaRPr lang="zh-TW" altLang="en-US"/>
          </a:p>
        </p:txBody>
      </p:sp>
      <p:sp>
        <p:nvSpPr>
          <p:cNvPr id="6" name="Freeform 6" descr="Cute Colorful Abstract Shape"/>
          <p:cNvSpPr/>
          <p:nvPr/>
        </p:nvSpPr>
        <p:spPr>
          <a:xfrm rot="10436012">
            <a:off x="16849872" y="-2405263"/>
            <a:ext cx="4327228" cy="4114800"/>
          </a:xfrm>
          <a:custGeom>
            <a:avLst/>
            <a:gdLst/>
            <a:ahLst/>
            <a:cxnLst/>
            <a:rect l="l" t="t" r="r" b="b"/>
            <a:pathLst>
              <a:path w="4327228" h="4114800">
                <a:moveTo>
                  <a:pt x="0" y="0"/>
                </a:moveTo>
                <a:lnTo>
                  <a:pt x="4327228" y="0"/>
                </a:lnTo>
                <a:lnTo>
                  <a:pt x="432722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zh-TW" altLang="en-US"/>
          </a:p>
        </p:txBody>
      </p:sp>
      <p:grpSp>
        <p:nvGrpSpPr>
          <p:cNvPr id="7" name="Group 7"/>
          <p:cNvGrpSpPr/>
          <p:nvPr/>
        </p:nvGrpSpPr>
        <p:grpSpPr>
          <a:xfrm>
            <a:off x="-5482726" y="6778096"/>
            <a:ext cx="10249014" cy="1024901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3F33">
                <a:alpha val="31765"/>
              </a:srgbClr>
            </a:solidFill>
          </p:spPr>
          <p:txBody>
            <a:bodyPr/>
            <a:lstStyle/>
            <a:p>
              <a:endParaRPr lang="zh-TW" altLang="en-US"/>
            </a:p>
          </p:txBody>
        </p:sp>
        <p:sp>
          <p:nvSpPr>
            <p:cNvPr id="9" name="TextBox 9"/>
            <p:cNvSpPr txBox="1"/>
            <p:nvPr/>
          </p:nvSpPr>
          <p:spPr>
            <a:xfrm>
              <a:off x="76200" y="0"/>
              <a:ext cx="660400" cy="736600"/>
            </a:xfrm>
            <a:prstGeom prst="rect">
              <a:avLst/>
            </a:prstGeom>
          </p:spPr>
          <p:txBody>
            <a:bodyPr lIns="50800" tIns="50800" rIns="50800" bIns="50800" rtlCol="0" anchor="ctr"/>
            <a:lstStyle/>
            <a:p>
              <a:pPr algn="ctr">
                <a:lnSpc>
                  <a:spcPts val="2756"/>
                </a:lnSpc>
              </a:pPr>
              <a:endParaRPr/>
            </a:p>
          </p:txBody>
        </p:sp>
      </p:grpSp>
      <p:sp>
        <p:nvSpPr>
          <p:cNvPr id="10" name="TextBox 6">
            <a:extLst>
              <a:ext uri="{FF2B5EF4-FFF2-40B4-BE49-F238E27FC236}">
                <a16:creationId xmlns:a16="http://schemas.microsoft.com/office/drawing/2014/main" id="{144DFCD5-4356-A4B2-5289-573F3E3E14C0}"/>
              </a:ext>
            </a:extLst>
          </p:cNvPr>
          <p:cNvSpPr txBox="1"/>
          <p:nvPr/>
        </p:nvSpPr>
        <p:spPr>
          <a:xfrm>
            <a:off x="0" y="595924"/>
            <a:ext cx="18288000" cy="1051570"/>
          </a:xfrm>
          <a:prstGeom prst="rect">
            <a:avLst/>
          </a:prstGeom>
        </p:spPr>
        <p:txBody>
          <a:bodyPr wrap="square" lIns="0" tIns="0" rIns="0" bIns="0" rtlCol="0" anchor="t">
            <a:spAutoFit/>
          </a:bodyPr>
          <a:lstStyle/>
          <a:p>
            <a:pPr marL="0" lvl="0" indent="0" algn="ctr">
              <a:lnSpc>
                <a:spcPts val="8234"/>
              </a:lnSpc>
              <a:spcBef>
                <a:spcPct val="0"/>
              </a:spcBef>
            </a:pPr>
            <a:r>
              <a:rPr lang="en-US" sz="8000" spc="365" dirty="0">
                <a:solidFill>
                  <a:srgbClr val="513F33"/>
                </a:solidFill>
                <a:latin typeface="Arial Bold"/>
                <a:ea typeface="Arial Bold"/>
              </a:rPr>
              <a:t> </a:t>
            </a:r>
            <a:r>
              <a:rPr lang="en-US" sz="8000" b="1" dirty="0">
                <a:solidFill>
                  <a:srgbClr val="513F33"/>
                </a:solidFill>
                <a:latin typeface="Arial" panose="020B0604020202020204" pitchFamily="34" charset="0"/>
                <a:ea typeface="微軟正黑體" panose="020B0604030504040204" pitchFamily="34" charset="-120"/>
              </a:rPr>
              <a:t>Line Notify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315</TotalTime>
  <Words>706</Words>
  <Application>Microsoft Office PowerPoint</Application>
  <PresentationFormat>自訂</PresentationFormat>
  <Paragraphs>151</Paragraphs>
  <Slides>24</Slides>
  <Notes>3</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24</vt:i4>
      </vt:variant>
    </vt:vector>
  </HeadingPairs>
  <TitlesOfParts>
    <vt:vector size="29" baseType="lpstr">
      <vt:lpstr>Arial</vt:lpstr>
      <vt:lpstr>Calibri</vt:lpstr>
      <vt:lpstr>微軟正黑體</vt:lpstr>
      <vt:lpstr>Arial Bold</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物聯網期末專題報告</dc:title>
  <cp:lastModifiedBy>邱 瑋筠</cp:lastModifiedBy>
  <cp:revision>29</cp:revision>
  <dcterms:created xsi:type="dcterms:W3CDTF">2006-08-16T00:00:00Z</dcterms:created>
  <dcterms:modified xsi:type="dcterms:W3CDTF">2024-07-02T08:26:53Z</dcterms:modified>
  <dc:identifier>DAGH1A4YEcs</dc:identifier>
</cp:coreProperties>
</file>