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sldIdLst>
    <p:sldId id="256" r:id="rId2"/>
    <p:sldId id="257" r:id="rId3"/>
    <p:sldId id="258" r:id="rId4"/>
    <p:sldId id="259" r:id="rId5"/>
    <p:sldId id="260" r:id="rId6"/>
    <p:sldId id="269" r:id="rId7"/>
    <p:sldId id="270" r:id="rId8"/>
    <p:sldId id="268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71" r:id="rId17"/>
    <p:sldId id="272" r:id="rId18"/>
    <p:sldId id="273" r:id="rId19"/>
    <p:sldId id="274" r:id="rId20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26" autoAdjust="0"/>
    <p:restoredTop sz="94660"/>
  </p:normalViewPr>
  <p:slideViewPr>
    <p:cSldViewPr snapToGrid="0">
      <p:cViewPr varScale="1">
        <p:scale>
          <a:sx n="95" d="100"/>
          <a:sy n="95" d="100"/>
        </p:scale>
        <p:origin x="81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DD129-A8C2-419E-B641-6CC90F5073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0" y="1524000"/>
            <a:ext cx="10668000" cy="22860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B33C04-8A23-4499-A6EF-1D190F0FB3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2000" y="4571999"/>
            <a:ext cx="10668000" cy="152400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A99FB-5674-4BC5-949F-8D45EC167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63CF93-DD67-4FE2-8083-864693FE8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05E934-32B6-44B1-9622-67F30BDA3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810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A5B09-FC60-445F-8A12-79869BEC60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219F7-87F2-409F-BB0B-8FE9270C98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C2BB8-59E0-4EB2-B3BE-59D8641EE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6984E-C0DE-461B-8011-8FC31B0EE9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7C03-68D3-445E-A5A2-8A935CFC9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18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B21F0D7-112D-48B1-B32B-170B1AA2B5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43998" y="761999"/>
            <a:ext cx="2286000" cy="53340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7A7C1-8E5B-41DA-9802-F242D382B6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62001" y="761999"/>
            <a:ext cx="7619999" cy="53340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961CC7-F5B1-464A-8127-60645FB210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B94302-B381-4F37-A9FF-5CC5519175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707151-541F-4104-B989-83A9DCA6E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989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AF011-A499-4054-89BF-A4800A68F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FB6E8-D956-45B5-9B4A-9D31DF466B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DB9DB-9E62-4292-915C-1DD413474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D462F1-BC30-4172-8353-363123A1D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2EE8A-96DF-4D7D-B434-778324756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2681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8453A-F2B4-4EDB-B8FA-150267BC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524000"/>
            <a:ext cx="10668000" cy="303847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C46C51-ADF1-48FC-A4D9-38C369E783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4589463"/>
            <a:ext cx="10668000" cy="150653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C43B56-4DC7-490B-AEFD-55ED1ECFF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4738F8-C4B2-41D8-B627-A6DDB24B2D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F43D49-23F8-4C4B-9C30-EDC030EE6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730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5556D-6916-42E6-8820-8A0D328A5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2747A5-C962-477F-89AA-A32385D579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62000" y="2285999"/>
            <a:ext cx="5151119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D08312-30FC-44D8-B2A9-B5CAAD9F0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78879" y="2285999"/>
            <a:ext cx="5151121" cy="38100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ED84EB-AF90-4F19-A376-0FE5E50F9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838ED0-2789-41E4-A36E-83F92CA2E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221A83-6D60-45F0-9173-5F6D2438BC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68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FFAE2-03F4-4A94-86C4-9305B237C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BAC5A5-E184-46B6-8AB5-C8E132D362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5999"/>
            <a:ext cx="5151119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CFE87-5D80-45CB-9D13-DFC9AFCEC7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62000" y="3048000"/>
            <a:ext cx="5151119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AC1E5A-8423-4749-8EDA-E13425F696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78878" y="2286000"/>
            <a:ext cx="5151122" cy="76199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A832AAA-4BB8-4A3D-9C79-516F82F800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78878" y="3048000"/>
            <a:ext cx="5151122" cy="3048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80BEC63-51D3-4C70-B804-BE9EF765A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5CA295-8563-402F-92C3-1F20C977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EFA5918-109D-4342-84C0-9774A52C9E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051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EF2662-CBD1-4498-9B6E-2961F5EF1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F739AE-8101-4C18-8CF3-911BDF397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EB1C88-D181-449C-9BE1-E85068C18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38A2C9-E93B-4F0A-A021-9E3AEBC3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6651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0AE8D9-9B42-438E-ADA6-CCFE45788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792B9-A8AF-4E13-8A25-741E89691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3A2CF6-DBC5-4491-B213-B3CD09D31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24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27076-58C8-494C-B6B1-DC86F62DD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1998"/>
            <a:ext cx="3810000" cy="1524002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F29E36-0340-452F-8D0A-1BC3F3A388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762001"/>
            <a:ext cx="6096000" cy="5334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051C2E-E587-45E8-BDB1-DFF2F2791B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0" y="2286000"/>
            <a:ext cx="3810000" cy="381000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21D993-DEDD-470E-B48B-CB053A55A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926C64-7401-4CA4-859F-74472AF86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108F41-F1F6-431C-9B45-8A447F188C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4722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104FB-422C-4023-9381-EB12F1582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762000"/>
            <a:ext cx="3809999" cy="152400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BA3AA-DE44-4B1F-91D1-09F67B89B9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34000" y="762001"/>
            <a:ext cx="6021388" cy="5334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27B131-5117-4106-80DB-2AB208C4C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2286000"/>
            <a:ext cx="3809999" cy="3810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13918A-7F23-4C72-8E80-591324A30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969C88-B244-455D-A017-012B25B1ACD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071C8-76FE-4B83-8317-BD53C7C84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3681A-6F29-48FC-9409-319ED3E96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CE569E-9B7C-4CB9-AB80-C0841F922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9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6EF5A53-0A64-4CA5-B9C7-1CB97CB5CF1C}"/>
              </a:ext>
            </a:extLst>
          </p:cNvPr>
          <p:cNvSpPr/>
          <p:nvPr/>
        </p:nvSpPr>
        <p:spPr>
          <a:xfrm>
            <a:off x="8157843" y="6244836"/>
            <a:ext cx="4034156" cy="613164"/>
          </a:xfrm>
          <a:custGeom>
            <a:avLst/>
            <a:gdLst>
              <a:gd name="connsiteX0" fmla="*/ 1479137 w 4034156"/>
              <a:gd name="connsiteY0" fmla="*/ 230 h 613164"/>
              <a:gd name="connsiteX1" fmla="*/ 3482844 w 4034156"/>
              <a:gd name="connsiteY1" fmla="*/ 298555 h 613164"/>
              <a:gd name="connsiteX2" fmla="*/ 3831590 w 4034156"/>
              <a:gd name="connsiteY2" fmla="*/ 425010 h 613164"/>
              <a:gd name="connsiteX3" fmla="*/ 4034156 w 4034156"/>
              <a:gd name="connsiteY3" fmla="*/ 494088 h 613164"/>
              <a:gd name="connsiteX4" fmla="*/ 4034156 w 4034156"/>
              <a:gd name="connsiteY4" fmla="*/ 613164 h 613164"/>
              <a:gd name="connsiteX5" fmla="*/ 0 w 4034156"/>
              <a:gd name="connsiteY5" fmla="*/ 613164 h 613164"/>
              <a:gd name="connsiteX6" fmla="*/ 54792 w 4034156"/>
              <a:gd name="connsiteY6" fmla="*/ 512415 h 613164"/>
              <a:gd name="connsiteX7" fmla="*/ 168327 w 4034156"/>
              <a:gd name="connsiteY7" fmla="*/ 366637 h 613164"/>
              <a:gd name="connsiteX8" fmla="*/ 1192562 w 4034156"/>
              <a:gd name="connsiteY8" fmla="*/ 1522 h 613164"/>
              <a:gd name="connsiteX9" fmla="*/ 1479137 w 4034156"/>
              <a:gd name="connsiteY9" fmla="*/ 230 h 6131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34156" h="613164">
                <a:moveTo>
                  <a:pt x="1479137" y="230"/>
                </a:moveTo>
                <a:cubicBezTo>
                  <a:pt x="2152575" y="4287"/>
                  <a:pt x="2854487" y="63583"/>
                  <a:pt x="3482844" y="298555"/>
                </a:cubicBezTo>
                <a:cubicBezTo>
                  <a:pt x="3599338" y="342114"/>
                  <a:pt x="3715540" y="384216"/>
                  <a:pt x="3831590" y="425010"/>
                </a:cubicBezTo>
                <a:lnTo>
                  <a:pt x="4034156" y="494088"/>
                </a:lnTo>
                <a:lnTo>
                  <a:pt x="4034156" y="613164"/>
                </a:lnTo>
                <a:lnTo>
                  <a:pt x="0" y="613164"/>
                </a:lnTo>
                <a:lnTo>
                  <a:pt x="54792" y="512415"/>
                </a:lnTo>
                <a:cubicBezTo>
                  <a:pt x="88888" y="459433"/>
                  <a:pt x="126502" y="410480"/>
                  <a:pt x="168327" y="366637"/>
                </a:cubicBezTo>
                <a:cubicBezTo>
                  <a:pt x="428292" y="94062"/>
                  <a:pt x="821899" y="6565"/>
                  <a:pt x="1192562" y="1522"/>
                </a:cubicBezTo>
                <a:cubicBezTo>
                  <a:pt x="1287308" y="198"/>
                  <a:pt x="1382932" y="-349"/>
                  <a:pt x="1479137" y="23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5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 panose="020B0504020202020204" pitchFamily="34" charset="0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34ABFBEA-4EB0-4D02-A2C0-1733CD3D6F12}"/>
              </a:ext>
            </a:extLst>
          </p:cNvPr>
          <p:cNvSpPr/>
          <p:nvPr/>
        </p:nvSpPr>
        <p:spPr>
          <a:xfrm>
            <a:off x="1" y="688126"/>
            <a:ext cx="448491" cy="1634252"/>
          </a:xfrm>
          <a:custGeom>
            <a:avLst/>
            <a:gdLst>
              <a:gd name="connsiteX0" fmla="*/ 0 w 448491"/>
              <a:gd name="connsiteY0" fmla="*/ 0 h 1634252"/>
              <a:gd name="connsiteX1" fmla="*/ 12983 w 448491"/>
              <a:gd name="connsiteY1" fmla="*/ 10508 h 1634252"/>
              <a:gd name="connsiteX2" fmla="*/ 441611 w 448491"/>
              <a:gd name="connsiteY2" fmla="*/ 863751 h 1634252"/>
              <a:gd name="connsiteX3" fmla="*/ 251011 w 448491"/>
              <a:gd name="connsiteY3" fmla="*/ 1302895 h 1634252"/>
              <a:gd name="connsiteX4" fmla="*/ 74605 w 448491"/>
              <a:gd name="connsiteY4" fmla="*/ 1543249 h 1634252"/>
              <a:gd name="connsiteX5" fmla="*/ 0 w 448491"/>
              <a:gd name="connsiteY5" fmla="*/ 1634252 h 1634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8491" h="1634252">
                <a:moveTo>
                  <a:pt x="0" y="0"/>
                </a:moveTo>
                <a:lnTo>
                  <a:pt x="12983" y="10508"/>
                </a:lnTo>
                <a:cubicBezTo>
                  <a:pt x="278410" y="241022"/>
                  <a:pt x="489787" y="530267"/>
                  <a:pt x="441611" y="863751"/>
                </a:cubicBezTo>
                <a:cubicBezTo>
                  <a:pt x="418542" y="1022632"/>
                  <a:pt x="337007" y="1166302"/>
                  <a:pt x="251011" y="1302895"/>
                </a:cubicBezTo>
                <a:cubicBezTo>
                  <a:pt x="215138" y="1359902"/>
                  <a:pt x="154723" y="1442480"/>
                  <a:pt x="74605" y="1543249"/>
                </a:cubicBezTo>
                <a:lnTo>
                  <a:pt x="0" y="1634252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  <a:latin typeface="Avenir Next LT Pro" panose="020B0504020202020204" pitchFamily="34" charset="0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19E083F6-57F4-487B-A766-EA0462B1EED8}"/>
              </a:ext>
            </a:extLst>
          </p:cNvPr>
          <p:cNvSpPr/>
          <p:nvPr/>
        </p:nvSpPr>
        <p:spPr>
          <a:xfrm>
            <a:off x="7309459" y="6144069"/>
            <a:ext cx="4418271" cy="718159"/>
          </a:xfrm>
          <a:custGeom>
            <a:avLst/>
            <a:gdLst>
              <a:gd name="connsiteX0" fmla="*/ 1421452 w 4590626"/>
              <a:gd name="connsiteY0" fmla="*/ 0 h 713930"/>
              <a:gd name="connsiteX1" fmla="*/ 3247781 w 4590626"/>
              <a:gd name="connsiteY1" fmla="*/ 271915 h 713930"/>
              <a:gd name="connsiteX2" fmla="*/ 4517331 w 4590626"/>
              <a:gd name="connsiteY2" fmla="*/ 693394 h 713930"/>
              <a:gd name="connsiteX3" fmla="*/ 4590626 w 4590626"/>
              <a:gd name="connsiteY3" fmla="*/ 713930 h 713930"/>
              <a:gd name="connsiteX4" fmla="*/ 0 w 4590626"/>
              <a:gd name="connsiteY4" fmla="*/ 713930 h 713930"/>
              <a:gd name="connsiteX5" fmla="*/ 2854 w 4590626"/>
              <a:gd name="connsiteY5" fmla="*/ 705624 h 713930"/>
              <a:gd name="connsiteX6" fmla="*/ 226680 w 4590626"/>
              <a:gd name="connsiteY6" fmla="*/ 333970 h 713930"/>
              <a:gd name="connsiteX7" fmla="*/ 1160245 w 4590626"/>
              <a:gd name="connsiteY7" fmla="*/ 1178 h 713930"/>
              <a:gd name="connsiteX8" fmla="*/ 1421452 w 4590626"/>
              <a:gd name="connsiteY8" fmla="*/ 0 h 713930"/>
              <a:gd name="connsiteX0" fmla="*/ 1421452 w 4517331"/>
              <a:gd name="connsiteY0" fmla="*/ 0 h 713930"/>
              <a:gd name="connsiteX1" fmla="*/ 3247781 w 4517331"/>
              <a:gd name="connsiteY1" fmla="*/ 271915 h 713930"/>
              <a:gd name="connsiteX2" fmla="*/ 4517331 w 4517331"/>
              <a:gd name="connsiteY2" fmla="*/ 693394 h 713930"/>
              <a:gd name="connsiteX3" fmla="*/ 0 w 4517331"/>
              <a:gd name="connsiteY3" fmla="*/ 713930 h 713930"/>
              <a:gd name="connsiteX4" fmla="*/ 2854 w 4517331"/>
              <a:gd name="connsiteY4" fmla="*/ 705624 h 713930"/>
              <a:gd name="connsiteX5" fmla="*/ 226680 w 4517331"/>
              <a:gd name="connsiteY5" fmla="*/ 333970 h 713930"/>
              <a:gd name="connsiteX6" fmla="*/ 1160245 w 4517331"/>
              <a:gd name="connsiteY6" fmla="*/ 1178 h 713930"/>
              <a:gd name="connsiteX7" fmla="*/ 1421452 w 4517331"/>
              <a:gd name="connsiteY7" fmla="*/ 0 h 713930"/>
              <a:gd name="connsiteX0" fmla="*/ 0 w 4608771"/>
              <a:gd name="connsiteY0" fmla="*/ 713930 h 784834"/>
              <a:gd name="connsiteX1" fmla="*/ 2854 w 4608771"/>
              <a:gd name="connsiteY1" fmla="*/ 705624 h 784834"/>
              <a:gd name="connsiteX2" fmla="*/ 226680 w 4608771"/>
              <a:gd name="connsiteY2" fmla="*/ 333970 h 784834"/>
              <a:gd name="connsiteX3" fmla="*/ 1160245 w 4608771"/>
              <a:gd name="connsiteY3" fmla="*/ 1178 h 784834"/>
              <a:gd name="connsiteX4" fmla="*/ 1421452 w 4608771"/>
              <a:gd name="connsiteY4" fmla="*/ 0 h 784834"/>
              <a:gd name="connsiteX5" fmla="*/ 3247781 w 4608771"/>
              <a:gd name="connsiteY5" fmla="*/ 271915 h 784834"/>
              <a:gd name="connsiteX6" fmla="*/ 4608771 w 4608771"/>
              <a:gd name="connsiteY6" fmla="*/ 784834 h 784834"/>
              <a:gd name="connsiteX0" fmla="*/ 0 w 4418271"/>
              <a:gd name="connsiteY0" fmla="*/ 713930 h 718159"/>
              <a:gd name="connsiteX1" fmla="*/ 2854 w 4418271"/>
              <a:gd name="connsiteY1" fmla="*/ 705624 h 718159"/>
              <a:gd name="connsiteX2" fmla="*/ 226680 w 4418271"/>
              <a:gd name="connsiteY2" fmla="*/ 333970 h 718159"/>
              <a:gd name="connsiteX3" fmla="*/ 1160245 w 4418271"/>
              <a:gd name="connsiteY3" fmla="*/ 1178 h 718159"/>
              <a:gd name="connsiteX4" fmla="*/ 1421452 w 4418271"/>
              <a:gd name="connsiteY4" fmla="*/ 0 h 718159"/>
              <a:gd name="connsiteX5" fmla="*/ 3247781 w 4418271"/>
              <a:gd name="connsiteY5" fmla="*/ 271915 h 718159"/>
              <a:gd name="connsiteX6" fmla="*/ 4418271 w 4418271"/>
              <a:gd name="connsiteY6" fmla="*/ 718159 h 718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18271" h="718159">
                <a:moveTo>
                  <a:pt x="0" y="713930"/>
                </a:moveTo>
                <a:lnTo>
                  <a:pt x="2854" y="705624"/>
                </a:lnTo>
                <a:cubicBezTo>
                  <a:pt x="60059" y="562888"/>
                  <a:pt x="131373" y="433874"/>
                  <a:pt x="226680" y="333970"/>
                </a:cubicBezTo>
                <a:cubicBezTo>
                  <a:pt x="463632" y="85526"/>
                  <a:pt x="822395" y="5774"/>
                  <a:pt x="1160245" y="1178"/>
                </a:cubicBezTo>
                <a:lnTo>
                  <a:pt x="1421452" y="0"/>
                </a:lnTo>
                <a:cubicBezTo>
                  <a:pt x="2035274" y="3698"/>
                  <a:pt x="2748311" y="152222"/>
                  <a:pt x="3247781" y="271915"/>
                </a:cubicBezTo>
                <a:cubicBezTo>
                  <a:pt x="3747251" y="391608"/>
                  <a:pt x="3902480" y="501606"/>
                  <a:pt x="4418271" y="718159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 Light"/>
              <a:ea typeface="+mn-ea"/>
              <a:cs typeface="+mn-cs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3A2F988-7148-4375-83D8-12EE5EBC7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762000"/>
            <a:ext cx="106680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896238-C5B3-4F3C-97FA-890E1A51A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286000"/>
            <a:ext cx="10668000" cy="3818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6E4474-0442-4E4B-9E5B-CA7B3951C1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89165" y="194320"/>
            <a:ext cx="2040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76969C88-B244-455D-A017-012B25B1ACDD}" type="datetimeFigureOut">
              <a:rPr lang="en-US" smtClean="0"/>
              <a:pPr/>
              <a:t>10/31/2023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26A98-F887-40E1-B9BA-9D93DE90E0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1999" y="6356350"/>
            <a:ext cx="661283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2C8119-73F6-4713-9AD3-3628DCDFB8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06000" y="6356350"/>
            <a:ext cx="152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  <a:alpha val="70000"/>
                  </a:schemeClr>
                </a:solidFill>
              </a:defRPr>
            </a:lvl1pPr>
          </a:lstStyle>
          <a:p>
            <a:fld id="{07CE569E-9B7C-4CB9-AB80-C0841F922C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131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05" r:id="rId6"/>
    <p:sldLayoutId id="2147483701" r:id="rId7"/>
    <p:sldLayoutId id="2147483702" r:id="rId8"/>
    <p:sldLayoutId id="2147483703" r:id="rId9"/>
    <p:sldLayoutId id="2147483704" r:id="rId10"/>
    <p:sldLayoutId id="21474837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5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5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alpha val="7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github.com/ambiot/ambpro2_arduino/raw/main/Arduino_package/package_realtek.com_amebapro2_index.json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7A18C9FB-EC4C-4DAE-8F7D-C6E5AF6079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52DCC715-385B-A066-96FC-908B5ABC54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0" y="753765"/>
            <a:ext cx="4572000" cy="3056235"/>
          </a:xfrm>
        </p:spPr>
        <p:txBody>
          <a:bodyPr>
            <a:normAutofit/>
          </a:bodyPr>
          <a:lstStyle/>
          <a:p>
            <a:pPr algn="l"/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開源示範案例</a:t>
            </a: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</a:t>
            </a:r>
            <a:r>
              <a:rPr lang="en-US" altLang="zh-TW" sz="28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MeArm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機器手臂應用</a:t>
            </a:r>
            <a:endParaRPr lang="zh-TW" altLang="en-US" sz="8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930917E0-DF24-1C04-8438-2FF3638AAD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57999" y="4571999"/>
            <a:ext cx="4571999" cy="1524000"/>
          </a:xfrm>
        </p:spPr>
        <p:txBody>
          <a:bodyPr>
            <a:normAutofit/>
          </a:bodyPr>
          <a:lstStyle/>
          <a:p>
            <a:pPr algn="l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國產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IC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開發套件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-HUB8735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0" name="Picture 3" descr="白色結構">
            <a:extLst>
              <a:ext uri="{FF2B5EF4-FFF2-40B4-BE49-F238E27FC236}">
                <a16:creationId xmlns:a16="http://schemas.microsoft.com/office/drawing/2014/main" id="{770D42D7-F4E6-4D90-6036-9A189AD62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07" r="28478" b="-1"/>
          <a:stretch/>
        </p:blipFill>
        <p:spPr>
          <a:xfrm>
            <a:off x="2" y="10"/>
            <a:ext cx="5578823" cy="6028246"/>
          </a:xfrm>
          <a:custGeom>
            <a:avLst/>
            <a:gdLst/>
            <a:ahLst/>
            <a:cxnLst/>
            <a:rect l="l" t="t" r="r" b="b"/>
            <a:pathLst>
              <a:path w="5578823" h="6028256">
                <a:moveTo>
                  <a:pt x="0" y="0"/>
                </a:moveTo>
                <a:lnTo>
                  <a:pt x="3897606" y="0"/>
                </a:lnTo>
                <a:lnTo>
                  <a:pt x="4274232" y="360545"/>
                </a:lnTo>
                <a:cubicBezTo>
                  <a:pt x="4408856" y="488910"/>
                  <a:pt x="4542134" y="615181"/>
                  <a:pt x="4673934" y="738354"/>
                </a:cubicBezTo>
                <a:cubicBezTo>
                  <a:pt x="5042663" y="1082881"/>
                  <a:pt x="5282330" y="1428108"/>
                  <a:pt x="5421862" y="1773839"/>
                </a:cubicBezTo>
                <a:cubicBezTo>
                  <a:pt x="5631101" y="2292214"/>
                  <a:pt x="5614731" y="2811325"/>
                  <a:pt x="5469198" y="3329255"/>
                </a:cubicBezTo>
                <a:cubicBezTo>
                  <a:pt x="5323662" y="3847185"/>
                  <a:pt x="5048962" y="4363935"/>
                  <a:pt x="4741546" y="4877588"/>
                </a:cubicBezTo>
                <a:cubicBezTo>
                  <a:pt x="4027238" y="6071494"/>
                  <a:pt x="2764972" y="6102970"/>
                  <a:pt x="1325600" y="5980388"/>
                </a:cubicBezTo>
                <a:cubicBezTo>
                  <a:pt x="903947" y="5944442"/>
                  <a:pt x="499735" y="5907589"/>
                  <a:pt x="137593" y="5804042"/>
                </a:cubicBezTo>
                <a:lnTo>
                  <a:pt x="0" y="5760161"/>
                </a:lnTo>
                <a:close/>
              </a:path>
            </a:pathLst>
          </a:custGeom>
        </p:spPr>
      </p:pic>
      <p:sp>
        <p:nvSpPr>
          <p:cNvPr id="21" name="Freeform: Shape 10">
            <a:extLst>
              <a:ext uri="{FF2B5EF4-FFF2-40B4-BE49-F238E27FC236}">
                <a16:creationId xmlns:a16="http://schemas.microsoft.com/office/drawing/2014/main" id="{B47A9921-6509-49C2-BEBF-924F28066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704117" cy="6096000"/>
          </a:xfrm>
          <a:custGeom>
            <a:avLst/>
            <a:gdLst>
              <a:gd name="connsiteX0" fmla="*/ 0 w 5704117"/>
              <a:gd name="connsiteY0" fmla="*/ 0 h 6096000"/>
              <a:gd name="connsiteX1" fmla="*/ 4562795 w 5704117"/>
              <a:gd name="connsiteY1" fmla="*/ 0 h 6096000"/>
              <a:gd name="connsiteX2" fmla="*/ 4721192 w 5704117"/>
              <a:gd name="connsiteY2" fmla="*/ 133595 h 6096000"/>
              <a:gd name="connsiteX3" fmla="*/ 5467522 w 5704117"/>
              <a:gd name="connsiteY3" fmla="*/ 1054328 h 6096000"/>
              <a:gd name="connsiteX4" fmla="*/ 5538873 w 5704117"/>
              <a:gd name="connsiteY4" fmla="*/ 2897564 h 6096000"/>
              <a:gd name="connsiteX5" fmla="*/ 4442050 w 5704117"/>
              <a:gd name="connsiteY5" fmla="*/ 4732407 h 6096000"/>
              <a:gd name="connsiteX6" fmla="*/ 93046 w 5704117"/>
              <a:gd name="connsiteY6" fmla="*/ 6082857 h 6096000"/>
              <a:gd name="connsiteX7" fmla="*/ 0 w 5704117"/>
              <a:gd name="connsiteY7" fmla="*/ 607845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  <a:gd name="connsiteX7" fmla="*/ 91440 w 5704117"/>
              <a:gd name="connsiteY7" fmla="*/ 91440 h 6096000"/>
              <a:gd name="connsiteX0" fmla="*/ 4562795 w 5704117"/>
              <a:gd name="connsiteY0" fmla="*/ 0 h 6096000"/>
              <a:gd name="connsiteX1" fmla="*/ 4721192 w 5704117"/>
              <a:gd name="connsiteY1" fmla="*/ 133595 h 6096000"/>
              <a:gd name="connsiteX2" fmla="*/ 5467522 w 5704117"/>
              <a:gd name="connsiteY2" fmla="*/ 1054328 h 6096000"/>
              <a:gd name="connsiteX3" fmla="*/ 5538873 w 5704117"/>
              <a:gd name="connsiteY3" fmla="*/ 2897564 h 6096000"/>
              <a:gd name="connsiteX4" fmla="*/ 4442050 w 5704117"/>
              <a:gd name="connsiteY4" fmla="*/ 4732407 h 6096000"/>
              <a:gd name="connsiteX5" fmla="*/ 93046 w 5704117"/>
              <a:gd name="connsiteY5" fmla="*/ 6082857 h 6096000"/>
              <a:gd name="connsiteX6" fmla="*/ 0 w 5704117"/>
              <a:gd name="connsiteY6" fmla="*/ 6078450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704117" h="6096000">
                <a:moveTo>
                  <a:pt x="4562795" y="0"/>
                </a:moveTo>
                <a:lnTo>
                  <a:pt x="4721192" y="133595"/>
                </a:lnTo>
                <a:cubicBezTo>
                  <a:pt x="5067135" y="440105"/>
                  <a:pt x="5309779" y="747048"/>
                  <a:pt x="5467522" y="1054328"/>
                </a:cubicBezTo>
                <a:cubicBezTo>
                  <a:pt x="5782917" y="1668625"/>
                  <a:pt x="5758242" y="2283795"/>
                  <a:pt x="5538873" y="2897564"/>
                </a:cubicBezTo>
                <a:cubicBezTo>
                  <a:pt x="5319500" y="3511334"/>
                  <a:pt x="4905433" y="4123706"/>
                  <a:pt x="4442050" y="4732407"/>
                </a:cubicBezTo>
                <a:cubicBezTo>
                  <a:pt x="3499930" y="5970384"/>
                  <a:pt x="1925433" y="6153690"/>
                  <a:pt x="93046" y="6082857"/>
                </a:cubicBezTo>
                <a:lnTo>
                  <a:pt x="0" y="6078450"/>
                </a:lnTo>
              </a:path>
            </a:pathLst>
          </a:custGeom>
          <a:noFill/>
          <a:ln w="190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Avenir Next LT Pro Light"/>
            </a:endParaRPr>
          </a:p>
        </p:txBody>
      </p:sp>
    </p:spTree>
    <p:extLst>
      <p:ext uri="{BB962C8B-B14F-4D97-AF65-F5344CB8AC3E}">
        <p14:creationId xmlns:p14="http://schemas.microsoft.com/office/powerpoint/2010/main" val="3190894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DDBAEB-FA29-C83E-D340-19B7276D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/>
              <a:t>三、開發環境設定 </a:t>
            </a:r>
            <a:r>
              <a:rPr lang="en-US" altLang="zh-TW" sz="4400" dirty="0"/>
              <a:t>- Install Arduino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662DB2-81ED-F2A2-B3AF-9CA7CA86A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DA5C766-9BF8-2C02-4A53-E153AA5744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0495" y="2601975"/>
            <a:ext cx="8220135" cy="305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1298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DDBAEB-FA29-C83E-D340-19B7276D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/>
              <a:t>三、開發環境設定 </a:t>
            </a:r>
            <a:r>
              <a:rPr lang="en-US" altLang="zh-TW" sz="4400" dirty="0"/>
              <a:t>- Install Arduino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662DB2-81ED-F2A2-B3AF-9CA7CA86A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29398A3-8AB2-07C5-D7B5-504961531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581" y="2453221"/>
            <a:ext cx="8162985" cy="3362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2951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DDBAEB-FA29-C83E-D340-19B7276D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/>
              <a:t>三、開發環境設定 </a:t>
            </a:r>
            <a:r>
              <a:rPr lang="en-US" altLang="zh-TW" sz="4400" dirty="0"/>
              <a:t>- set up with </a:t>
            </a:r>
            <a:r>
              <a:rPr lang="en-US" altLang="zh-TW" sz="4400" dirty="0" err="1"/>
              <a:t>ideasHatch</a:t>
            </a:r>
            <a:r>
              <a:rPr lang="en-US" altLang="zh-TW" sz="4400" dirty="0"/>
              <a:t> configure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662DB2-81ED-F2A2-B3AF-9CA7CA86A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1600" dirty="0"/>
              <a:t>https://raw.githubusercontent.com/ideashatch/HUB8735/main/amebapro2_arduino/Arduino_package/ideasHatch.json</a:t>
            </a:r>
            <a:endParaRPr lang="zh-TW" altLang="en-US" sz="16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3A81A69-2605-EED2-09D5-7166BAA9A8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5345" y="3198937"/>
            <a:ext cx="6124620" cy="290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188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DDBAEB-FA29-C83E-D340-19B7276D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/>
              <a:t>三、開發環境設定 </a:t>
            </a:r>
            <a:r>
              <a:rPr lang="en-US" altLang="zh-TW" sz="4400" dirty="0"/>
              <a:t>- Install Arduino and</a:t>
            </a:r>
            <a:br>
              <a:rPr lang="en-US" altLang="zh-TW" sz="4400" dirty="0"/>
            </a:br>
            <a:r>
              <a:rPr lang="en-US" altLang="zh-TW" sz="4400" dirty="0"/>
              <a:t>set up with </a:t>
            </a:r>
            <a:r>
              <a:rPr lang="en-US" altLang="zh-TW" sz="4400" dirty="0" err="1"/>
              <a:t>amebaiot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C4662DB2-81ED-F2A2-B3AF-9CA7CA86AC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TW" sz="1400" dirty="0">
                <a:hlinkClick r:id="rId2"/>
              </a:rPr>
              <a:t>https://github.com/ambiot/ambpro2_arduino/raw/main/Arduino_package/package_realtek.com_amebapro2_index.json</a:t>
            </a:r>
            <a:endParaRPr lang="en-US" altLang="zh-TW" sz="1400" dirty="0"/>
          </a:p>
          <a:p>
            <a:r>
              <a:rPr lang="en-US" altLang="zh-TW" sz="1400" dirty="0"/>
              <a:t>Ameba ARDUINO: Getting Started with AMB82 MINI (RTL8735B) –Realtek IoT/Wi-Fi MCU Solutions (amebaiot.com)</a:t>
            </a:r>
            <a:endParaRPr lang="zh-TW" altLang="en-US" sz="14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778C8A33-9D36-68A2-13E3-D7ADD4B292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7020" y="3565444"/>
            <a:ext cx="7801032" cy="198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695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DDBAEB-FA29-C83E-D340-19B7276D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z="4400" dirty="0"/>
              <a:t>三、開發環境設定 </a:t>
            </a:r>
            <a:r>
              <a:rPr lang="en-US" altLang="zh-TW" sz="4400" dirty="0"/>
              <a:t>- Install HUB8735</a:t>
            </a:r>
            <a:endParaRPr lang="zh-TW" altLang="en-US" dirty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id="{F1E40E1B-0A03-FDD7-C77D-5BE30DA6AC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0514" y="2363165"/>
            <a:ext cx="2876571" cy="3514751"/>
          </a:xfrm>
        </p:spPr>
      </p:pic>
    </p:spTree>
    <p:extLst>
      <p:ext uri="{BB962C8B-B14F-4D97-AF65-F5344CB8AC3E}">
        <p14:creationId xmlns:p14="http://schemas.microsoft.com/office/powerpoint/2010/main" val="14951718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DDBAEB-FA29-C83E-D340-19B7276D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四、</a:t>
            </a:r>
            <a:r>
              <a:rPr lang="en-US" altLang="zh-TW" dirty="0"/>
              <a:t>Arduino</a:t>
            </a:r>
            <a:r>
              <a:rPr lang="zh-TW" altLang="en-US" dirty="0"/>
              <a:t>程式編寫 </a:t>
            </a:r>
            <a:r>
              <a:rPr lang="en-US" altLang="zh-TW" dirty="0"/>
              <a:t>– </a:t>
            </a:r>
            <a:r>
              <a:rPr lang="zh-TW" altLang="en-US" dirty="0"/>
              <a:t>燒錄 </a:t>
            </a:r>
            <a:endParaRPr lang="en-US" altLang="zh-TW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2B3A12A-A4DC-BB6B-33F2-5DF74A55BA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FE19A33A-8FC4-9E95-9DA4-6CD9F37162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6986" y="2455981"/>
            <a:ext cx="7543855" cy="364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6862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DDBAEB-FA29-C83E-D340-19B7276D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四、</a:t>
            </a:r>
            <a:r>
              <a:rPr lang="en-US" altLang="zh-TW" dirty="0"/>
              <a:t>Arduino</a:t>
            </a:r>
            <a:r>
              <a:rPr lang="zh-TW" altLang="en-US" dirty="0"/>
              <a:t>程式編寫 </a:t>
            </a:r>
            <a:r>
              <a:rPr lang="en-US" altLang="zh-TW" dirty="0"/>
              <a:t>– </a:t>
            </a:r>
            <a:r>
              <a:rPr lang="zh-TW" altLang="en-US" dirty="0"/>
              <a:t>程式編寫</a:t>
            </a:r>
            <a:endParaRPr lang="en-US" altLang="zh-TW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2B3A12A-A4DC-BB6B-33F2-5DF74A55B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4970585" cy="3818083"/>
          </a:xfrm>
        </p:spPr>
        <p:txBody>
          <a:bodyPr>
            <a:normAutofit/>
          </a:bodyPr>
          <a:lstStyle/>
          <a:p>
            <a:r>
              <a:rPr lang="zh-TW" altLang="en-US" sz="2000" dirty="0"/>
              <a:t>在這邊將使用三個</a:t>
            </a:r>
            <a:r>
              <a:rPr lang="en-US" altLang="zh-TW" sz="2000" dirty="0"/>
              <a:t>MG90S</a:t>
            </a:r>
            <a:r>
              <a:rPr lang="zh-TW" altLang="en-US" sz="2000" dirty="0"/>
              <a:t>的馬達</a:t>
            </a:r>
            <a:endParaRPr lang="en-US" altLang="zh-TW" sz="2000" dirty="0"/>
          </a:p>
          <a:p>
            <a:r>
              <a:rPr lang="zh-TW" altLang="en-US" sz="2000" dirty="0"/>
              <a:t>將控制夾爪的設定為</a:t>
            </a:r>
            <a:r>
              <a:rPr lang="en-US" altLang="zh-TW" sz="2000" dirty="0" err="1"/>
              <a:t>myservo</a:t>
            </a:r>
            <a:endParaRPr lang="en-US" altLang="zh-TW" sz="2000" dirty="0"/>
          </a:p>
          <a:p>
            <a:r>
              <a:rPr lang="zh-TW" altLang="en-US" sz="2000" dirty="0"/>
              <a:t>將控制中間旋轉的設定為</a:t>
            </a:r>
            <a:r>
              <a:rPr lang="en-US" altLang="zh-TW" sz="2000" dirty="0"/>
              <a:t>myservo1</a:t>
            </a:r>
          </a:p>
          <a:p>
            <a:r>
              <a:rPr lang="zh-TW" altLang="en-US" sz="2000" dirty="0"/>
              <a:t>將控制前後的設定為</a:t>
            </a:r>
            <a:r>
              <a:rPr lang="en-US" altLang="zh-TW" sz="2000" dirty="0"/>
              <a:t>myservo2</a:t>
            </a:r>
          </a:p>
          <a:p>
            <a:endParaRPr lang="en-US" altLang="zh-TW" sz="2000" dirty="0"/>
          </a:p>
          <a:p>
            <a:r>
              <a:rPr lang="zh-TW" altLang="en-US" sz="2000" dirty="0"/>
              <a:t>其對應的</a:t>
            </a:r>
            <a:r>
              <a:rPr lang="en-US" altLang="zh-TW" sz="2000" dirty="0"/>
              <a:t>pin</a:t>
            </a:r>
            <a:r>
              <a:rPr lang="zh-TW" altLang="en-US" sz="2000" dirty="0"/>
              <a:t>腳可參考前面的硬體接線說明表格。</a:t>
            </a:r>
            <a:endParaRPr lang="en-US" altLang="zh-TW" sz="2000" dirty="0"/>
          </a:p>
          <a:p>
            <a:endParaRPr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B4B3EF3-E72E-4BE5-1002-6B7DD9E39E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900" y="2505959"/>
            <a:ext cx="5541292" cy="3295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4669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DDBAEB-FA29-C83E-D340-19B7276D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四、</a:t>
            </a:r>
            <a:r>
              <a:rPr lang="en-US" altLang="zh-TW" dirty="0"/>
              <a:t>Arduino</a:t>
            </a:r>
            <a:r>
              <a:rPr lang="zh-TW" altLang="en-US" dirty="0"/>
              <a:t>程式編寫 </a:t>
            </a:r>
            <a:r>
              <a:rPr lang="en-US" altLang="zh-TW" dirty="0"/>
              <a:t>– </a:t>
            </a:r>
            <a:r>
              <a:rPr lang="zh-TW" altLang="en-US" dirty="0"/>
              <a:t>程式編寫</a:t>
            </a:r>
            <a:endParaRPr lang="en-US" altLang="zh-TW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2B3A12A-A4DC-BB6B-33F2-5DF74A55B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5227320" cy="3818083"/>
          </a:xfrm>
        </p:spPr>
        <p:txBody>
          <a:bodyPr/>
          <a:lstStyle/>
          <a:p>
            <a:r>
              <a:rPr lang="zh-TW" altLang="en-US" dirty="0"/>
              <a:t>首先控制手臂向前夾取後回到初始位置上。</a:t>
            </a:r>
            <a:endParaRPr lang="en-US" altLang="zh-TW" dirty="0"/>
          </a:p>
          <a:p>
            <a:r>
              <a:rPr lang="zh-TW" altLang="en-US" dirty="0"/>
              <a:t>旋轉</a:t>
            </a:r>
            <a:r>
              <a:rPr lang="en-US" altLang="zh-TW" dirty="0"/>
              <a:t>90</a:t>
            </a:r>
            <a:r>
              <a:rPr lang="zh-TW" altLang="en-US" dirty="0"/>
              <a:t>度到下一個放置點。</a:t>
            </a:r>
            <a:endParaRPr lang="en-US" altLang="zh-TW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4869B1C-ABCE-48C8-8200-A01720F210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250" y="2189279"/>
            <a:ext cx="6953301" cy="391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632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DDBAEB-FA29-C83E-D340-19B7276D8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四、</a:t>
            </a:r>
            <a:r>
              <a:rPr lang="en-US" altLang="zh-TW" dirty="0"/>
              <a:t>Arduino</a:t>
            </a:r>
            <a:r>
              <a:rPr lang="zh-TW" altLang="en-US" dirty="0"/>
              <a:t>程式編寫 </a:t>
            </a:r>
            <a:r>
              <a:rPr lang="en-US" altLang="zh-TW" dirty="0"/>
              <a:t>– </a:t>
            </a:r>
            <a:r>
              <a:rPr lang="zh-TW" altLang="en-US" dirty="0"/>
              <a:t>程式編寫</a:t>
            </a:r>
            <a:endParaRPr lang="en-US" altLang="zh-TW" dirty="0"/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2B3A12A-A4DC-BB6B-33F2-5DF74A55B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286000"/>
            <a:ext cx="4513385" cy="3818083"/>
          </a:xfrm>
        </p:spPr>
        <p:txBody>
          <a:bodyPr/>
          <a:lstStyle/>
          <a:p>
            <a:r>
              <a:rPr lang="zh-TW" altLang="en-US" dirty="0"/>
              <a:t>最後向前放置，回到原本位置。</a:t>
            </a: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E2128DEE-8AE4-399C-0A85-693EE1871A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734" y="2347178"/>
            <a:ext cx="6105570" cy="3695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931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1AA185C-A679-DBBB-0053-566EBE30E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五、成果展示 </a:t>
            </a:r>
            <a:endParaRPr lang="zh-TW" altLang="en-US" dirty="0"/>
          </a:p>
        </p:txBody>
      </p:sp>
      <p:pic>
        <p:nvPicPr>
          <p:cNvPr id="4" name="720422879.031673">
            <a:hlinkClick r:id="" action="ppaction://media"/>
            <a:extLst>
              <a:ext uri="{FF2B5EF4-FFF2-40B4-BE49-F238E27FC236}">
                <a16:creationId xmlns:a16="http://schemas.microsoft.com/office/drawing/2014/main" id="{7A1BCB8F-0CCE-EF7C-8045-2BB0456643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01925" y="2286000"/>
            <a:ext cx="6788150" cy="3817938"/>
          </a:xfrm>
        </p:spPr>
      </p:pic>
    </p:spTree>
    <p:extLst>
      <p:ext uri="{BB962C8B-B14F-4D97-AF65-F5344CB8AC3E}">
        <p14:creationId xmlns:p14="http://schemas.microsoft.com/office/powerpoint/2010/main" val="74029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2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1B3A05E-8BF6-8882-5AEC-B758EEE81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0301A37-D410-2B26-BFA5-8B3C1440F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zh-TW" altLang="en-US" dirty="0"/>
              <a:t>一、應用情境概述</a:t>
            </a:r>
            <a:endParaRPr lang="en-US" altLang="zh-TW" dirty="0"/>
          </a:p>
          <a:p>
            <a:r>
              <a:rPr lang="zh-TW" altLang="en-US" dirty="0"/>
              <a:t>二、系統介紹 </a:t>
            </a:r>
            <a:endParaRPr lang="en-US" altLang="zh-TW" dirty="0"/>
          </a:p>
          <a:p>
            <a:r>
              <a:rPr lang="zh-TW" altLang="en-US" dirty="0"/>
              <a:t>三、開發環境設定 </a:t>
            </a:r>
            <a:endParaRPr lang="en-US" altLang="zh-TW" dirty="0"/>
          </a:p>
          <a:p>
            <a:r>
              <a:rPr lang="zh-TW" altLang="en-US" dirty="0"/>
              <a:t>四、</a:t>
            </a:r>
            <a:r>
              <a:rPr lang="en-US" altLang="zh-TW" dirty="0"/>
              <a:t>Arduino</a:t>
            </a:r>
            <a:r>
              <a:rPr lang="zh-TW" altLang="en-US" dirty="0"/>
              <a:t>程式編寫 </a:t>
            </a:r>
            <a:endParaRPr lang="en-US" altLang="zh-TW" dirty="0"/>
          </a:p>
          <a:p>
            <a:r>
              <a:rPr lang="zh-TW" altLang="en-US" dirty="0"/>
              <a:t>五、成果展示 </a:t>
            </a:r>
          </a:p>
        </p:txBody>
      </p:sp>
    </p:spTree>
    <p:extLst>
      <p:ext uri="{BB962C8B-B14F-4D97-AF65-F5344CB8AC3E}">
        <p14:creationId xmlns:p14="http://schemas.microsoft.com/office/powerpoint/2010/main" val="20404429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7CFF6B-3FA8-6E66-78CC-C51FDC190F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一、應用情境概述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A2F7D2CA-E255-96B9-A967-B16519DD06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altLang="zh-TW" b="0" i="0" dirty="0" err="1">
                <a:solidFill>
                  <a:schemeClr val="tx1"/>
                </a:solidFill>
                <a:effectLst/>
                <a:latin typeface="Noto Sans TC"/>
              </a:rPr>
              <a:t>meArm</a:t>
            </a:r>
            <a:r>
              <a:rPr lang="en-US" altLang="zh-TW" b="0" i="0" dirty="0">
                <a:solidFill>
                  <a:schemeClr val="tx1"/>
                </a:solidFill>
                <a:effectLst/>
                <a:latin typeface="Noto Sans TC"/>
              </a:rPr>
              <a:t> </a:t>
            </a:r>
            <a:r>
              <a:rPr lang="zh-TW" altLang="en-US" b="0" i="0" dirty="0">
                <a:solidFill>
                  <a:schemeClr val="tx1"/>
                </a:solidFill>
                <a:effectLst/>
                <a:latin typeface="Noto Sans TC"/>
              </a:rPr>
              <a:t>採開放式設計， 所以不管任何人都可以在網路上找到它的設計檔，其結構非常簡單，配上現今多元的結構製作方式，均有多種可能性</a:t>
            </a:r>
            <a:r>
              <a:rPr lang="zh-TW" altLang="en-US" dirty="0">
                <a:solidFill>
                  <a:schemeClr val="tx1"/>
                </a:solidFill>
                <a:latin typeface="Noto Sans TC"/>
              </a:rPr>
              <a:t>。</a:t>
            </a:r>
            <a:endParaRPr lang="en-US" altLang="zh-TW" dirty="0">
              <a:solidFill>
                <a:schemeClr val="tx1"/>
              </a:solidFill>
              <a:latin typeface="Noto Sans TC"/>
            </a:endParaRPr>
          </a:p>
          <a:p>
            <a:r>
              <a:rPr lang="zh-TW" altLang="en-US" b="0" i="0" dirty="0">
                <a:solidFill>
                  <a:schemeClr val="tx1"/>
                </a:solidFill>
                <a:effectLst/>
                <a:latin typeface="Noto Sans TC"/>
              </a:rPr>
              <a:t>其特性為 </a:t>
            </a:r>
            <a:r>
              <a:rPr lang="zh-TW" altLang="en-US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尺寸很小，自由度很高，也可以做很多的變化，像改造成車子、變成遙控手臂、改造夾爪等，而且他操作簡單，只有四顆伺服馬達，零件也只有一張</a:t>
            </a:r>
            <a:r>
              <a:rPr lang="en-US" altLang="zh-TW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A4</a:t>
            </a:r>
            <a:r>
              <a:rPr lang="zh-TW" altLang="en-US" b="0" i="0" dirty="0">
                <a:solidFill>
                  <a:schemeClr val="tx1"/>
                </a:solidFill>
                <a:effectLst/>
                <a:latin typeface="Open Sans" panose="020B0606030504020204" pitchFamily="34" charset="0"/>
              </a:rPr>
              <a:t>紙大而已，所以大多數人都做得出來，又好控制，也增加了許多娛樂性。                                                </a:t>
            </a:r>
            <a:endParaRPr lang="zh-TW" alt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711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189392-ABB9-2970-C4AF-5DE7D7606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809" y="32752"/>
            <a:ext cx="10668000" cy="1524000"/>
          </a:xfrm>
        </p:spPr>
        <p:txBody>
          <a:bodyPr/>
          <a:lstStyle/>
          <a:p>
            <a:r>
              <a:rPr lang="zh-TW" altLang="en-US" dirty="0"/>
              <a:t>二、系統介紹 </a:t>
            </a:r>
            <a:r>
              <a:rPr lang="en-US" altLang="zh-TW" dirty="0"/>
              <a:t>– </a:t>
            </a:r>
            <a:r>
              <a:rPr lang="zh-TW" altLang="en-US" dirty="0"/>
              <a:t>運作流程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A22C193D-4D51-049E-F653-A2786115D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09" y="2126830"/>
            <a:ext cx="1428760" cy="1933589"/>
          </a:xfrm>
          <a:prstGeom prst="rect">
            <a:avLst/>
          </a:prstGeom>
        </p:spPr>
      </p:pic>
      <p:sp>
        <p:nvSpPr>
          <p:cNvPr id="6" name="箭號: 向右 5">
            <a:extLst>
              <a:ext uri="{FF2B5EF4-FFF2-40B4-BE49-F238E27FC236}">
                <a16:creationId xmlns:a16="http://schemas.microsoft.com/office/drawing/2014/main" id="{6C078FF3-E681-A2B5-7A2E-9C4E9F6F425B}"/>
              </a:ext>
            </a:extLst>
          </p:cNvPr>
          <p:cNvSpPr/>
          <p:nvPr/>
        </p:nvSpPr>
        <p:spPr>
          <a:xfrm>
            <a:off x="2158535" y="2760862"/>
            <a:ext cx="1451344" cy="7425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6" name="Picture 2" descr="MG90S 全金屬齒輪伺服馬達Servo Motor - STEAM eSHOP">
            <a:extLst>
              <a:ext uri="{FF2B5EF4-FFF2-40B4-BE49-F238E27FC236}">
                <a16:creationId xmlns:a16="http://schemas.microsoft.com/office/drawing/2014/main" id="{55A5B2C8-6D0E-95B2-E83A-1C2AFFC1C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0201" y="1360789"/>
            <a:ext cx="1530312" cy="140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G90S 全金屬齒輪伺服馬達Servo Motor - STEAM eSHOP">
            <a:extLst>
              <a:ext uri="{FF2B5EF4-FFF2-40B4-BE49-F238E27FC236}">
                <a16:creationId xmlns:a16="http://schemas.microsoft.com/office/drawing/2014/main" id="{96B9C558-EC35-4335-C12B-1E6309F44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539" y="2884789"/>
            <a:ext cx="1530312" cy="1400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G90S 全金屬齒輪伺服馬達Servo Motor - STEAM eSHOP">
            <a:extLst>
              <a:ext uri="{FF2B5EF4-FFF2-40B4-BE49-F238E27FC236}">
                <a16:creationId xmlns:a16="http://schemas.microsoft.com/office/drawing/2014/main" id="{44D22C18-86E0-A5EE-19C0-C40A940266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954" y="4797969"/>
            <a:ext cx="1046426" cy="9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941C0CBB-1243-D8A3-67D8-FD70597C1279}"/>
              </a:ext>
            </a:extLst>
          </p:cNvPr>
          <p:cNvSpPr txBox="1"/>
          <p:nvPr/>
        </p:nvSpPr>
        <p:spPr>
          <a:xfrm>
            <a:off x="5336851" y="2451527"/>
            <a:ext cx="147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控制</a:t>
            </a:r>
            <a:r>
              <a:rPr lang="en-US" altLang="zh-TW" dirty="0"/>
              <a:t>claw</a:t>
            </a:r>
            <a:endParaRPr lang="zh-TW" altLang="en-US" dirty="0"/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E395A7C1-114A-22A2-23EB-D66BE449A8BB}"/>
              </a:ext>
            </a:extLst>
          </p:cNvPr>
          <p:cNvSpPr txBox="1"/>
          <p:nvPr/>
        </p:nvSpPr>
        <p:spPr>
          <a:xfrm>
            <a:off x="5320513" y="3979460"/>
            <a:ext cx="147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控制</a:t>
            </a:r>
            <a:r>
              <a:rPr lang="en-US" altLang="zh-TW" dirty="0"/>
              <a:t>X</a:t>
            </a:r>
            <a:r>
              <a:rPr lang="zh-TW" altLang="en-US" dirty="0"/>
              <a:t>軸移動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6CA9E687-8D10-B1FD-FEBB-F7B9F4A8893C}"/>
              </a:ext>
            </a:extLst>
          </p:cNvPr>
          <p:cNvSpPr txBox="1"/>
          <p:nvPr/>
        </p:nvSpPr>
        <p:spPr>
          <a:xfrm>
            <a:off x="10207646" y="5478322"/>
            <a:ext cx="17805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控制底盤旋轉</a:t>
            </a:r>
          </a:p>
        </p:txBody>
      </p:sp>
      <p:sp>
        <p:nvSpPr>
          <p:cNvPr id="14" name="箭號: 向右 13">
            <a:extLst>
              <a:ext uri="{FF2B5EF4-FFF2-40B4-BE49-F238E27FC236}">
                <a16:creationId xmlns:a16="http://schemas.microsoft.com/office/drawing/2014/main" id="{E57765E6-2175-7164-A67C-AD65EF5EFAB7}"/>
              </a:ext>
            </a:extLst>
          </p:cNvPr>
          <p:cNvSpPr/>
          <p:nvPr/>
        </p:nvSpPr>
        <p:spPr>
          <a:xfrm>
            <a:off x="6181410" y="1830632"/>
            <a:ext cx="2081464" cy="7425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8" name="Picture 4" descr="meArm 機械手臂(含馬達)--黑色款">
            <a:extLst>
              <a:ext uri="{FF2B5EF4-FFF2-40B4-BE49-F238E27FC236}">
                <a16:creationId xmlns:a16="http://schemas.microsoft.com/office/drawing/2014/main" id="{513DA703-A643-1309-9745-A0C9B1636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010" y="1039525"/>
            <a:ext cx="2196316" cy="219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红色方块剪贴画。免费下载。 | Creazilla">
            <a:extLst>
              <a:ext uri="{FF2B5EF4-FFF2-40B4-BE49-F238E27FC236}">
                <a16:creationId xmlns:a16="http://schemas.microsoft.com/office/drawing/2014/main" id="{BE98DBF9-4BC5-C851-DF33-F065A0D41B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2785" y="1890825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2252C125-21AD-9B8C-1A70-14D793FE9518}"/>
              </a:ext>
            </a:extLst>
          </p:cNvPr>
          <p:cNvSpPr txBox="1"/>
          <p:nvPr/>
        </p:nvSpPr>
        <p:spPr>
          <a:xfrm>
            <a:off x="6421321" y="1636306"/>
            <a:ext cx="174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夾取紅色方塊</a:t>
            </a:r>
          </a:p>
        </p:txBody>
      </p:sp>
      <p:sp>
        <p:nvSpPr>
          <p:cNvPr id="16" name="箭號: 向右 15">
            <a:extLst>
              <a:ext uri="{FF2B5EF4-FFF2-40B4-BE49-F238E27FC236}">
                <a16:creationId xmlns:a16="http://schemas.microsoft.com/office/drawing/2014/main" id="{6C7451B7-3EF0-9A3C-B87B-895F73EB5E5A}"/>
              </a:ext>
            </a:extLst>
          </p:cNvPr>
          <p:cNvSpPr/>
          <p:nvPr/>
        </p:nvSpPr>
        <p:spPr>
          <a:xfrm rot="5400000">
            <a:off x="8965523" y="3673391"/>
            <a:ext cx="1231289" cy="7425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4" descr="meArm 機械手臂(含馬達)--黑色款">
            <a:extLst>
              <a:ext uri="{FF2B5EF4-FFF2-40B4-BE49-F238E27FC236}">
                <a16:creationId xmlns:a16="http://schemas.microsoft.com/office/drawing/2014/main" id="{4EB8606E-33F9-2A01-A608-9710A663C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107" y="4503967"/>
            <a:ext cx="2196316" cy="2196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箭號: 向右 17">
            <a:extLst>
              <a:ext uri="{FF2B5EF4-FFF2-40B4-BE49-F238E27FC236}">
                <a16:creationId xmlns:a16="http://schemas.microsoft.com/office/drawing/2014/main" id="{96D69FA4-7DE4-6B2C-3E15-01AFB483C2A8}"/>
              </a:ext>
            </a:extLst>
          </p:cNvPr>
          <p:cNvSpPr/>
          <p:nvPr/>
        </p:nvSpPr>
        <p:spPr>
          <a:xfrm rot="10800000">
            <a:off x="7383193" y="5161353"/>
            <a:ext cx="1231289" cy="74250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9" name="Picture 8" descr="红色方块剪贴画。免费下载。 | Creazilla">
            <a:extLst>
              <a:ext uri="{FF2B5EF4-FFF2-40B4-BE49-F238E27FC236}">
                <a16:creationId xmlns:a16="http://schemas.microsoft.com/office/drawing/2014/main" id="{688EE0C8-F9FA-44F3-49CC-569F42F28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7330" y="5972394"/>
            <a:ext cx="369332" cy="369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文字方塊 19">
            <a:extLst>
              <a:ext uri="{FF2B5EF4-FFF2-40B4-BE49-F238E27FC236}">
                <a16:creationId xmlns:a16="http://schemas.microsoft.com/office/drawing/2014/main" id="{73A527FB-AB0D-2244-D2DA-494E5CF366A5}"/>
              </a:ext>
            </a:extLst>
          </p:cNvPr>
          <p:cNvSpPr txBox="1"/>
          <p:nvPr/>
        </p:nvSpPr>
        <p:spPr>
          <a:xfrm>
            <a:off x="7261506" y="6036413"/>
            <a:ext cx="1749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放置紅色方塊</a:t>
            </a:r>
          </a:p>
        </p:txBody>
      </p:sp>
      <p:pic>
        <p:nvPicPr>
          <p:cNvPr id="21" name="Picture 2" descr="MG90S 全金屬齒輪伺服馬達Servo Motor - STEAM eSHOP">
            <a:extLst>
              <a:ext uri="{FF2B5EF4-FFF2-40B4-BE49-F238E27FC236}">
                <a16:creationId xmlns:a16="http://schemas.microsoft.com/office/drawing/2014/main" id="{EE1D5EA9-B6C9-D856-5F74-6EA1312D4A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954" y="5818475"/>
            <a:ext cx="1046426" cy="95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E6D883B6-8638-6912-FBFD-997BE9E3DE9B}"/>
              </a:ext>
            </a:extLst>
          </p:cNvPr>
          <p:cNvSpPr txBox="1"/>
          <p:nvPr/>
        </p:nvSpPr>
        <p:spPr>
          <a:xfrm>
            <a:off x="10220783" y="6428163"/>
            <a:ext cx="1477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控制</a:t>
            </a:r>
            <a:r>
              <a:rPr lang="en-US" altLang="zh-TW" dirty="0"/>
              <a:t>claw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492848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0A0DA3-B28D-049E-2B78-872DB7BFF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二、系統介紹 </a:t>
            </a:r>
            <a:r>
              <a:rPr lang="en-US" altLang="zh-TW" dirty="0"/>
              <a:t>– </a:t>
            </a:r>
            <a:r>
              <a:rPr lang="zh-TW" altLang="en-US" dirty="0"/>
              <a:t>硬體接線</a:t>
            </a:r>
          </a:p>
        </p:txBody>
      </p:sp>
      <p:pic>
        <p:nvPicPr>
          <p:cNvPr id="13" name="內容版面配置區 12">
            <a:extLst>
              <a:ext uri="{FF2B5EF4-FFF2-40B4-BE49-F238E27FC236}">
                <a16:creationId xmlns:a16="http://schemas.microsoft.com/office/drawing/2014/main" id="{121E878F-F348-224E-4F14-1AD37A3DBC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2594" y="2585232"/>
            <a:ext cx="8286811" cy="3219474"/>
          </a:xfrm>
        </p:spPr>
      </p:pic>
    </p:spTree>
    <p:extLst>
      <p:ext uri="{BB962C8B-B14F-4D97-AF65-F5344CB8AC3E}">
        <p14:creationId xmlns:p14="http://schemas.microsoft.com/office/powerpoint/2010/main" val="3134001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0A0DA3-B28D-049E-2B78-872DB7BFF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二、系統介紹 </a:t>
            </a:r>
            <a:r>
              <a:rPr lang="en-US" altLang="zh-TW" dirty="0"/>
              <a:t>– </a:t>
            </a:r>
            <a:r>
              <a:rPr lang="zh-TW" altLang="en-US" dirty="0"/>
              <a:t>硬體接線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E0ECC95-F5BE-8E0C-59DC-37B5B3888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5CED5C6-F541-FF36-09F6-A70BAF824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057" y="2465506"/>
            <a:ext cx="8201085" cy="3638577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AB46008-4E10-B27D-8B83-77B2BE46D9C5}"/>
              </a:ext>
            </a:extLst>
          </p:cNvPr>
          <p:cNvSpPr/>
          <p:nvPr/>
        </p:nvSpPr>
        <p:spPr>
          <a:xfrm>
            <a:off x="4840514" y="4093029"/>
            <a:ext cx="762000" cy="863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07112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0A0DA3-B28D-049E-2B78-872DB7BFF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二、系統介紹 </a:t>
            </a:r>
            <a:r>
              <a:rPr lang="en-US" altLang="zh-TW" dirty="0"/>
              <a:t>– </a:t>
            </a:r>
            <a:r>
              <a:rPr lang="zh-TW" altLang="en-US" dirty="0"/>
              <a:t>硬體接線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AE0ECC95-F5BE-8E0C-59DC-37B5B3888C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2731E14-593D-8477-87F0-AB86E5F3A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772" y="2286000"/>
            <a:ext cx="8201085" cy="3619526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25EBD8DC-6F7B-2037-4598-80E4DE17A349}"/>
              </a:ext>
            </a:extLst>
          </p:cNvPr>
          <p:cNvSpPr/>
          <p:nvPr/>
        </p:nvSpPr>
        <p:spPr>
          <a:xfrm>
            <a:off x="8599714" y="3033486"/>
            <a:ext cx="928915" cy="3338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46479DF-6BE9-80B0-E625-8A4539585413}"/>
              </a:ext>
            </a:extLst>
          </p:cNvPr>
          <p:cNvSpPr/>
          <p:nvPr/>
        </p:nvSpPr>
        <p:spPr>
          <a:xfrm>
            <a:off x="8599713" y="3694299"/>
            <a:ext cx="928915" cy="3338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09158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20A0DA3-B28D-049E-2B78-872DB7BFFB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二、系統介紹 </a:t>
            </a:r>
            <a:r>
              <a:rPr lang="en-US" altLang="zh-TW" dirty="0"/>
              <a:t>– </a:t>
            </a:r>
            <a:r>
              <a:rPr lang="zh-TW" altLang="en-US" dirty="0"/>
              <a:t>硬體接線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797D0D8-0EEA-8576-EBBE-0B18EB6180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077876" y="1452550"/>
            <a:ext cx="2238391" cy="3190898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798DD72D-F756-4738-3704-4A3A76D55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622" y="4524392"/>
            <a:ext cx="3129590" cy="2128849"/>
          </a:xfrm>
          <a:prstGeom prst="rect">
            <a:avLst/>
          </a:prstGeom>
        </p:spPr>
      </p:pic>
      <p:pic>
        <p:nvPicPr>
          <p:cNvPr id="2050" name="Picture 2" descr="MG90S 伺服馬達- HackMD">
            <a:extLst>
              <a:ext uri="{FF2B5EF4-FFF2-40B4-BE49-F238E27FC236}">
                <a16:creationId xmlns:a16="http://schemas.microsoft.com/office/drawing/2014/main" id="{016875D4-E83C-6F42-DD67-C2B011AD68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0" r="71347" b="39172"/>
          <a:stretch/>
        </p:blipFill>
        <p:spPr bwMode="auto">
          <a:xfrm>
            <a:off x="960271" y="2516074"/>
            <a:ext cx="1603829" cy="121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MG90S 伺服馬達- HackMD">
            <a:extLst>
              <a:ext uri="{FF2B5EF4-FFF2-40B4-BE49-F238E27FC236}">
                <a16:creationId xmlns:a16="http://schemas.microsoft.com/office/drawing/2014/main" id="{3D987F83-E871-185B-94AB-B090876FFC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0" r="71347" b="39172"/>
          <a:stretch/>
        </p:blipFill>
        <p:spPr bwMode="auto">
          <a:xfrm>
            <a:off x="960272" y="3810000"/>
            <a:ext cx="1603829" cy="121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MG90S 伺服馬達- HackMD">
            <a:extLst>
              <a:ext uri="{FF2B5EF4-FFF2-40B4-BE49-F238E27FC236}">
                <a16:creationId xmlns:a16="http://schemas.microsoft.com/office/drawing/2014/main" id="{4A1D32A6-1A23-7BB0-3D14-3A401BBA84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70" r="71347" b="39172"/>
          <a:stretch/>
        </p:blipFill>
        <p:spPr bwMode="auto">
          <a:xfrm>
            <a:off x="960272" y="5183755"/>
            <a:ext cx="1603829" cy="1214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接點: 肘形 5">
            <a:extLst>
              <a:ext uri="{FF2B5EF4-FFF2-40B4-BE49-F238E27FC236}">
                <a16:creationId xmlns:a16="http://schemas.microsoft.com/office/drawing/2014/main" id="{680775CB-3E88-FBF2-60AB-86272EAC639D}"/>
              </a:ext>
            </a:extLst>
          </p:cNvPr>
          <p:cNvCxnSpPr>
            <a:cxnSpLocks/>
          </p:cNvCxnSpPr>
          <p:nvPr/>
        </p:nvCxnSpPr>
        <p:spPr>
          <a:xfrm>
            <a:off x="2564100" y="3284906"/>
            <a:ext cx="4808158" cy="962117"/>
          </a:xfrm>
          <a:prstGeom prst="bentConnector3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接點: 肘形 11">
            <a:extLst>
              <a:ext uri="{FF2B5EF4-FFF2-40B4-BE49-F238E27FC236}">
                <a16:creationId xmlns:a16="http://schemas.microsoft.com/office/drawing/2014/main" id="{1F121B80-2660-ED32-F81A-5E40E70FD689}"/>
              </a:ext>
            </a:extLst>
          </p:cNvPr>
          <p:cNvCxnSpPr>
            <a:cxnSpLocks/>
          </p:cNvCxnSpPr>
          <p:nvPr/>
        </p:nvCxnSpPr>
        <p:spPr>
          <a:xfrm flipV="1">
            <a:off x="2517152" y="4345923"/>
            <a:ext cx="4988729" cy="252177"/>
          </a:xfrm>
          <a:prstGeom prst="bentConnector3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接點: 肘形 15">
            <a:extLst>
              <a:ext uri="{FF2B5EF4-FFF2-40B4-BE49-F238E27FC236}">
                <a16:creationId xmlns:a16="http://schemas.microsoft.com/office/drawing/2014/main" id="{353F7111-7690-9B5E-B1EE-A9AD67EB3FE4}"/>
              </a:ext>
            </a:extLst>
          </p:cNvPr>
          <p:cNvCxnSpPr>
            <a:cxnSpLocks/>
          </p:cNvCxnSpPr>
          <p:nvPr/>
        </p:nvCxnSpPr>
        <p:spPr>
          <a:xfrm flipV="1">
            <a:off x="2456119" y="4472356"/>
            <a:ext cx="5227441" cy="1494757"/>
          </a:xfrm>
          <a:prstGeom prst="bentConnector3">
            <a:avLst>
              <a:gd name="adj1" fmla="val 50000"/>
            </a:avLst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6430111C-28E9-19C1-917A-33A510FA1048}"/>
              </a:ext>
            </a:extLst>
          </p:cNvPr>
          <p:cNvCxnSpPr/>
          <p:nvPr/>
        </p:nvCxnSpPr>
        <p:spPr>
          <a:xfrm>
            <a:off x="7683560" y="3973956"/>
            <a:ext cx="0" cy="49805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直線接點 21">
            <a:extLst>
              <a:ext uri="{FF2B5EF4-FFF2-40B4-BE49-F238E27FC236}">
                <a16:creationId xmlns:a16="http://schemas.microsoft.com/office/drawing/2014/main" id="{EBC91BE9-73D0-FA02-CD12-D12B723E236F}"/>
              </a:ext>
            </a:extLst>
          </p:cNvPr>
          <p:cNvCxnSpPr>
            <a:cxnSpLocks/>
          </p:cNvCxnSpPr>
          <p:nvPr/>
        </p:nvCxnSpPr>
        <p:spPr>
          <a:xfrm flipH="1">
            <a:off x="7497936" y="3973956"/>
            <a:ext cx="7945" cy="371967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直線接點 23">
            <a:extLst>
              <a:ext uri="{FF2B5EF4-FFF2-40B4-BE49-F238E27FC236}">
                <a16:creationId xmlns:a16="http://schemas.microsoft.com/office/drawing/2014/main" id="{B428DF80-C41E-F7C6-AD66-2ED247AAC470}"/>
              </a:ext>
            </a:extLst>
          </p:cNvPr>
          <p:cNvCxnSpPr>
            <a:cxnSpLocks/>
          </p:cNvCxnSpPr>
          <p:nvPr/>
        </p:nvCxnSpPr>
        <p:spPr>
          <a:xfrm>
            <a:off x="7372259" y="3934954"/>
            <a:ext cx="0" cy="326695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接點: 肘形 35">
            <a:extLst>
              <a:ext uri="{FF2B5EF4-FFF2-40B4-BE49-F238E27FC236}">
                <a16:creationId xmlns:a16="http://schemas.microsoft.com/office/drawing/2014/main" id="{35D94BDB-C777-38E2-8844-AD519F24DB71}"/>
              </a:ext>
            </a:extLst>
          </p:cNvPr>
          <p:cNvCxnSpPr>
            <a:cxnSpLocks/>
          </p:cNvCxnSpPr>
          <p:nvPr/>
        </p:nvCxnSpPr>
        <p:spPr>
          <a:xfrm rot="16200000" flipH="1">
            <a:off x="6451150" y="2692847"/>
            <a:ext cx="2680030" cy="1593377"/>
          </a:xfrm>
          <a:prstGeom prst="bentConnector3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接點: 肘形 37">
            <a:extLst>
              <a:ext uri="{FF2B5EF4-FFF2-40B4-BE49-F238E27FC236}">
                <a16:creationId xmlns:a16="http://schemas.microsoft.com/office/drawing/2014/main" id="{57B1FA9A-5CD1-7AA8-0C17-C1C71132D8ED}"/>
              </a:ext>
            </a:extLst>
          </p:cNvPr>
          <p:cNvCxnSpPr>
            <a:cxnSpLocks/>
          </p:cNvCxnSpPr>
          <p:nvPr/>
        </p:nvCxnSpPr>
        <p:spPr>
          <a:xfrm rot="16200000" flipH="1">
            <a:off x="6155240" y="2436025"/>
            <a:ext cx="2609935" cy="2023281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直線接點 42">
            <a:extLst>
              <a:ext uri="{FF2B5EF4-FFF2-40B4-BE49-F238E27FC236}">
                <a16:creationId xmlns:a16="http://schemas.microsoft.com/office/drawing/2014/main" id="{B8F03859-DACC-01E4-355B-6700F2564F5C}"/>
              </a:ext>
            </a:extLst>
          </p:cNvPr>
          <p:cNvCxnSpPr/>
          <p:nvPr/>
        </p:nvCxnSpPr>
        <p:spPr>
          <a:xfrm>
            <a:off x="8471848" y="4829551"/>
            <a:ext cx="129653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5" name="接點: 肘形 44">
            <a:extLst>
              <a:ext uri="{FF2B5EF4-FFF2-40B4-BE49-F238E27FC236}">
                <a16:creationId xmlns:a16="http://schemas.microsoft.com/office/drawing/2014/main" id="{D5478BE9-9B2A-7935-07C9-1E0AAAEC144B}"/>
              </a:ext>
            </a:extLst>
          </p:cNvPr>
          <p:cNvCxnSpPr>
            <a:cxnSpLocks/>
          </p:cNvCxnSpPr>
          <p:nvPr/>
        </p:nvCxnSpPr>
        <p:spPr>
          <a:xfrm>
            <a:off x="2517152" y="3412373"/>
            <a:ext cx="5578415" cy="1340260"/>
          </a:xfrm>
          <a:prstGeom prst="bentConnector3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7" name="接點: 肘形 46">
            <a:extLst>
              <a:ext uri="{FF2B5EF4-FFF2-40B4-BE49-F238E27FC236}">
                <a16:creationId xmlns:a16="http://schemas.microsoft.com/office/drawing/2014/main" id="{4D4A209D-7396-E0D1-6B88-6008AA37F537}"/>
              </a:ext>
            </a:extLst>
          </p:cNvPr>
          <p:cNvCxnSpPr>
            <a:cxnSpLocks/>
          </p:cNvCxnSpPr>
          <p:nvPr/>
        </p:nvCxnSpPr>
        <p:spPr>
          <a:xfrm>
            <a:off x="2564100" y="3516230"/>
            <a:ext cx="5531467" cy="1320143"/>
          </a:xfrm>
          <a:prstGeom prst="bent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62" name="直線接點 61">
            <a:extLst>
              <a:ext uri="{FF2B5EF4-FFF2-40B4-BE49-F238E27FC236}">
                <a16:creationId xmlns:a16="http://schemas.microsoft.com/office/drawing/2014/main" id="{6D2B2154-0267-AF9A-40F9-2A516E61C1EA}"/>
              </a:ext>
            </a:extLst>
          </p:cNvPr>
          <p:cNvCxnSpPr/>
          <p:nvPr/>
        </p:nvCxnSpPr>
        <p:spPr>
          <a:xfrm>
            <a:off x="2517152" y="4693342"/>
            <a:ext cx="575578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48" name="直線接點 2047">
            <a:extLst>
              <a:ext uri="{FF2B5EF4-FFF2-40B4-BE49-F238E27FC236}">
                <a16:creationId xmlns:a16="http://schemas.microsoft.com/office/drawing/2014/main" id="{04BC533A-54EE-0881-ED95-9D4CDE94B4BF}"/>
              </a:ext>
            </a:extLst>
          </p:cNvPr>
          <p:cNvCxnSpPr/>
          <p:nvPr/>
        </p:nvCxnSpPr>
        <p:spPr>
          <a:xfrm>
            <a:off x="8277256" y="4688162"/>
            <a:ext cx="0" cy="644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2" name="直線接點 2051">
            <a:extLst>
              <a:ext uri="{FF2B5EF4-FFF2-40B4-BE49-F238E27FC236}">
                <a16:creationId xmlns:a16="http://schemas.microsoft.com/office/drawing/2014/main" id="{0DE6FA8C-E315-0580-14DD-CAD19CE6C1F9}"/>
              </a:ext>
            </a:extLst>
          </p:cNvPr>
          <p:cNvCxnSpPr>
            <a:cxnSpLocks/>
          </p:cNvCxnSpPr>
          <p:nvPr/>
        </p:nvCxnSpPr>
        <p:spPr>
          <a:xfrm>
            <a:off x="2517152" y="6068117"/>
            <a:ext cx="565212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53" name="直線接點 2052">
            <a:extLst>
              <a:ext uri="{FF2B5EF4-FFF2-40B4-BE49-F238E27FC236}">
                <a16:creationId xmlns:a16="http://schemas.microsoft.com/office/drawing/2014/main" id="{7C0DF154-16EA-DB40-38BB-4254FD1AC27C}"/>
              </a:ext>
            </a:extLst>
          </p:cNvPr>
          <p:cNvCxnSpPr>
            <a:cxnSpLocks/>
          </p:cNvCxnSpPr>
          <p:nvPr/>
        </p:nvCxnSpPr>
        <p:spPr>
          <a:xfrm>
            <a:off x="8169275" y="4720397"/>
            <a:ext cx="0" cy="134772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62" name="直線接點 2061">
            <a:extLst>
              <a:ext uri="{FF2B5EF4-FFF2-40B4-BE49-F238E27FC236}">
                <a16:creationId xmlns:a16="http://schemas.microsoft.com/office/drawing/2014/main" id="{1D8AF70C-9337-E98E-33EB-9591EA20EA3B}"/>
              </a:ext>
            </a:extLst>
          </p:cNvPr>
          <p:cNvCxnSpPr>
            <a:cxnSpLocks/>
          </p:cNvCxnSpPr>
          <p:nvPr/>
        </p:nvCxnSpPr>
        <p:spPr>
          <a:xfrm>
            <a:off x="2539377" y="6188767"/>
            <a:ext cx="5652123" cy="0"/>
          </a:xfrm>
          <a:prstGeom prst="line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63" name="直線接點 2062">
            <a:extLst>
              <a:ext uri="{FF2B5EF4-FFF2-40B4-BE49-F238E27FC236}">
                <a16:creationId xmlns:a16="http://schemas.microsoft.com/office/drawing/2014/main" id="{8D2CFDBF-8708-9B4F-40CE-55EA4B66DDAB}"/>
              </a:ext>
            </a:extLst>
          </p:cNvPr>
          <p:cNvCxnSpPr>
            <a:cxnSpLocks/>
          </p:cNvCxnSpPr>
          <p:nvPr/>
        </p:nvCxnSpPr>
        <p:spPr>
          <a:xfrm>
            <a:off x="8191500" y="4841047"/>
            <a:ext cx="0" cy="1347720"/>
          </a:xfrm>
          <a:prstGeom prst="line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65" name="接點: 肘形 2064">
            <a:extLst>
              <a:ext uri="{FF2B5EF4-FFF2-40B4-BE49-F238E27FC236}">
                <a16:creationId xmlns:a16="http://schemas.microsoft.com/office/drawing/2014/main" id="{B313484E-F1FF-957C-7904-BEAE15B96323}"/>
              </a:ext>
            </a:extLst>
          </p:cNvPr>
          <p:cNvCxnSpPr>
            <a:cxnSpLocks/>
          </p:cNvCxnSpPr>
          <p:nvPr/>
        </p:nvCxnSpPr>
        <p:spPr>
          <a:xfrm>
            <a:off x="2539377" y="4800600"/>
            <a:ext cx="5737879" cy="188608"/>
          </a:xfrm>
          <a:prstGeom prst="bentConnector3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66" name="直線接點 2065">
            <a:extLst>
              <a:ext uri="{FF2B5EF4-FFF2-40B4-BE49-F238E27FC236}">
                <a16:creationId xmlns:a16="http://schemas.microsoft.com/office/drawing/2014/main" id="{3786AC5D-CBD9-DDCB-2D94-DB088D0ECCDF}"/>
              </a:ext>
            </a:extLst>
          </p:cNvPr>
          <p:cNvCxnSpPr>
            <a:cxnSpLocks/>
          </p:cNvCxnSpPr>
          <p:nvPr/>
        </p:nvCxnSpPr>
        <p:spPr>
          <a:xfrm>
            <a:off x="8280726" y="4836373"/>
            <a:ext cx="0" cy="156948"/>
          </a:xfrm>
          <a:prstGeom prst="line">
            <a:avLst/>
          </a:prstGeom>
          <a:ln>
            <a:solidFill>
              <a:schemeClr val="bg1">
                <a:lumMod val="95000"/>
                <a:lumOff val="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82979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643600-838D-D3F7-29F4-3B08C4283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TW" altLang="en-US" sz="4000" dirty="0"/>
              <a:t>三、開發環境設定 </a:t>
            </a:r>
            <a:r>
              <a:rPr lang="en-US" altLang="zh-TW" sz="4000" dirty="0"/>
              <a:t>- </a:t>
            </a:r>
            <a:r>
              <a:rPr lang="zh-TW" altLang="en-US" sz="4000" dirty="0"/>
              <a:t>作業環境要求與套件安裝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E253EEB-23FE-ACD5-9B90-41B37EA242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zh-TW" altLang="en-US" dirty="0"/>
              <a:t>作業系統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/>
              <a:t>WINDOWS10</a:t>
            </a:r>
          </a:p>
          <a:p>
            <a:r>
              <a:rPr lang="zh-TW" altLang="en-US" dirty="0"/>
              <a:t>需安裝套件</a:t>
            </a:r>
            <a:endParaRPr lang="en-US" altLang="zh-TW" dirty="0"/>
          </a:p>
          <a:p>
            <a:pPr marL="0" indent="0">
              <a:buNone/>
            </a:pPr>
            <a:r>
              <a:rPr lang="en-US" altLang="zh-TW" dirty="0">
                <a:solidFill>
                  <a:schemeClr val="tx1"/>
                </a:solidFill>
              </a:rPr>
              <a:t>Arduino</a:t>
            </a:r>
          </a:p>
          <a:p>
            <a:pPr marL="0" indent="0">
              <a:buNone/>
            </a:pPr>
            <a:r>
              <a:rPr lang="en-US" altLang="zh-TW" dirty="0" err="1">
                <a:solidFill>
                  <a:schemeClr val="tx1"/>
                </a:solidFill>
              </a:rPr>
              <a:t>ideasHatch</a:t>
            </a:r>
            <a:r>
              <a:rPr lang="en-US" altLang="zh-TW" dirty="0">
                <a:solidFill>
                  <a:schemeClr val="tx1"/>
                </a:solidFill>
              </a:rPr>
              <a:t> configure</a:t>
            </a:r>
          </a:p>
          <a:p>
            <a:pPr marL="0" indent="0">
              <a:buNone/>
            </a:pPr>
            <a:r>
              <a:rPr lang="en-US" altLang="zh-TW" dirty="0" err="1">
                <a:solidFill>
                  <a:schemeClr val="tx1"/>
                </a:solidFill>
              </a:rPr>
              <a:t>Amebaiot</a:t>
            </a:r>
            <a:endParaRPr lang="en-US" altLang="zh-TW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TW" b="0" dirty="0">
                <a:solidFill>
                  <a:schemeClr val="tx1"/>
                </a:solidFill>
                <a:effectLst/>
                <a:latin typeface="Consolas" panose="020B0609020204030204" pitchFamily="49" charset="0"/>
              </a:rPr>
              <a:t>Servo</a:t>
            </a:r>
          </a:p>
          <a:p>
            <a:pPr marL="0" indent="0">
              <a:buNone/>
            </a:pP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56048018"/>
      </p:ext>
    </p:extLst>
  </p:cSld>
  <p:clrMapOvr>
    <a:masterClrMapping/>
  </p:clrMapOvr>
</p:sld>
</file>

<file path=ppt/theme/theme1.xml><?xml version="1.0" encoding="utf-8"?>
<a:theme xmlns:a="http://schemas.openxmlformats.org/drawingml/2006/main" name="PebbleVTI">
  <a:themeElements>
    <a:clrScheme name="Office">
      <a:dk1>
        <a:srgbClr val="000000"/>
      </a:dk1>
      <a:lt1>
        <a:srgbClr val="FFFFFF"/>
      </a:lt1>
      <a:dk2>
        <a:srgbClr val="1D242E"/>
      </a:dk2>
      <a:lt2>
        <a:srgbClr val="F2F1F1"/>
      </a:lt2>
      <a:accent1>
        <a:srgbClr val="4472C4"/>
      </a:accent1>
      <a:accent2>
        <a:srgbClr val="ED7D31"/>
      </a:accent2>
      <a:accent3>
        <a:srgbClr val="A3A3A3"/>
      </a:accent3>
      <a:accent4>
        <a:srgbClr val="CF9B00"/>
      </a:accent4>
      <a:accent5>
        <a:srgbClr val="5B9BD5"/>
      </a:accent5>
      <a:accent6>
        <a:srgbClr val="70AD47"/>
      </a:accent6>
      <a:hlink>
        <a:srgbClr val="D26012"/>
      </a:hlink>
      <a:folHlink>
        <a:srgbClr val="9A5879"/>
      </a:folHlink>
    </a:clrScheme>
    <a:fontScheme name="Custom 4">
      <a:majorFont>
        <a:latin typeface="Sitka Subheading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ebbleVTI" id="{8B4DB91D-6BB4-4BA3-973A-733D3AF2680E}" vid="{9A19CF0D-2077-4BF4-BAA5-86934C336D5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</TotalTime>
  <Words>469</Words>
  <Application>Microsoft Office PowerPoint</Application>
  <PresentationFormat>寬螢幕</PresentationFormat>
  <Paragraphs>52</Paragraphs>
  <Slides>19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8" baseType="lpstr">
      <vt:lpstr>Noto Sans TC</vt:lpstr>
      <vt:lpstr>微軟正黑體</vt:lpstr>
      <vt:lpstr>Arial</vt:lpstr>
      <vt:lpstr>Avenir Next LT Pro</vt:lpstr>
      <vt:lpstr>Avenir Next LT Pro Light</vt:lpstr>
      <vt:lpstr>Consolas</vt:lpstr>
      <vt:lpstr>Open Sans</vt:lpstr>
      <vt:lpstr>Sitka Subheading</vt:lpstr>
      <vt:lpstr>PebbleVTI</vt:lpstr>
      <vt:lpstr>開源示範案例-MeArm機器手臂應用</vt:lpstr>
      <vt:lpstr>大綱</vt:lpstr>
      <vt:lpstr>一、應用情境概述</vt:lpstr>
      <vt:lpstr>二、系統介紹 – 運作流程</vt:lpstr>
      <vt:lpstr>二、系統介紹 – 硬體接線</vt:lpstr>
      <vt:lpstr>二、系統介紹 – 硬體接線</vt:lpstr>
      <vt:lpstr>二、系統介紹 – 硬體接線</vt:lpstr>
      <vt:lpstr>二、系統介紹 – 硬體接線</vt:lpstr>
      <vt:lpstr>三、開發環境設定 - 作業環境要求與套件安裝</vt:lpstr>
      <vt:lpstr>三、開發環境設定 - Install Arduino</vt:lpstr>
      <vt:lpstr>三、開發環境設定 - Install Arduino</vt:lpstr>
      <vt:lpstr>三、開發環境設定 - set up with ideasHatch configure</vt:lpstr>
      <vt:lpstr>三、開發環境設定 - Install Arduino and set up with amebaiot</vt:lpstr>
      <vt:lpstr>三、開發環境設定 - Install HUB8735</vt:lpstr>
      <vt:lpstr>四、Arduino程式編寫 – 燒錄 </vt:lpstr>
      <vt:lpstr>四、Arduino程式編寫 – 程式編寫</vt:lpstr>
      <vt:lpstr>四、Arduino程式編寫 – 程式編寫</vt:lpstr>
      <vt:lpstr>四、Arduino程式編寫 – 程式編寫</vt:lpstr>
      <vt:lpstr>五、成果展示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開源示範案例-MeArm機器手臂應用</dc:title>
  <dc:creator>鄭淳詩</dc:creator>
  <cp:lastModifiedBy>鄭淳詩</cp:lastModifiedBy>
  <cp:revision>2</cp:revision>
  <dcterms:created xsi:type="dcterms:W3CDTF">2023-10-29T03:53:37Z</dcterms:created>
  <dcterms:modified xsi:type="dcterms:W3CDTF">2023-10-31T05:40:57Z</dcterms:modified>
</cp:coreProperties>
</file>