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2" r:id="rId19"/>
    <p:sldId id="274" r:id="rId20"/>
    <p:sldId id="275" r:id="rId21"/>
  </p:sldIdLst>
  <p:sldSz cx="14630400" cy="8229600"/>
  <p:notesSz cx="8229600" cy="146304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50" d="100"/>
          <a:sy n="50" d="100"/>
        </p:scale>
        <p:origin x="80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0652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4" name="Text 2"/>
          <p:cNvSpPr/>
          <p:nvPr/>
        </p:nvSpPr>
        <p:spPr>
          <a:xfrm>
            <a:off x="1798018" y="988587"/>
            <a:ext cx="5332690" cy="83319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6561"/>
              </a:lnSpc>
              <a:buNone/>
            </a:pPr>
            <a:r>
              <a:rPr lang="en-US" sz="3600" dirty="0" err="1">
                <a:solidFill>
                  <a:srgbClr val="476FD6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物聯網核心技術</a:t>
            </a:r>
            <a:endParaRPr lang="en-US" sz="3600" dirty="0">
              <a:solidFill>
                <a:srgbClr val="476FD6"/>
              </a:solidFill>
              <a:latin typeface="Roboto Slab" pitchFamily="34" charset="0"/>
              <a:ea typeface="Roboto Slab" pitchFamily="34" charset="-122"/>
              <a:cs typeface="Roboto Slab" pitchFamily="34" charset="-120"/>
            </a:endParaRPr>
          </a:p>
          <a:p>
            <a:pPr marL="0" indent="0" algn="ctr">
              <a:lnSpc>
                <a:spcPts val="6561"/>
              </a:lnSpc>
              <a:buNone/>
            </a:pPr>
            <a:r>
              <a:rPr lang="zh-TW" altLang="en-US" sz="3600" dirty="0">
                <a:solidFill>
                  <a:srgbClr val="476FD6"/>
                </a:solidFill>
                <a:latin typeface="Roboto Slab" pitchFamily="34" charset="0"/>
                <a:cs typeface="Roboto Slab" pitchFamily="34" charset="-120"/>
              </a:rPr>
              <a:t>期末報告</a:t>
            </a:r>
            <a:endParaRPr lang="en-US" sz="3600" dirty="0"/>
          </a:p>
        </p:txBody>
      </p:sp>
      <p:sp>
        <p:nvSpPr>
          <p:cNvPr id="6" name="Text 4"/>
          <p:cNvSpPr/>
          <p:nvPr/>
        </p:nvSpPr>
        <p:spPr>
          <a:xfrm>
            <a:off x="1404933" y="3643572"/>
            <a:ext cx="6118860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5468"/>
              </a:lnSpc>
              <a:buNone/>
            </a:pPr>
            <a:r>
              <a:rPr lang="en-US" sz="5400" dirty="0">
                <a:solidFill>
                  <a:srgbClr val="476FD6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超聲波感測器夜間引導燈</a:t>
            </a:r>
            <a:endParaRPr lang="en-US" sz="5400" dirty="0"/>
          </a:p>
        </p:txBody>
      </p:sp>
      <p:sp>
        <p:nvSpPr>
          <p:cNvPr id="7" name="Text 5"/>
          <p:cNvSpPr/>
          <p:nvPr/>
        </p:nvSpPr>
        <p:spPr>
          <a:xfrm>
            <a:off x="833199" y="5123021"/>
            <a:ext cx="7477601" cy="10662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智能照明系統是現代家居的重要組成部分之一，而夜間引導燈是裝置最為普遍的一種。本項專題旨在利用超聲波感測器設計一款更智能、更節能的夜間引導燈，以提高居家生活品質。</a:t>
            </a:r>
            <a:endParaRPr lang="en-US" sz="175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4" name="Text 2"/>
          <p:cNvSpPr/>
          <p:nvPr/>
        </p:nvSpPr>
        <p:spPr>
          <a:xfrm>
            <a:off x="2037993" y="1516261"/>
            <a:ext cx="4465320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374" dirty="0">
                <a:solidFill>
                  <a:srgbClr val="476FD6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WS2812 RGB LED</a:t>
            </a:r>
            <a:endParaRPr lang="en-US" sz="4374" dirty="0"/>
          </a:p>
        </p:txBody>
      </p:sp>
      <p:sp>
        <p:nvSpPr>
          <p:cNvPr id="5" name="Text 3"/>
          <p:cNvSpPr/>
          <p:nvPr/>
        </p:nvSpPr>
        <p:spPr>
          <a:xfrm>
            <a:off x="2037993" y="2743795"/>
            <a:ext cx="5006221" cy="213240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WS2812 RGB LED是具有內建驅動晶片功能的LED, 亦是使用5050 LED封裝加入驅動晶片, 驅動方式採串列進出, 因此可獨立控制串接LEDs的每一顆LED. 每個一R/G/B顏色可獨立控制,且每一個顏色可調整0~255階調,因此每一個顏色需用到8bit控制,每一顆LED需用到24bit控制</a:t>
            </a:r>
            <a:endParaRPr lang="en-US" sz="17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6835" y="2793802"/>
            <a:ext cx="4160044" cy="366950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4" name="Text 2"/>
          <p:cNvSpPr/>
          <p:nvPr/>
        </p:nvSpPr>
        <p:spPr>
          <a:xfrm>
            <a:off x="2037993" y="754023"/>
            <a:ext cx="4443889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374" dirty="0">
                <a:solidFill>
                  <a:srgbClr val="476FD6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MCU 介紹</a:t>
            </a:r>
            <a:endParaRPr lang="en-US" sz="4374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5214" y="2031563"/>
            <a:ext cx="1851660" cy="240792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2037993" y="4689396"/>
            <a:ext cx="2666286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3281"/>
              </a:lnSpc>
              <a:buNone/>
            </a:pPr>
            <a:r>
              <a:rPr lang="en-US" sz="2624" dirty="0">
                <a:solidFill>
                  <a:srgbClr val="476FD6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ESP32</a:t>
            </a:r>
            <a:endParaRPr lang="en-US" sz="2624" dirty="0"/>
          </a:p>
        </p:txBody>
      </p:sp>
      <p:sp>
        <p:nvSpPr>
          <p:cNvPr id="7" name="Text 4"/>
          <p:cNvSpPr/>
          <p:nvPr/>
        </p:nvSpPr>
        <p:spPr>
          <a:xfrm>
            <a:off x="2037993" y="5328047"/>
            <a:ext cx="5006221" cy="177700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是由上海樂鑫所開發的一系列低成本，低功耗的單晶片微控制器，集成了Wi-Fi和雙模藍牙</a:t>
            </a: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。 ESP32系列採用Tensilica Xtensa LX6微處理器，包括雙核心和單核變體，內建天線開關，RF變換器，功率放大器，低雜訊接收放大器，濾波器和電源管理模組。</a:t>
            </a:r>
            <a:endParaRPr lang="en-US" sz="175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9601" y="2031563"/>
            <a:ext cx="1814513" cy="2578418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7593806" y="4859893"/>
            <a:ext cx="2666286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3281"/>
              </a:lnSpc>
              <a:buNone/>
            </a:pPr>
            <a:r>
              <a:rPr lang="en-US" sz="2624" dirty="0">
                <a:solidFill>
                  <a:srgbClr val="476FD6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HUB 5168+</a:t>
            </a:r>
            <a:endParaRPr lang="en-US" sz="2624" dirty="0"/>
          </a:p>
        </p:txBody>
      </p:sp>
      <p:sp>
        <p:nvSpPr>
          <p:cNvPr id="10" name="Text 6"/>
          <p:cNvSpPr/>
          <p:nvPr/>
        </p:nvSpPr>
        <p:spPr>
          <a:xfrm>
            <a:off x="7593806" y="5498544"/>
            <a:ext cx="5006221" cy="177700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台灣</a:t>
            </a:r>
            <a:r>
              <a:rPr lang="en-US" sz="1750" b="1" dirty="0">
                <a:solidFill>
                  <a:srgbClr val="7B57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瑞昱</a:t>
            </a:r>
            <a:r>
              <a:rPr lang="en-US" sz="175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所開發的低成本，低功耗的單晶片微控制器，集成了Wi-Fi和雙模藍牙</a:t>
            </a: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。 HUB 5168+採用RTL8720DN微處理器，包括雙核心，內建天線開關，功率放大器，低雜訊接收放大器，濾波器和電源管理模組。</a:t>
            </a:r>
            <a:endParaRPr lang="en-US" sz="17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4" name="Text 2"/>
          <p:cNvSpPr/>
          <p:nvPr/>
        </p:nvSpPr>
        <p:spPr>
          <a:xfrm>
            <a:off x="2525792" y="555784"/>
            <a:ext cx="4033123" cy="63007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4962"/>
              </a:lnSpc>
              <a:buNone/>
            </a:pPr>
            <a:r>
              <a:rPr lang="en-US" sz="3970" dirty="0">
                <a:solidFill>
                  <a:srgbClr val="476FD6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電路圖</a:t>
            </a:r>
            <a:endParaRPr lang="en-US" sz="397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5792" y="1589127"/>
            <a:ext cx="9578816" cy="608457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4" name="Text 2"/>
          <p:cNvSpPr/>
          <p:nvPr/>
        </p:nvSpPr>
        <p:spPr>
          <a:xfrm>
            <a:off x="2037993" y="1100376"/>
            <a:ext cx="4443889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374" dirty="0">
                <a:solidFill>
                  <a:srgbClr val="476FD6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電路圖</a:t>
            </a:r>
            <a:endParaRPr lang="en-US" sz="4374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9766" y="2239089"/>
            <a:ext cx="8850868" cy="489001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4" name="Text 2"/>
          <p:cNvSpPr/>
          <p:nvPr/>
        </p:nvSpPr>
        <p:spPr>
          <a:xfrm>
            <a:off x="2037993" y="1685806"/>
            <a:ext cx="4443889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374" dirty="0">
                <a:solidFill>
                  <a:srgbClr val="476FD6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實際應用原理圖</a:t>
            </a:r>
            <a:endParaRPr lang="en-US" sz="4374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7993" y="2824520"/>
            <a:ext cx="10554414" cy="371915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4" name="Text 2"/>
          <p:cNvSpPr/>
          <p:nvPr/>
        </p:nvSpPr>
        <p:spPr>
          <a:xfrm>
            <a:off x="2037993" y="1258848"/>
            <a:ext cx="4443889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374" dirty="0">
                <a:solidFill>
                  <a:srgbClr val="476FD6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ESP RainMaker</a:t>
            </a:r>
            <a:endParaRPr lang="en-US" sz="4374" dirty="0"/>
          </a:p>
        </p:txBody>
      </p:sp>
      <p:sp>
        <p:nvSpPr>
          <p:cNvPr id="5" name="Text 3"/>
          <p:cNvSpPr/>
          <p:nvPr/>
        </p:nvSpPr>
        <p:spPr>
          <a:xfrm>
            <a:off x="2037993" y="2486382"/>
            <a:ext cx="4784288" cy="284321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ESP RainMaker 是一個完整的AIoT 平台，它基於MQTT協議，助力客戶降低投入成本，快速開發AIoT 產品，構建安全穩定且可定制化的AIoT 解決方案。它打通了底層芯片到上層軟件應用全鏈路，包含所有樂鑫芯片和模組、設備固件、第三方語音助手集成、手機APP 和雲後台，有助於節省客戶對雲方案的大量投入，從而更專注於創造企業核心價值產品。</a:t>
            </a:r>
            <a:endParaRPr lang="en-US" sz="17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1874" y="2536388"/>
            <a:ext cx="5228034" cy="418445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4" name="Text 2"/>
          <p:cNvSpPr/>
          <p:nvPr/>
        </p:nvSpPr>
        <p:spPr>
          <a:xfrm>
            <a:off x="2037993" y="779264"/>
            <a:ext cx="4443889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374" dirty="0">
                <a:solidFill>
                  <a:srgbClr val="476FD6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案例圖片</a:t>
            </a:r>
            <a:endParaRPr lang="en-US" sz="4374" dirty="0"/>
          </a:p>
        </p:txBody>
      </p:sp>
      <p:sp>
        <p:nvSpPr>
          <p:cNvPr id="5" name="Text 3"/>
          <p:cNvSpPr/>
          <p:nvPr/>
        </p:nvSpPr>
        <p:spPr>
          <a:xfrm>
            <a:off x="2037993" y="1806893"/>
            <a:ext cx="3555087" cy="55542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4374"/>
              </a:lnSpc>
              <a:buNone/>
            </a:pPr>
            <a:r>
              <a:rPr lang="en-US" sz="3499" dirty="0" err="1">
                <a:solidFill>
                  <a:srgbClr val="476FD6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麵包</a:t>
            </a:r>
            <a:r>
              <a:rPr lang="zh-TW" altLang="en-US" sz="3499">
                <a:solidFill>
                  <a:srgbClr val="476FD6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板</a:t>
            </a:r>
            <a:r>
              <a:rPr lang="en-US" sz="3499">
                <a:solidFill>
                  <a:srgbClr val="476FD6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DEMO</a:t>
            </a:r>
            <a:endParaRPr lang="en-US" sz="3499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7993" y="2695575"/>
            <a:ext cx="10554414" cy="475476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4" name="Text 2"/>
          <p:cNvSpPr/>
          <p:nvPr/>
        </p:nvSpPr>
        <p:spPr>
          <a:xfrm>
            <a:off x="2037993" y="821412"/>
            <a:ext cx="4443889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374" dirty="0">
                <a:solidFill>
                  <a:srgbClr val="476FD6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案例圖片</a:t>
            </a:r>
            <a:endParaRPr lang="en-US" sz="4374" dirty="0"/>
          </a:p>
        </p:txBody>
      </p:sp>
      <p:sp>
        <p:nvSpPr>
          <p:cNvPr id="5" name="Text 3"/>
          <p:cNvSpPr/>
          <p:nvPr/>
        </p:nvSpPr>
        <p:spPr>
          <a:xfrm>
            <a:off x="2037993" y="1849041"/>
            <a:ext cx="3555087" cy="55542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4374"/>
              </a:lnSpc>
              <a:buNone/>
            </a:pPr>
            <a:r>
              <a:rPr lang="en-US" sz="3499" dirty="0">
                <a:solidFill>
                  <a:srgbClr val="476FD6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PCB Layout</a:t>
            </a:r>
            <a:endParaRPr lang="en-US" sz="3499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7993" y="2987635"/>
            <a:ext cx="4340423" cy="4122182"/>
          </a:xfrm>
          <a:prstGeom prst="rect">
            <a:avLst/>
          </a:prstGeom>
        </p:spPr>
      </p:pic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8009" y="2987635"/>
            <a:ext cx="5493187" cy="417064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4" name="Text 2"/>
          <p:cNvSpPr/>
          <p:nvPr/>
        </p:nvSpPr>
        <p:spPr>
          <a:xfrm>
            <a:off x="2037993" y="841891"/>
            <a:ext cx="4443889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374" dirty="0">
                <a:solidFill>
                  <a:srgbClr val="476FD6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演示影片</a:t>
            </a:r>
            <a:endParaRPr lang="en-US" sz="4374" dirty="0"/>
          </a:p>
        </p:txBody>
      </p:sp>
      <p:pic>
        <p:nvPicPr>
          <p:cNvPr id="7" name="10000000_6134335983342863_2723813867570465925_n">
            <a:hlinkClick r:id="" action="ppaction://media"/>
            <a:extLst>
              <a:ext uri="{FF2B5EF4-FFF2-40B4-BE49-F238E27FC236}">
                <a16:creationId xmlns:a16="http://schemas.microsoft.com/office/drawing/2014/main" id="{7A07B608-E173-453A-84B5-4BA425C46D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14892" y="1978025"/>
            <a:ext cx="10000615" cy="57503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4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4" name="Text 2"/>
          <p:cNvSpPr/>
          <p:nvPr/>
        </p:nvSpPr>
        <p:spPr>
          <a:xfrm>
            <a:off x="2037993" y="2572107"/>
            <a:ext cx="7231380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374" dirty="0">
                <a:solidFill>
                  <a:srgbClr val="476FD6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智能居家照明系統的未來展望</a:t>
            </a:r>
            <a:endParaRPr lang="en-US" sz="4374" dirty="0"/>
          </a:p>
        </p:txBody>
      </p:sp>
      <p:sp>
        <p:nvSpPr>
          <p:cNvPr id="5" name="Text 3"/>
          <p:cNvSpPr/>
          <p:nvPr/>
        </p:nvSpPr>
        <p:spPr>
          <a:xfrm>
            <a:off x="2037993" y="3821906"/>
            <a:ext cx="2221944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187" dirty="0">
                <a:solidFill>
                  <a:srgbClr val="476FD6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多元化</a:t>
            </a:r>
            <a:endParaRPr lang="en-US" sz="2187" dirty="0"/>
          </a:p>
        </p:txBody>
      </p:sp>
      <p:sp>
        <p:nvSpPr>
          <p:cNvPr id="6" name="Text 4"/>
          <p:cNvSpPr/>
          <p:nvPr/>
        </p:nvSpPr>
        <p:spPr>
          <a:xfrm>
            <a:off x="2037993" y="4391263"/>
            <a:ext cx="3156347" cy="10662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未來的這些系統將更加多樣化，並且在照明效果、使用方式、設計上不斷創新。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5743932" y="3821906"/>
            <a:ext cx="2221944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187" dirty="0">
                <a:solidFill>
                  <a:srgbClr val="476FD6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節能智能化</a:t>
            </a:r>
            <a:endParaRPr lang="en-US" sz="2187" dirty="0"/>
          </a:p>
        </p:txBody>
      </p:sp>
      <p:sp>
        <p:nvSpPr>
          <p:cNvPr id="8" name="Text 6"/>
          <p:cNvSpPr/>
          <p:nvPr/>
        </p:nvSpPr>
        <p:spPr>
          <a:xfrm>
            <a:off x="5743932" y="4391263"/>
            <a:ext cx="3156347" cy="10662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我們將以節能智能照明為核心，發展出更加節能、綠色、高效的智能照明產品。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9449872" y="3821906"/>
            <a:ext cx="2221944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187" dirty="0">
                <a:solidFill>
                  <a:srgbClr val="476FD6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生活美學</a:t>
            </a:r>
            <a:endParaRPr lang="en-US" sz="2187" dirty="0"/>
          </a:p>
        </p:txBody>
      </p:sp>
      <p:sp>
        <p:nvSpPr>
          <p:cNvPr id="10" name="Text 8"/>
          <p:cNvSpPr/>
          <p:nvPr/>
        </p:nvSpPr>
        <p:spPr>
          <a:xfrm>
            <a:off x="9449872" y="4391263"/>
            <a:ext cx="3156347" cy="10662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我們致力於將人性化、美學感官等多元元素融入到設計之中，使更多人受益於更好的照明產品。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4" name="Text 2"/>
          <p:cNvSpPr/>
          <p:nvPr/>
        </p:nvSpPr>
        <p:spPr>
          <a:xfrm>
            <a:off x="2037993" y="1448872"/>
            <a:ext cx="4443889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374" dirty="0">
                <a:solidFill>
                  <a:srgbClr val="476FD6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HUB 5168+</a:t>
            </a:r>
            <a:endParaRPr lang="en-US" sz="4374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0493" y="2726412"/>
            <a:ext cx="6443663" cy="3443526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9036248" y="2698671"/>
            <a:ext cx="3555087" cy="55542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4374"/>
              </a:lnSpc>
              <a:buNone/>
            </a:pPr>
            <a:r>
              <a:rPr lang="en-US" sz="3499" dirty="0">
                <a:solidFill>
                  <a:srgbClr val="476FD6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主要特點</a:t>
            </a:r>
            <a:endParaRPr lang="en-US" sz="3499" dirty="0"/>
          </a:p>
        </p:txBody>
      </p:sp>
      <p:sp>
        <p:nvSpPr>
          <p:cNvPr id="7" name="Shape 4"/>
          <p:cNvSpPr/>
          <p:nvPr/>
        </p:nvSpPr>
        <p:spPr>
          <a:xfrm>
            <a:off x="9036248" y="3504009"/>
            <a:ext cx="3563660" cy="860822"/>
          </a:xfrm>
          <a:prstGeom prst="roundRect">
            <a:avLst>
              <a:gd name="adj" fmla="val 15487"/>
            </a:avLst>
          </a:prstGeom>
          <a:solidFill>
            <a:srgbClr val="E7EDF9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8" name="Text 5"/>
          <p:cNvSpPr/>
          <p:nvPr/>
        </p:nvSpPr>
        <p:spPr>
          <a:xfrm>
            <a:off x="9258419" y="3726180"/>
            <a:ext cx="2666286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3281"/>
              </a:lnSpc>
              <a:buNone/>
            </a:pPr>
            <a:r>
              <a:rPr lang="en-US" sz="2624" dirty="0">
                <a:solidFill>
                  <a:srgbClr val="476FD6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5G雙頻Wi-Fi</a:t>
            </a:r>
            <a:endParaRPr lang="en-US" sz="2624" dirty="0"/>
          </a:p>
        </p:txBody>
      </p:sp>
      <p:sp>
        <p:nvSpPr>
          <p:cNvPr id="9" name="Shape 6"/>
          <p:cNvSpPr/>
          <p:nvPr/>
        </p:nvSpPr>
        <p:spPr>
          <a:xfrm>
            <a:off x="9036248" y="4587002"/>
            <a:ext cx="3563660" cy="860822"/>
          </a:xfrm>
          <a:prstGeom prst="roundRect">
            <a:avLst>
              <a:gd name="adj" fmla="val 15487"/>
            </a:avLst>
          </a:prstGeom>
          <a:solidFill>
            <a:srgbClr val="E7EDF9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10" name="Text 7"/>
          <p:cNvSpPr/>
          <p:nvPr/>
        </p:nvSpPr>
        <p:spPr>
          <a:xfrm>
            <a:off x="9258419" y="4809173"/>
            <a:ext cx="2666286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3281"/>
              </a:lnSpc>
              <a:buNone/>
            </a:pPr>
            <a:r>
              <a:rPr lang="en-US" sz="2624" dirty="0">
                <a:solidFill>
                  <a:srgbClr val="476FD6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BLE5.0</a:t>
            </a:r>
            <a:endParaRPr lang="en-US" sz="2624" dirty="0"/>
          </a:p>
        </p:txBody>
      </p:sp>
      <p:sp>
        <p:nvSpPr>
          <p:cNvPr id="11" name="Shape 8"/>
          <p:cNvSpPr/>
          <p:nvPr/>
        </p:nvSpPr>
        <p:spPr>
          <a:xfrm>
            <a:off x="9036248" y="5669994"/>
            <a:ext cx="3563660" cy="860822"/>
          </a:xfrm>
          <a:prstGeom prst="roundRect">
            <a:avLst>
              <a:gd name="adj" fmla="val 15487"/>
            </a:avLst>
          </a:prstGeom>
          <a:solidFill>
            <a:srgbClr val="E7EDF9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12" name="Text 9"/>
          <p:cNvSpPr/>
          <p:nvPr/>
        </p:nvSpPr>
        <p:spPr>
          <a:xfrm>
            <a:off x="9258419" y="5892165"/>
            <a:ext cx="2666286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3281"/>
              </a:lnSpc>
              <a:buNone/>
            </a:pPr>
            <a:r>
              <a:rPr lang="en-US" sz="2624" dirty="0">
                <a:solidFill>
                  <a:srgbClr val="476FD6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適用於Arduino</a:t>
            </a:r>
            <a:endParaRPr lang="en-US" sz="2624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4" name="Text 2"/>
          <p:cNvSpPr/>
          <p:nvPr/>
        </p:nvSpPr>
        <p:spPr>
          <a:xfrm>
            <a:off x="6319599" y="3067883"/>
            <a:ext cx="4443889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374" dirty="0">
                <a:solidFill>
                  <a:srgbClr val="476FD6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結論</a:t>
            </a:r>
            <a:endParaRPr lang="en-US" sz="4374" dirty="0"/>
          </a:p>
        </p:txBody>
      </p:sp>
      <p:sp>
        <p:nvSpPr>
          <p:cNvPr id="5" name="Text 3"/>
          <p:cNvSpPr/>
          <p:nvPr/>
        </p:nvSpPr>
        <p:spPr>
          <a:xfrm>
            <a:off x="6319599" y="4095512"/>
            <a:ext cx="7477601" cy="10662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通過上述實作，我們成功地設計了智能居家之超聲波感測器夜間引導燈系統，實現了家居照明的自動化和節能化，為現代智能照明的發展做出了貢獻。</a:t>
            </a:r>
            <a:endParaRPr lang="en-US" sz="17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4" name="Text 2"/>
          <p:cNvSpPr/>
          <p:nvPr/>
        </p:nvSpPr>
        <p:spPr>
          <a:xfrm>
            <a:off x="2037993" y="2041803"/>
            <a:ext cx="3555087" cy="55542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4374"/>
              </a:lnSpc>
              <a:buNone/>
            </a:pPr>
            <a:r>
              <a:rPr lang="en-US" sz="3499" dirty="0">
                <a:solidFill>
                  <a:srgbClr val="476FD6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設計動機與目的</a:t>
            </a:r>
            <a:endParaRPr lang="en-US" sz="3499" dirty="0"/>
          </a:p>
        </p:txBody>
      </p:sp>
      <p:sp>
        <p:nvSpPr>
          <p:cNvPr id="5" name="Shape 3"/>
          <p:cNvSpPr/>
          <p:nvPr/>
        </p:nvSpPr>
        <p:spPr>
          <a:xfrm>
            <a:off x="2037993" y="3041571"/>
            <a:ext cx="5166122" cy="3146108"/>
          </a:xfrm>
          <a:prstGeom prst="roundRect">
            <a:avLst>
              <a:gd name="adj" fmla="val 4238"/>
            </a:avLst>
          </a:prstGeom>
          <a:solidFill>
            <a:srgbClr val="E7EDF9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6" name="Text 4"/>
          <p:cNvSpPr/>
          <p:nvPr/>
        </p:nvSpPr>
        <p:spPr>
          <a:xfrm>
            <a:off x="2260163" y="3263741"/>
            <a:ext cx="2221944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187" dirty="0">
                <a:solidFill>
                  <a:srgbClr val="476FD6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設計動機</a:t>
            </a:r>
            <a:endParaRPr lang="en-US" sz="2187" dirty="0"/>
          </a:p>
        </p:txBody>
      </p:sp>
      <p:sp>
        <p:nvSpPr>
          <p:cNvPr id="7" name="Text 5"/>
          <p:cNvSpPr/>
          <p:nvPr/>
        </p:nvSpPr>
        <p:spPr>
          <a:xfrm>
            <a:off x="2260163" y="3833098"/>
            <a:ext cx="4721781" cy="177700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智能夜間引導燈系統的設計靈感，來自於人們在夜間起床時需要開燈，但常常被強光刺眼的問題。此系統可以自動檢測人體位置，並根據距離調整燈光亮度，提供溫和的照明，使人們更輕鬆地進行夜間活動。</a:t>
            </a:r>
            <a:endParaRPr lang="en-US" sz="1750" dirty="0"/>
          </a:p>
        </p:txBody>
      </p:sp>
      <p:sp>
        <p:nvSpPr>
          <p:cNvPr id="8" name="Shape 6"/>
          <p:cNvSpPr/>
          <p:nvPr/>
        </p:nvSpPr>
        <p:spPr>
          <a:xfrm>
            <a:off x="7426285" y="3041571"/>
            <a:ext cx="5166122" cy="3146108"/>
          </a:xfrm>
          <a:prstGeom prst="roundRect">
            <a:avLst>
              <a:gd name="adj" fmla="val 4238"/>
            </a:avLst>
          </a:prstGeom>
          <a:solidFill>
            <a:srgbClr val="E7EDF9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9" name="Text 7"/>
          <p:cNvSpPr/>
          <p:nvPr/>
        </p:nvSpPr>
        <p:spPr>
          <a:xfrm>
            <a:off x="7648456" y="3263741"/>
            <a:ext cx="2221944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187" dirty="0">
                <a:solidFill>
                  <a:srgbClr val="476FD6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設計目的</a:t>
            </a:r>
            <a:endParaRPr lang="en-US" sz="2187" dirty="0"/>
          </a:p>
        </p:txBody>
      </p:sp>
      <p:sp>
        <p:nvSpPr>
          <p:cNvPr id="10" name="Text 8"/>
          <p:cNvSpPr/>
          <p:nvPr/>
        </p:nvSpPr>
        <p:spPr>
          <a:xfrm>
            <a:off x="7648456" y="3833098"/>
            <a:ext cx="4721781" cy="213240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智能夜間引導燈系統的目的是為了提供一種</a:t>
            </a:r>
            <a:r>
              <a:rPr lang="en-US" sz="1750" dirty="0">
                <a:solidFill>
                  <a:srgbClr val="15213F"/>
                </a:solidFill>
                <a:highlight>
                  <a:srgbClr val="F9D933"/>
                </a:highlight>
                <a:latin typeface="Roboto" pitchFamily="34" charset="0"/>
                <a:ea typeface="Roboto" pitchFamily="34" charset="-122"/>
                <a:cs typeface="Roboto" pitchFamily="34" charset="-120"/>
              </a:rPr>
              <a:t>更智能的照明方式</a:t>
            </a: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，讓人們在夜間起床時不再受強光刺眼的問題所困擾，同時也能減少人們夜間不必要的碰撞和跌倒風險。</a:t>
            </a:r>
            <a:r>
              <a:rPr lang="en-US" sz="1750" b="1" dirty="0">
                <a:solidFill>
                  <a:srgbClr val="15213F"/>
                </a:solidFill>
                <a:highlight>
                  <a:srgbClr val="F9D933"/>
                </a:highlight>
                <a:latin typeface="Roboto" pitchFamily="34" charset="0"/>
                <a:ea typeface="Roboto" pitchFamily="34" charset="-122"/>
                <a:cs typeface="Roboto" pitchFamily="34" charset="-120"/>
              </a:rPr>
              <a:t>此系統的優勢在於自動檢測人體位置和距離，並根據實際需求調整燈光亮度</a:t>
            </a: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，實現更加智能的照明控制。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4" name="Text 2"/>
          <p:cNvSpPr/>
          <p:nvPr/>
        </p:nvSpPr>
        <p:spPr>
          <a:xfrm>
            <a:off x="2037993" y="2505432"/>
            <a:ext cx="6118860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374" dirty="0">
                <a:solidFill>
                  <a:srgbClr val="476FD6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超聲波感測器的居家應用</a:t>
            </a:r>
            <a:endParaRPr lang="en-US" sz="4374" dirty="0"/>
          </a:p>
        </p:txBody>
      </p:sp>
      <p:sp>
        <p:nvSpPr>
          <p:cNvPr id="5" name="Shape 3"/>
          <p:cNvSpPr/>
          <p:nvPr/>
        </p:nvSpPr>
        <p:spPr>
          <a:xfrm>
            <a:off x="2037993" y="3644146"/>
            <a:ext cx="3370064" cy="2079903"/>
          </a:xfrm>
          <a:prstGeom prst="roundRect">
            <a:avLst>
              <a:gd name="adj" fmla="val 6410"/>
            </a:avLst>
          </a:prstGeom>
          <a:solidFill>
            <a:srgbClr val="E7EDF9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6" name="Text 4"/>
          <p:cNvSpPr/>
          <p:nvPr/>
        </p:nvSpPr>
        <p:spPr>
          <a:xfrm>
            <a:off x="2260163" y="3866317"/>
            <a:ext cx="2221944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187" dirty="0">
                <a:solidFill>
                  <a:srgbClr val="476FD6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物體檢測</a:t>
            </a:r>
            <a:endParaRPr lang="en-US" sz="2187" dirty="0"/>
          </a:p>
        </p:txBody>
      </p:sp>
      <p:sp>
        <p:nvSpPr>
          <p:cNvPr id="7" name="Text 5"/>
          <p:cNvSpPr/>
          <p:nvPr/>
        </p:nvSpPr>
        <p:spPr>
          <a:xfrm>
            <a:off x="2260163" y="4435673"/>
            <a:ext cx="2925723" cy="10662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超聲波感測器可應用於檢測房間內物體的位置，從而實現更智能的照明控制。</a:t>
            </a:r>
            <a:endParaRPr lang="en-US" sz="1750" dirty="0"/>
          </a:p>
        </p:txBody>
      </p:sp>
      <p:sp>
        <p:nvSpPr>
          <p:cNvPr id="8" name="Shape 6"/>
          <p:cNvSpPr/>
          <p:nvPr/>
        </p:nvSpPr>
        <p:spPr>
          <a:xfrm>
            <a:off x="5630228" y="3644146"/>
            <a:ext cx="3370064" cy="2079903"/>
          </a:xfrm>
          <a:prstGeom prst="roundRect">
            <a:avLst>
              <a:gd name="adj" fmla="val 6410"/>
            </a:avLst>
          </a:prstGeom>
          <a:solidFill>
            <a:srgbClr val="E7EDF9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9" name="Text 7"/>
          <p:cNvSpPr/>
          <p:nvPr/>
        </p:nvSpPr>
        <p:spPr>
          <a:xfrm>
            <a:off x="5852398" y="3866317"/>
            <a:ext cx="2221944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187" dirty="0">
                <a:solidFill>
                  <a:srgbClr val="476FD6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防盜安防</a:t>
            </a:r>
            <a:endParaRPr lang="en-US" sz="2187" dirty="0"/>
          </a:p>
        </p:txBody>
      </p:sp>
      <p:sp>
        <p:nvSpPr>
          <p:cNvPr id="10" name="Text 8"/>
          <p:cNvSpPr/>
          <p:nvPr/>
        </p:nvSpPr>
        <p:spPr>
          <a:xfrm>
            <a:off x="5852398" y="4435673"/>
            <a:ext cx="2925723" cy="10662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超聲波感測器廣泛用於室內防盜和安防，尤其在夜間時更為重要。</a:t>
            </a:r>
            <a:endParaRPr lang="en-US" sz="1750" dirty="0"/>
          </a:p>
        </p:txBody>
      </p:sp>
      <p:sp>
        <p:nvSpPr>
          <p:cNvPr id="11" name="Shape 9"/>
          <p:cNvSpPr/>
          <p:nvPr/>
        </p:nvSpPr>
        <p:spPr>
          <a:xfrm>
            <a:off x="9222462" y="3644146"/>
            <a:ext cx="3370064" cy="2079903"/>
          </a:xfrm>
          <a:prstGeom prst="roundRect">
            <a:avLst>
              <a:gd name="adj" fmla="val 6410"/>
            </a:avLst>
          </a:prstGeom>
          <a:solidFill>
            <a:srgbClr val="E7EDF9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12" name="Text 10"/>
          <p:cNvSpPr/>
          <p:nvPr/>
        </p:nvSpPr>
        <p:spPr>
          <a:xfrm>
            <a:off x="9444633" y="3866317"/>
            <a:ext cx="2221944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187" dirty="0">
                <a:solidFill>
                  <a:srgbClr val="476FD6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節能降耗</a:t>
            </a:r>
            <a:endParaRPr lang="en-US" sz="2187" dirty="0"/>
          </a:p>
        </p:txBody>
      </p:sp>
      <p:sp>
        <p:nvSpPr>
          <p:cNvPr id="13" name="Text 11"/>
          <p:cNvSpPr/>
          <p:nvPr/>
        </p:nvSpPr>
        <p:spPr>
          <a:xfrm>
            <a:off x="9444633" y="4435673"/>
            <a:ext cx="2925723" cy="10662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通過利用大氣中的超聲波信號來控制家電的開關，可以大大節約能源和降低成本。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4" name="Text 2"/>
          <p:cNvSpPr/>
          <p:nvPr/>
        </p:nvSpPr>
        <p:spPr>
          <a:xfrm>
            <a:off x="2037993" y="763072"/>
            <a:ext cx="5006340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374" dirty="0">
                <a:solidFill>
                  <a:srgbClr val="476FD6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夜間引導燈的重要性</a:t>
            </a:r>
            <a:endParaRPr lang="en-US" sz="4374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7993" y="1901785"/>
            <a:ext cx="3295888" cy="3295888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2574965" y="5475327"/>
            <a:ext cx="2221944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734"/>
              </a:lnSpc>
              <a:buNone/>
            </a:pPr>
            <a:r>
              <a:rPr lang="en-US" sz="2187" dirty="0">
                <a:solidFill>
                  <a:srgbClr val="476FD6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安全提示</a:t>
            </a:r>
            <a:endParaRPr lang="en-US" sz="2187" dirty="0"/>
          </a:p>
        </p:txBody>
      </p:sp>
      <p:sp>
        <p:nvSpPr>
          <p:cNvPr id="7" name="Text 4"/>
          <p:cNvSpPr/>
          <p:nvPr/>
        </p:nvSpPr>
        <p:spPr>
          <a:xfrm>
            <a:off x="2037993" y="6044684"/>
            <a:ext cx="3295888" cy="10662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2799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夜間引導燈可以使家中的人們在夜晚更輕鬆地活動，同時也可以提供重要的安全提示和警示。</a:t>
            </a:r>
            <a:endParaRPr lang="en-US" sz="175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7137" y="1901785"/>
            <a:ext cx="3296007" cy="3296007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6204109" y="5475446"/>
            <a:ext cx="2221944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734"/>
              </a:lnSpc>
              <a:buNone/>
            </a:pPr>
            <a:r>
              <a:rPr lang="en-US" sz="2187" dirty="0">
                <a:solidFill>
                  <a:srgbClr val="476FD6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專注空間</a:t>
            </a:r>
            <a:endParaRPr lang="en-US" sz="2187" dirty="0"/>
          </a:p>
        </p:txBody>
      </p:sp>
      <p:sp>
        <p:nvSpPr>
          <p:cNvPr id="10" name="Text 6"/>
          <p:cNvSpPr/>
          <p:nvPr/>
        </p:nvSpPr>
        <p:spPr>
          <a:xfrm>
            <a:off x="5667137" y="6044803"/>
            <a:ext cx="3296007" cy="142160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2799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夜間引導燈可以提供所需的燈光，使人們在夜間閱讀或做其他需要注意力的事情時心情更加平靜。</a:t>
            </a:r>
            <a:endParaRPr lang="en-US" sz="175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6400" y="1901785"/>
            <a:ext cx="3296007" cy="3296007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9833372" y="5475446"/>
            <a:ext cx="2221944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734"/>
              </a:lnSpc>
              <a:buNone/>
            </a:pPr>
            <a:r>
              <a:rPr lang="en-US" sz="2187" dirty="0">
                <a:solidFill>
                  <a:srgbClr val="476FD6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裝飾效果</a:t>
            </a:r>
            <a:endParaRPr lang="en-US" sz="2187" dirty="0"/>
          </a:p>
        </p:txBody>
      </p:sp>
      <p:sp>
        <p:nvSpPr>
          <p:cNvPr id="13" name="Text 8"/>
          <p:cNvSpPr/>
          <p:nvPr/>
        </p:nvSpPr>
        <p:spPr>
          <a:xfrm>
            <a:off x="9296400" y="6044803"/>
            <a:ext cx="3296007" cy="142160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2799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夜間引導燈的設計是室內裝飾的重要組成部分，不僅為家居增添情趣，也可以凸顯房子的外觀美感。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4" name="Text 2"/>
          <p:cNvSpPr/>
          <p:nvPr/>
        </p:nvSpPr>
        <p:spPr>
          <a:xfrm>
            <a:off x="2037993" y="1883331"/>
            <a:ext cx="8343900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374" dirty="0">
                <a:solidFill>
                  <a:srgbClr val="476FD6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智能夜間引導燈系統的設計跟實現</a:t>
            </a:r>
            <a:endParaRPr lang="en-US" sz="4374" dirty="0"/>
          </a:p>
        </p:txBody>
      </p:sp>
      <p:sp>
        <p:nvSpPr>
          <p:cNvPr id="5" name="Shape 3"/>
          <p:cNvSpPr/>
          <p:nvPr/>
        </p:nvSpPr>
        <p:spPr>
          <a:xfrm>
            <a:off x="2037993" y="3355300"/>
            <a:ext cx="10554414" cy="44410"/>
          </a:xfrm>
          <a:prstGeom prst="rect">
            <a:avLst/>
          </a:prstGeom>
          <a:solidFill>
            <a:srgbClr val="E7EDF9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6" name="Shape 4"/>
          <p:cNvSpPr/>
          <p:nvPr/>
        </p:nvSpPr>
        <p:spPr>
          <a:xfrm>
            <a:off x="3700760" y="3355300"/>
            <a:ext cx="44410" cy="777597"/>
          </a:xfrm>
          <a:prstGeom prst="rect">
            <a:avLst/>
          </a:prstGeom>
          <a:solidFill>
            <a:srgbClr val="E7EDF9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7" name="Shape 5"/>
          <p:cNvSpPr/>
          <p:nvPr/>
        </p:nvSpPr>
        <p:spPr>
          <a:xfrm>
            <a:off x="3473053" y="3105388"/>
            <a:ext cx="499943" cy="499943"/>
          </a:xfrm>
          <a:prstGeom prst="roundRect">
            <a:avLst>
              <a:gd name="adj" fmla="val 26667"/>
            </a:avLst>
          </a:prstGeom>
          <a:solidFill>
            <a:srgbClr val="E7EDF9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8" name="Text 6"/>
          <p:cNvSpPr/>
          <p:nvPr/>
        </p:nvSpPr>
        <p:spPr>
          <a:xfrm>
            <a:off x="3654385" y="3147060"/>
            <a:ext cx="137160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81"/>
              </a:lnSpc>
              <a:buNone/>
            </a:pPr>
            <a:r>
              <a:rPr lang="en-US" sz="2624" dirty="0">
                <a:solidFill>
                  <a:srgbClr val="476FD6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1</a:t>
            </a:r>
            <a:endParaRPr lang="en-US" sz="2624" dirty="0"/>
          </a:p>
        </p:txBody>
      </p:sp>
      <p:sp>
        <p:nvSpPr>
          <p:cNvPr id="9" name="Text 7"/>
          <p:cNvSpPr/>
          <p:nvPr/>
        </p:nvSpPr>
        <p:spPr>
          <a:xfrm>
            <a:off x="2611993" y="4355187"/>
            <a:ext cx="2221944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734"/>
              </a:lnSpc>
              <a:buNone/>
            </a:pPr>
            <a:r>
              <a:rPr lang="en-US" sz="2187" dirty="0">
                <a:solidFill>
                  <a:srgbClr val="476FD6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設計簡介</a:t>
            </a:r>
            <a:endParaRPr lang="en-US" sz="2187" dirty="0"/>
          </a:p>
        </p:txBody>
      </p:sp>
      <p:sp>
        <p:nvSpPr>
          <p:cNvPr id="10" name="Text 8"/>
          <p:cNvSpPr/>
          <p:nvPr/>
        </p:nvSpPr>
        <p:spPr>
          <a:xfrm>
            <a:off x="2260163" y="4924544"/>
            <a:ext cx="2925604" cy="142160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2799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利用超聲波感測器進行人體檢測，實現家居照明自動控制，並搭配MCU，實現更智能的控制。</a:t>
            </a:r>
            <a:endParaRPr lang="en-US" sz="1750" dirty="0"/>
          </a:p>
        </p:txBody>
      </p:sp>
      <p:sp>
        <p:nvSpPr>
          <p:cNvPr id="11" name="Shape 9"/>
          <p:cNvSpPr/>
          <p:nvPr/>
        </p:nvSpPr>
        <p:spPr>
          <a:xfrm>
            <a:off x="7292876" y="3355300"/>
            <a:ext cx="44410" cy="777597"/>
          </a:xfrm>
          <a:prstGeom prst="rect">
            <a:avLst/>
          </a:prstGeom>
          <a:solidFill>
            <a:srgbClr val="E7EDF9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12" name="Shape 10"/>
          <p:cNvSpPr/>
          <p:nvPr/>
        </p:nvSpPr>
        <p:spPr>
          <a:xfrm>
            <a:off x="7065169" y="3105388"/>
            <a:ext cx="499943" cy="499943"/>
          </a:xfrm>
          <a:prstGeom prst="roundRect">
            <a:avLst>
              <a:gd name="adj" fmla="val 26667"/>
            </a:avLst>
          </a:prstGeom>
          <a:solidFill>
            <a:srgbClr val="E7EDF9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13" name="Text 11"/>
          <p:cNvSpPr/>
          <p:nvPr/>
        </p:nvSpPr>
        <p:spPr>
          <a:xfrm>
            <a:off x="7223641" y="3147060"/>
            <a:ext cx="182880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81"/>
              </a:lnSpc>
              <a:buNone/>
            </a:pPr>
            <a:r>
              <a:rPr lang="en-US" sz="2624" dirty="0">
                <a:solidFill>
                  <a:srgbClr val="476FD6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2</a:t>
            </a:r>
            <a:endParaRPr lang="en-US" sz="2624" dirty="0"/>
          </a:p>
        </p:txBody>
      </p:sp>
      <p:sp>
        <p:nvSpPr>
          <p:cNvPr id="14" name="Text 12"/>
          <p:cNvSpPr/>
          <p:nvPr/>
        </p:nvSpPr>
        <p:spPr>
          <a:xfrm>
            <a:off x="6204109" y="4355187"/>
            <a:ext cx="2221944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734"/>
              </a:lnSpc>
              <a:buNone/>
            </a:pPr>
            <a:r>
              <a:rPr lang="en-US" sz="2187" dirty="0">
                <a:solidFill>
                  <a:srgbClr val="476FD6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系統架構</a:t>
            </a:r>
            <a:endParaRPr lang="en-US" sz="2187" dirty="0"/>
          </a:p>
        </p:txBody>
      </p:sp>
      <p:sp>
        <p:nvSpPr>
          <p:cNvPr id="15" name="Text 13"/>
          <p:cNvSpPr/>
          <p:nvPr/>
        </p:nvSpPr>
        <p:spPr>
          <a:xfrm>
            <a:off x="5852279" y="4924544"/>
            <a:ext cx="2925723" cy="10662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2799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包括超聲波感測器、ESP32、 HUB 5168+模塊與WS2812燈其中HUB 5168+為核心部分。</a:t>
            </a:r>
            <a:endParaRPr lang="en-US" sz="1750" dirty="0"/>
          </a:p>
        </p:txBody>
      </p:sp>
      <p:sp>
        <p:nvSpPr>
          <p:cNvPr id="16" name="Shape 14"/>
          <p:cNvSpPr/>
          <p:nvPr/>
        </p:nvSpPr>
        <p:spPr>
          <a:xfrm>
            <a:off x="10885110" y="3355300"/>
            <a:ext cx="44410" cy="777597"/>
          </a:xfrm>
          <a:prstGeom prst="rect">
            <a:avLst/>
          </a:prstGeom>
          <a:solidFill>
            <a:srgbClr val="E7EDF9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17" name="Shape 15"/>
          <p:cNvSpPr/>
          <p:nvPr/>
        </p:nvSpPr>
        <p:spPr>
          <a:xfrm>
            <a:off x="10657403" y="3105388"/>
            <a:ext cx="499943" cy="499943"/>
          </a:xfrm>
          <a:prstGeom prst="roundRect">
            <a:avLst>
              <a:gd name="adj" fmla="val 26667"/>
            </a:avLst>
          </a:prstGeom>
          <a:solidFill>
            <a:srgbClr val="E7EDF9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18" name="Text 16"/>
          <p:cNvSpPr/>
          <p:nvPr/>
        </p:nvSpPr>
        <p:spPr>
          <a:xfrm>
            <a:off x="10815876" y="3147060"/>
            <a:ext cx="182880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81"/>
              </a:lnSpc>
              <a:buNone/>
            </a:pPr>
            <a:r>
              <a:rPr lang="en-US" sz="2624" dirty="0">
                <a:solidFill>
                  <a:srgbClr val="476FD6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3</a:t>
            </a:r>
            <a:endParaRPr lang="en-US" sz="2624" dirty="0"/>
          </a:p>
        </p:txBody>
      </p:sp>
      <p:sp>
        <p:nvSpPr>
          <p:cNvPr id="19" name="Text 17"/>
          <p:cNvSpPr/>
          <p:nvPr/>
        </p:nvSpPr>
        <p:spPr>
          <a:xfrm>
            <a:off x="9796343" y="4355187"/>
            <a:ext cx="2221944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734"/>
              </a:lnSpc>
              <a:buNone/>
            </a:pPr>
            <a:r>
              <a:rPr lang="en-US" sz="2187" dirty="0">
                <a:solidFill>
                  <a:srgbClr val="476FD6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實現方法</a:t>
            </a:r>
            <a:endParaRPr lang="en-US" sz="2187" dirty="0"/>
          </a:p>
        </p:txBody>
      </p:sp>
      <p:sp>
        <p:nvSpPr>
          <p:cNvPr id="20" name="Text 18"/>
          <p:cNvSpPr/>
          <p:nvPr/>
        </p:nvSpPr>
        <p:spPr>
          <a:xfrm>
            <a:off x="9444514" y="4924544"/>
            <a:ext cx="2925723" cy="142160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2799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通過利用超聲波信號計算物體的位置，並將其與家居照明系統進行連接，實現智能照明控制。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4" name="Text 2"/>
          <p:cNvSpPr/>
          <p:nvPr/>
        </p:nvSpPr>
        <p:spPr>
          <a:xfrm>
            <a:off x="2037993" y="2060138"/>
            <a:ext cx="4443889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374" dirty="0">
                <a:solidFill>
                  <a:srgbClr val="476FD6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整體系統架構圖</a:t>
            </a:r>
            <a:endParaRPr lang="en-US" sz="4374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7993" y="3198852"/>
            <a:ext cx="10554414" cy="297049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4" name="Text 2"/>
          <p:cNvSpPr/>
          <p:nvPr/>
        </p:nvSpPr>
        <p:spPr>
          <a:xfrm>
            <a:off x="2037993" y="1952625"/>
            <a:ext cx="5562600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374" dirty="0">
                <a:solidFill>
                  <a:srgbClr val="476FD6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夜間引導燈系統的材料</a:t>
            </a:r>
            <a:endParaRPr lang="en-US" sz="4374" dirty="0"/>
          </a:p>
        </p:txBody>
      </p:sp>
      <p:sp>
        <p:nvSpPr>
          <p:cNvPr id="5" name="Shape 3"/>
          <p:cNvSpPr/>
          <p:nvPr/>
        </p:nvSpPr>
        <p:spPr>
          <a:xfrm>
            <a:off x="2037993" y="3091339"/>
            <a:ext cx="10554414" cy="637103"/>
          </a:xfrm>
          <a:prstGeom prst="rect">
            <a:avLst/>
          </a:prstGeom>
          <a:solidFill>
            <a:srgbClr val="E7EDF9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6" name="Text 4"/>
          <p:cNvSpPr/>
          <p:nvPr/>
        </p:nvSpPr>
        <p:spPr>
          <a:xfrm>
            <a:off x="2260163" y="3232190"/>
            <a:ext cx="4829056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名稱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541181" y="3232190"/>
            <a:ext cx="4829056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數量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2260163" y="3869293"/>
            <a:ext cx="4829056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WS2812b 5050 (LED燈)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541181" y="3869293"/>
            <a:ext cx="4829056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60</a:t>
            </a:r>
            <a:endParaRPr lang="en-US" sz="1750" dirty="0"/>
          </a:p>
        </p:txBody>
      </p:sp>
      <p:sp>
        <p:nvSpPr>
          <p:cNvPr id="10" name="Shape 8"/>
          <p:cNvSpPr/>
          <p:nvPr/>
        </p:nvSpPr>
        <p:spPr>
          <a:xfrm>
            <a:off x="2037993" y="4365546"/>
            <a:ext cx="10554414" cy="637103"/>
          </a:xfrm>
          <a:prstGeom prst="rect">
            <a:avLst/>
          </a:prstGeom>
          <a:solidFill>
            <a:srgbClr val="E7EDF9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11" name="Text 9"/>
          <p:cNvSpPr/>
          <p:nvPr/>
        </p:nvSpPr>
        <p:spPr>
          <a:xfrm>
            <a:off x="2260163" y="4506397"/>
            <a:ext cx="4829056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ESP32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7541181" y="4506397"/>
            <a:ext cx="4829056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</a:t>
            </a:r>
            <a:endParaRPr lang="en-US" sz="1750" dirty="0"/>
          </a:p>
        </p:txBody>
      </p:sp>
      <p:sp>
        <p:nvSpPr>
          <p:cNvPr id="13" name="Text 11"/>
          <p:cNvSpPr/>
          <p:nvPr/>
        </p:nvSpPr>
        <p:spPr>
          <a:xfrm>
            <a:off x="2260163" y="5143500"/>
            <a:ext cx="4829056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HUB 5168+</a:t>
            </a:r>
            <a:endParaRPr lang="en-US" sz="1750" dirty="0"/>
          </a:p>
        </p:txBody>
      </p:sp>
      <p:sp>
        <p:nvSpPr>
          <p:cNvPr id="14" name="Text 12"/>
          <p:cNvSpPr/>
          <p:nvPr/>
        </p:nvSpPr>
        <p:spPr>
          <a:xfrm>
            <a:off x="7541181" y="5143500"/>
            <a:ext cx="4829056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</a:t>
            </a:r>
            <a:endParaRPr lang="en-US" sz="1750" dirty="0"/>
          </a:p>
        </p:txBody>
      </p:sp>
      <p:sp>
        <p:nvSpPr>
          <p:cNvPr id="15" name="Shape 13"/>
          <p:cNvSpPr/>
          <p:nvPr/>
        </p:nvSpPr>
        <p:spPr>
          <a:xfrm>
            <a:off x="2037993" y="5639753"/>
            <a:ext cx="10554414" cy="637103"/>
          </a:xfrm>
          <a:prstGeom prst="rect">
            <a:avLst/>
          </a:prstGeom>
          <a:solidFill>
            <a:srgbClr val="E7EDF9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16" name="Text 14"/>
          <p:cNvSpPr/>
          <p:nvPr/>
        </p:nvSpPr>
        <p:spPr>
          <a:xfrm>
            <a:off x="2260163" y="5780603"/>
            <a:ext cx="4829056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HC-SR04(超聲波感測器)</a:t>
            </a:r>
            <a:endParaRPr lang="en-US" sz="1750" dirty="0"/>
          </a:p>
        </p:txBody>
      </p:sp>
      <p:sp>
        <p:nvSpPr>
          <p:cNvPr id="17" name="Text 15"/>
          <p:cNvSpPr/>
          <p:nvPr/>
        </p:nvSpPr>
        <p:spPr>
          <a:xfrm>
            <a:off x="7541181" y="5780603"/>
            <a:ext cx="4829056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4" name="Text 2"/>
          <p:cNvSpPr/>
          <p:nvPr/>
        </p:nvSpPr>
        <p:spPr>
          <a:xfrm>
            <a:off x="2037993" y="1823204"/>
            <a:ext cx="4443889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374" dirty="0">
                <a:solidFill>
                  <a:srgbClr val="476FD6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HC-SR04</a:t>
            </a:r>
            <a:endParaRPr lang="en-US" sz="4374" dirty="0"/>
          </a:p>
        </p:txBody>
      </p:sp>
      <p:sp>
        <p:nvSpPr>
          <p:cNvPr id="5" name="Text 3"/>
          <p:cNvSpPr/>
          <p:nvPr/>
        </p:nvSpPr>
        <p:spPr>
          <a:xfrm>
            <a:off x="2037993" y="3050738"/>
            <a:ext cx="5006221" cy="142160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超音波感測器，是由超音波發射器、接收器和控制電路所組成。當它被觸發的時候，會發射一連串 40 kHz 的聲波並且從離它最近的物體接收回音進而達到距離的偵測。</a:t>
            </a:r>
            <a:endParaRPr lang="en-US" sz="17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3806" y="3100745"/>
            <a:ext cx="5006221" cy="305573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365</Words>
  <Application>Microsoft Office PowerPoint</Application>
  <PresentationFormat>自訂</PresentationFormat>
  <Paragraphs>98</Paragraphs>
  <Slides>20</Slides>
  <Notes>20</Notes>
  <HiddenSlides>0</HiddenSlides>
  <MMClips>1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20</vt:i4>
      </vt:variant>
    </vt:vector>
  </HeadingPairs>
  <TitlesOfParts>
    <vt:vector size="25" baseType="lpstr">
      <vt:lpstr>Arial</vt:lpstr>
      <vt:lpstr>Calibri</vt:lpstr>
      <vt:lpstr>Roboto</vt:lpstr>
      <vt:lpstr>Roboto Slab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邱 瑋筠</cp:lastModifiedBy>
  <cp:revision>5</cp:revision>
  <dcterms:created xsi:type="dcterms:W3CDTF">2023-08-14T10:42:17Z</dcterms:created>
  <dcterms:modified xsi:type="dcterms:W3CDTF">2023-09-05T02:01:32Z</dcterms:modified>
</cp:coreProperties>
</file>